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2.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3.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6.xml" ContentType="application/vnd.openxmlformats-officedocument.presentationml.notesSlide+xml"/>
  <Override PartName="/ppt/tags/tag46.xml" ContentType="application/vnd.openxmlformats-officedocument.presentationml.tags+xml"/>
  <Override PartName="/ppt/notesSlides/notesSlide17.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8.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23.xml" ContentType="application/vnd.openxmlformats-officedocument.presentationml.notesSlide+xml"/>
  <Override PartName="/ppt/tags/tag7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3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3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35.xml" ContentType="application/vnd.openxmlformats-officedocument.presentationml.notesSlide+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4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44.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14.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53.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54.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5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56.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57.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49" r:id="rId2"/>
  </p:sldMasterIdLst>
  <p:notesMasterIdLst>
    <p:notesMasterId r:id="rId89"/>
  </p:notesMasterIdLst>
  <p:sldIdLst>
    <p:sldId id="256" r:id="rId3"/>
    <p:sldId id="642" r:id="rId4"/>
    <p:sldId id="539" r:id="rId5"/>
    <p:sldId id="712" r:id="rId6"/>
    <p:sldId id="552" r:id="rId7"/>
    <p:sldId id="549" r:id="rId8"/>
    <p:sldId id="560" r:id="rId9"/>
    <p:sldId id="558" r:id="rId10"/>
    <p:sldId id="555" r:id="rId11"/>
    <p:sldId id="557" r:id="rId12"/>
    <p:sldId id="565" r:id="rId13"/>
    <p:sldId id="704" r:id="rId14"/>
    <p:sldId id="742" r:id="rId15"/>
    <p:sldId id="713" r:id="rId16"/>
    <p:sldId id="735" r:id="rId17"/>
    <p:sldId id="715" r:id="rId18"/>
    <p:sldId id="716" r:id="rId19"/>
    <p:sldId id="717" r:id="rId20"/>
    <p:sldId id="736" r:id="rId21"/>
    <p:sldId id="719" r:id="rId22"/>
    <p:sldId id="720" r:id="rId23"/>
    <p:sldId id="721" r:id="rId24"/>
    <p:sldId id="722" r:id="rId25"/>
    <p:sldId id="723" r:id="rId26"/>
    <p:sldId id="737" r:id="rId27"/>
    <p:sldId id="724" r:id="rId28"/>
    <p:sldId id="725" r:id="rId29"/>
    <p:sldId id="726" r:id="rId30"/>
    <p:sldId id="739" r:id="rId31"/>
    <p:sldId id="727" r:id="rId32"/>
    <p:sldId id="728" r:id="rId33"/>
    <p:sldId id="729" r:id="rId34"/>
    <p:sldId id="730" r:id="rId35"/>
    <p:sldId id="731" r:id="rId36"/>
    <p:sldId id="740" r:id="rId37"/>
    <p:sldId id="732" r:id="rId38"/>
    <p:sldId id="733" r:id="rId39"/>
    <p:sldId id="734" r:id="rId40"/>
    <p:sldId id="738" r:id="rId41"/>
    <p:sldId id="743" r:id="rId42"/>
    <p:sldId id="598" r:id="rId43"/>
    <p:sldId id="745" r:id="rId44"/>
    <p:sldId id="746" r:id="rId45"/>
    <p:sldId id="625" r:id="rId46"/>
    <p:sldId id="626" r:id="rId47"/>
    <p:sldId id="630" r:id="rId48"/>
    <p:sldId id="631" r:id="rId49"/>
    <p:sldId id="632" r:id="rId50"/>
    <p:sldId id="633" r:id="rId51"/>
    <p:sldId id="634" r:id="rId52"/>
    <p:sldId id="636" r:id="rId53"/>
    <p:sldId id="653" r:id="rId54"/>
    <p:sldId id="654" r:id="rId55"/>
    <p:sldId id="655" r:id="rId56"/>
    <p:sldId id="656" r:id="rId57"/>
    <p:sldId id="658" r:id="rId58"/>
    <p:sldId id="659" r:id="rId59"/>
    <p:sldId id="660" r:id="rId60"/>
    <p:sldId id="754" r:id="rId61"/>
    <p:sldId id="703" r:id="rId62"/>
    <p:sldId id="693" r:id="rId63"/>
    <p:sldId id="747" r:id="rId64"/>
    <p:sldId id="748" r:id="rId65"/>
    <p:sldId id="749" r:id="rId66"/>
    <p:sldId id="750" r:id="rId67"/>
    <p:sldId id="751" r:id="rId68"/>
    <p:sldId id="752" r:id="rId69"/>
    <p:sldId id="753" r:id="rId70"/>
    <p:sldId id="708" r:id="rId71"/>
    <p:sldId id="709" r:id="rId72"/>
    <p:sldId id="710" r:id="rId73"/>
    <p:sldId id="608" r:id="rId74"/>
    <p:sldId id="609" r:id="rId75"/>
    <p:sldId id="610" r:id="rId76"/>
    <p:sldId id="611" r:id="rId77"/>
    <p:sldId id="612" r:id="rId78"/>
    <p:sldId id="613" r:id="rId79"/>
    <p:sldId id="614" r:id="rId80"/>
    <p:sldId id="615" r:id="rId81"/>
    <p:sldId id="616" r:id="rId82"/>
    <p:sldId id="617" r:id="rId83"/>
    <p:sldId id="618" r:id="rId84"/>
    <p:sldId id="619" r:id="rId85"/>
    <p:sldId id="620" r:id="rId86"/>
    <p:sldId id="621" r:id="rId87"/>
    <p:sldId id="594" r:id="rId88"/>
  </p:sldIdLst>
  <p:sldSz cx="9144000" cy="6858000" type="screen4x3"/>
  <p:notesSz cx="6983413" cy="9283700"/>
  <p:embeddedFontLst>
    <p:embeddedFont>
      <p:font typeface="Lucida Sans Unicode" panose="020B0602030504020204" pitchFamily="34" charset="0"/>
      <p:regular r:id="rId90"/>
    </p:embeddedFont>
    <p:embeddedFont>
      <p:font typeface="Arial Black" panose="020B0A04020102020204" pitchFamily="34" charset="0"/>
      <p:bold r:id="rId91"/>
    </p:embeddedFont>
    <p:embeddedFont>
      <p:font typeface="Calibri" panose="020F0502020204030204" pitchFamily="34" charset="0"/>
      <p:regular r:id="rId92"/>
      <p:bold r:id="rId93"/>
      <p:italic r:id="rId94"/>
      <p:boldItalic r:id="rId95"/>
    </p:embeddedFont>
  </p:embeddedFontLst>
  <p:custDataLst>
    <p:tags r:id="rId96"/>
  </p:custDataLst>
  <p:defaultTextStyle>
    <a:defPPr>
      <a:defRPr lang="en-GB"/>
    </a:defPPr>
    <a:lvl1pPr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1pPr>
    <a:lvl2pPr marL="742950" indent="-28575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2pPr>
    <a:lvl3pPr marL="1143000" indent="-22860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3pPr>
    <a:lvl4pPr marL="1600200" indent="-22860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4pPr>
    <a:lvl5pPr marL="2057400" indent="-228600" algn="l" defTabSz="457200" rtl="0" eaLnBrk="0" fontAlgn="base" hangingPunct="0">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Lucida Sans Unicode" charset="0"/>
      </a:defRPr>
    </a:lvl5pPr>
    <a:lvl6pPr marL="2286000" algn="l" defTabSz="914400" rtl="0" eaLnBrk="1" latinLnBrk="0" hangingPunct="1">
      <a:defRPr kern="1200">
        <a:solidFill>
          <a:schemeClr val="bg1"/>
        </a:solidFill>
        <a:latin typeface="Arial" charset="0"/>
        <a:ea typeface="+mn-ea"/>
        <a:cs typeface="Lucida Sans Unicode" charset="0"/>
      </a:defRPr>
    </a:lvl6pPr>
    <a:lvl7pPr marL="2743200" algn="l" defTabSz="914400" rtl="0" eaLnBrk="1" latinLnBrk="0" hangingPunct="1">
      <a:defRPr kern="1200">
        <a:solidFill>
          <a:schemeClr val="bg1"/>
        </a:solidFill>
        <a:latin typeface="Arial" charset="0"/>
        <a:ea typeface="+mn-ea"/>
        <a:cs typeface="Lucida Sans Unicode" charset="0"/>
      </a:defRPr>
    </a:lvl7pPr>
    <a:lvl8pPr marL="3200400" algn="l" defTabSz="914400" rtl="0" eaLnBrk="1" latinLnBrk="0" hangingPunct="1">
      <a:defRPr kern="1200">
        <a:solidFill>
          <a:schemeClr val="bg1"/>
        </a:solidFill>
        <a:latin typeface="Arial" charset="0"/>
        <a:ea typeface="+mn-ea"/>
        <a:cs typeface="Lucida Sans Unicode" charset="0"/>
      </a:defRPr>
    </a:lvl8pPr>
    <a:lvl9pPr marL="3657600" algn="l" defTabSz="914400" rtl="0" eaLnBrk="1" latinLnBrk="0" hangingPunct="1">
      <a:defRPr kern="1200">
        <a:solidFill>
          <a:schemeClr val="bg1"/>
        </a:solidFill>
        <a:latin typeface="Arial" charset="0"/>
        <a:ea typeface="+mn-ea"/>
        <a:cs typeface="Lucida Sans Unico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EF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03" autoAdjust="0"/>
  </p:normalViewPr>
  <p:slideViewPr>
    <p:cSldViewPr>
      <p:cViewPr varScale="1">
        <p:scale>
          <a:sx n="83" d="100"/>
          <a:sy n="83" d="100"/>
        </p:scale>
        <p:origin x="-996" y="-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97"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font" Target="fonts/font1.fntdata"/><Relationship Id="rId95" Type="http://schemas.openxmlformats.org/officeDocument/2006/relationships/font" Target="fonts/font6.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font" Target="fonts/font4.fntdata"/><Relationship Id="rId98"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font" Target="fonts/font2.fntdata"/><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font" Target="fonts/font5.fntdata"/><Relationship Id="rId9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983413" cy="92837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4" name="Rectangle 2"/>
          <p:cNvSpPr>
            <a:spLocks noGrp="1" noChangeArrowheads="1"/>
          </p:cNvSpPr>
          <p:nvPr>
            <p:ph type="hdr"/>
          </p:nvPr>
        </p:nvSpPr>
        <p:spPr bwMode="auto">
          <a:xfrm>
            <a:off x="0" y="0"/>
            <a:ext cx="30257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t" anchorCtr="0" compatLnSpc="1">
            <a:prstTxWarp prst="textNoShape">
              <a:avLst/>
            </a:prstTxWarp>
          </a:bodyPr>
          <a:lstStyle>
            <a:lvl1pPr eaLnBrk="1">
              <a:buSzPct val="45000"/>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US"/>
          </a:p>
        </p:txBody>
      </p:sp>
      <p:sp>
        <p:nvSpPr>
          <p:cNvPr id="3075" name="Rectangle 3"/>
          <p:cNvSpPr>
            <a:spLocks noGrp="1" noChangeArrowheads="1"/>
          </p:cNvSpPr>
          <p:nvPr>
            <p:ph type="dt"/>
          </p:nvPr>
        </p:nvSpPr>
        <p:spPr bwMode="auto">
          <a:xfrm>
            <a:off x="3956050" y="0"/>
            <a:ext cx="302577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t" anchorCtr="0" compatLnSpc="1">
            <a:prstTxWarp prst="textNoShape">
              <a:avLst/>
            </a:prstTxWarp>
          </a:bodyPr>
          <a:lstStyle>
            <a:lvl1pPr algn="r" eaLnBrk="1">
              <a:buSzPct val="45000"/>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US"/>
          </a:p>
        </p:txBody>
      </p:sp>
      <p:sp>
        <p:nvSpPr>
          <p:cNvPr id="3076" name="Rectangle 4"/>
          <p:cNvSpPr>
            <a:spLocks noGrp="1" noRot="1" noChangeAspect="1" noChangeArrowheads="1"/>
          </p:cNvSpPr>
          <p:nvPr>
            <p:ph type="sldImg"/>
          </p:nvPr>
        </p:nvSpPr>
        <p:spPr bwMode="auto">
          <a:xfrm>
            <a:off x="1171575" y="696913"/>
            <a:ext cx="4640263" cy="347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ChangeArrowheads="1"/>
          </p:cNvSpPr>
          <p:nvPr>
            <p:ph type="body"/>
          </p:nvPr>
        </p:nvSpPr>
        <p:spPr bwMode="auto">
          <a:xfrm>
            <a:off x="698500" y="4410075"/>
            <a:ext cx="5586413"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smtClean="0"/>
          </a:p>
        </p:txBody>
      </p:sp>
      <p:sp>
        <p:nvSpPr>
          <p:cNvPr id="3078" name="Rectangle 6"/>
          <p:cNvSpPr>
            <a:spLocks noGrp="1" noChangeArrowheads="1"/>
          </p:cNvSpPr>
          <p:nvPr>
            <p:ph type="ftr"/>
          </p:nvPr>
        </p:nvSpPr>
        <p:spPr bwMode="auto">
          <a:xfrm>
            <a:off x="0" y="8818563"/>
            <a:ext cx="30257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b" anchorCtr="0" compatLnSpc="1">
            <a:prstTxWarp prst="textNoShape">
              <a:avLst/>
            </a:prstTxWarp>
          </a:bodyPr>
          <a:lstStyle>
            <a:lvl1pPr eaLnBrk="1">
              <a:buSzPct val="45000"/>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endParaRPr lang="en-US"/>
          </a:p>
        </p:txBody>
      </p:sp>
      <p:sp>
        <p:nvSpPr>
          <p:cNvPr id="3079" name="Rectangle 7"/>
          <p:cNvSpPr>
            <a:spLocks noGrp="1" noChangeArrowheads="1"/>
          </p:cNvSpPr>
          <p:nvPr>
            <p:ph type="sldNum"/>
          </p:nvPr>
        </p:nvSpPr>
        <p:spPr bwMode="auto">
          <a:xfrm>
            <a:off x="3956050" y="8818563"/>
            <a:ext cx="30257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880" tIns="46440" rIns="92880" bIns="46440" numCol="1" anchor="b" anchorCtr="0" compatLnSpc="1">
            <a:prstTxWarp prst="textNoShape">
              <a:avLst/>
            </a:prstTxWarp>
          </a:bodyPr>
          <a:lstStyle>
            <a:lvl1pPr algn="r" eaLnBrk="1">
              <a:buSzPct val="45000"/>
              <a:buFont typeface="Wingdings" charset="2"/>
              <a:buNone/>
              <a:tabLst>
                <a:tab pos="723900" algn="l"/>
                <a:tab pos="1447800" algn="l"/>
                <a:tab pos="2171700" algn="l"/>
                <a:tab pos="2895600" algn="l"/>
              </a:tabLst>
              <a:defRPr sz="1200">
                <a:solidFill>
                  <a:srgbClr val="000000"/>
                </a:solidFill>
                <a:latin typeface="Times New Roman" pitchFamily="16" charset="0"/>
              </a:defRPr>
            </a:lvl1pPr>
          </a:lstStyle>
          <a:p>
            <a:fld id="{4E73E3EB-B593-4831-B28E-10919990AB5A}" type="slidenum">
              <a:rPr lang="en-US"/>
              <a:pPr/>
              <a:t>‹#›</a:t>
            </a:fld>
            <a:endParaRPr lang="en-US"/>
          </a:p>
        </p:txBody>
      </p:sp>
    </p:spTree>
    <p:extLst>
      <p:ext uri="{BB962C8B-B14F-4D97-AF65-F5344CB8AC3E}">
        <p14:creationId xmlns:p14="http://schemas.microsoft.com/office/powerpoint/2010/main" val="291150105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4D72BD4-D5F5-4DFE-848C-ABDFAEAB487A}" type="slidenum">
              <a:rPr lang="en-US"/>
              <a:pPr/>
              <a:t>1</a:t>
            </a:fld>
            <a:endParaRPr lang="en-US"/>
          </a:p>
        </p:txBody>
      </p:sp>
      <p:sp>
        <p:nvSpPr>
          <p:cNvPr id="21505" name="Rectangle 1"/>
          <p:cNvSpPr txBox="1">
            <a:spLocks noGrp="1" noRot="1" noChangeAspect="1" noChangeArrowheads="1"/>
          </p:cNvSpPr>
          <p:nvPr>
            <p:ph type="sldImg"/>
          </p:nvPr>
        </p:nvSpPr>
        <p:spPr bwMode="auto">
          <a:xfrm>
            <a:off x="1171575" y="696913"/>
            <a:ext cx="4641850" cy="348138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6" name="Rectangle 2"/>
          <p:cNvSpPr txBox="1">
            <a:spLocks noGrp="1" noChangeArrowheads="1"/>
          </p:cNvSpPr>
          <p:nvPr>
            <p:ph type="body" idx="1"/>
          </p:nvPr>
        </p:nvSpPr>
        <p:spPr bwMode="auto">
          <a:xfrm>
            <a:off x="698500" y="4410075"/>
            <a:ext cx="5588000" cy="41767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the learned model to make predictions on an unseen test data point</a:t>
            </a:r>
          </a:p>
        </p:txBody>
      </p:sp>
      <p:sp>
        <p:nvSpPr>
          <p:cNvPr id="4" name="Slide Number Placeholder 3"/>
          <p:cNvSpPr>
            <a:spLocks noGrp="1"/>
          </p:cNvSpPr>
          <p:nvPr>
            <p:ph type="sldNum" idx="10"/>
          </p:nvPr>
        </p:nvSpPr>
        <p:spPr/>
        <p:txBody>
          <a:bodyPr/>
          <a:lstStyle/>
          <a:p>
            <a:fld id="{4E73E3EB-B593-4831-B28E-10919990AB5A}" type="slidenum">
              <a:rPr lang="en-US" smtClean="0"/>
              <a:pPr/>
              <a:t>15</a:t>
            </a:fld>
            <a:endParaRPr lang="en-US"/>
          </a:p>
        </p:txBody>
      </p:sp>
    </p:spTree>
    <p:extLst>
      <p:ext uri="{BB962C8B-B14F-4D97-AF65-F5344CB8AC3E}">
        <p14:creationId xmlns:p14="http://schemas.microsoft.com/office/powerpoint/2010/main" val="3694654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maximum likelihood estimation to find an estimate of</a:t>
            </a:r>
            <a:r>
              <a:rPr lang="en-US" baseline="0" dirty="0" smtClean="0"/>
              <a:t> \theta given some </a:t>
            </a:r>
            <a:r>
              <a:rPr lang="en-US" baseline="0" dirty="0" err="1" smtClean="0"/>
              <a:t>i.i.d</a:t>
            </a:r>
            <a:r>
              <a:rPr lang="en-US" baseline="0" dirty="0" smtClean="0"/>
              <a:t>. training data </a:t>
            </a:r>
          </a:p>
          <a:p>
            <a:r>
              <a:rPr lang="en-US" baseline="0" dirty="0" smtClean="0"/>
              <a:t>-\</a:t>
            </a:r>
            <a:r>
              <a:rPr lang="en-US" baseline="0" dirty="0" err="1" smtClean="0"/>
              <a:t>ell_N</a:t>
            </a:r>
            <a:r>
              <a:rPr lang="en-US" baseline="0" dirty="0" smtClean="0"/>
              <a:t> \theta is jointly concave function – first term is linear in \theta and \log partition function is convex function of \theta</a:t>
            </a:r>
          </a:p>
          <a:p>
            <a:r>
              <a:rPr lang="en-US" baseline="0" dirty="0" smtClean="0"/>
              <a:t>- can in principle be optimized by any convex optimization method</a:t>
            </a:r>
          </a:p>
          <a:p>
            <a:pPr marL="171450" indent="-171450">
              <a:buFontTx/>
              <a:buChar char="-"/>
            </a:pPr>
            <a:r>
              <a:rPr lang="en-US" baseline="0" dirty="0" smtClean="0"/>
              <a:t>however, evaluating \log Z requires inference, which means that even evaluating \</a:t>
            </a:r>
            <a:r>
              <a:rPr lang="en-US" baseline="0" dirty="0" err="1" smtClean="0"/>
              <a:t>ell_N</a:t>
            </a:r>
            <a:r>
              <a:rPr lang="en-US" baseline="0" dirty="0" smtClean="0"/>
              <a:t> requires inference</a:t>
            </a:r>
          </a:p>
          <a:p>
            <a:pPr marL="171450" indent="-171450">
              <a:buFontTx/>
              <a:buChar char="-"/>
            </a:pPr>
            <a:r>
              <a:rPr lang="en-US" baseline="0" dirty="0" smtClean="0"/>
              <a:t>In addition, the gradients of \</a:t>
            </a:r>
            <a:r>
              <a:rPr lang="en-US" baseline="0" dirty="0" err="1" smtClean="0"/>
              <a:t>ell_N</a:t>
            </a:r>
            <a:r>
              <a:rPr lang="en-US" baseline="0" dirty="0" smtClean="0"/>
              <a:t> require computing </a:t>
            </a:r>
            <a:r>
              <a:rPr lang="en-US" baseline="0" dirty="0" err="1" smtClean="0"/>
              <a:t>marginals</a:t>
            </a:r>
            <a:r>
              <a:rPr lang="en-US" baseline="0" dirty="0" smtClean="0"/>
              <a:t> under p(y ; \theta)</a:t>
            </a:r>
          </a:p>
        </p:txBody>
      </p:sp>
      <p:sp>
        <p:nvSpPr>
          <p:cNvPr id="4" name="Slide Number Placeholder 3"/>
          <p:cNvSpPr>
            <a:spLocks noGrp="1"/>
          </p:cNvSpPr>
          <p:nvPr>
            <p:ph type="sldNum" idx="10"/>
          </p:nvPr>
        </p:nvSpPr>
        <p:spPr/>
        <p:txBody>
          <a:bodyPr/>
          <a:lstStyle/>
          <a:p>
            <a:fld id="{4E73E3EB-B593-4831-B28E-10919990AB5A}" type="slidenum">
              <a:rPr lang="en-US" smtClean="0"/>
              <a:pPr/>
              <a:t>16</a:t>
            </a:fld>
            <a:endParaRPr lang="en-US"/>
          </a:p>
        </p:txBody>
      </p:sp>
    </p:spTree>
    <p:extLst>
      <p:ext uri="{BB962C8B-B14F-4D97-AF65-F5344CB8AC3E}">
        <p14:creationId xmlns:p14="http://schemas.microsoft.com/office/powerpoint/2010/main" val="318803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exactly computing </a:t>
            </a:r>
            <a:r>
              <a:rPr lang="en-US" baseline="0" dirty="0" err="1" smtClean="0"/>
              <a:t>logZ</a:t>
            </a:r>
            <a:r>
              <a:rPr lang="en-US" baseline="0" dirty="0" smtClean="0"/>
              <a:t> is intractable we must approximate it</a:t>
            </a:r>
          </a:p>
          <a:p>
            <a:r>
              <a:rPr lang="en-US" baseline="0" dirty="0" smtClean="0"/>
              <a:t>-The surrogate likelihood function arises by choosing an approximate inference method, e.g. loopy BP, and plugging the approximation to the log-partition function, \tilde </a:t>
            </a:r>
            <a:r>
              <a:rPr lang="en-US" baseline="0" dirty="0" err="1" smtClean="0"/>
              <a:t>logZ</a:t>
            </a:r>
            <a:r>
              <a:rPr lang="en-US" baseline="0" dirty="0" smtClean="0"/>
              <a:t>, into the expression for the log-likelihood</a:t>
            </a:r>
          </a:p>
          <a:p>
            <a:r>
              <a:rPr lang="en-US" baseline="0" dirty="0" smtClean="0"/>
              <a:t>-Different choices of approximate inference yield different surrogate likelihood functions, </a:t>
            </a:r>
          </a:p>
          <a:p>
            <a:r>
              <a:rPr lang="en-US" baseline="0" dirty="0" smtClean="0"/>
              <a:t>-And some of these surrogates will approximate the true likelihood function better than others</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17</a:t>
            </a:fld>
            <a:endParaRPr lang="en-US"/>
          </a:p>
        </p:txBody>
      </p:sp>
    </p:spTree>
    <p:extLst>
      <p:ext uri="{BB962C8B-B14F-4D97-AF65-F5344CB8AC3E}">
        <p14:creationId xmlns:p14="http://schemas.microsoft.com/office/powerpoint/2010/main" val="1656674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keeping with the theme</a:t>
            </a:r>
            <a:r>
              <a:rPr lang="en-US" baseline="0" dirty="0" smtClean="0"/>
              <a:t> of the thesis we are interested in adding computation, in a bottom up fashion, to improve upon the quality of the surrogate</a:t>
            </a:r>
          </a:p>
          <a:p>
            <a:r>
              <a:rPr lang="en-US" baseline="0" dirty="0" smtClean="0"/>
              <a:t>Shown on the left is a low computation </a:t>
            </a:r>
          </a:p>
        </p:txBody>
      </p:sp>
      <p:sp>
        <p:nvSpPr>
          <p:cNvPr id="4" name="Slide Number Placeholder 3"/>
          <p:cNvSpPr>
            <a:spLocks noGrp="1"/>
          </p:cNvSpPr>
          <p:nvPr>
            <p:ph type="sldNum" idx="10"/>
          </p:nvPr>
        </p:nvSpPr>
        <p:spPr/>
        <p:txBody>
          <a:bodyPr/>
          <a:lstStyle/>
          <a:p>
            <a:fld id="{4E73E3EB-B593-4831-B28E-10919990AB5A}" type="slidenum">
              <a:rPr lang="en-US" smtClean="0"/>
              <a:pPr/>
              <a:t>18</a:t>
            </a:fld>
            <a:endParaRPr lang="en-US"/>
          </a:p>
        </p:txBody>
      </p:sp>
    </p:spTree>
    <p:extLst>
      <p:ext uri="{BB962C8B-B14F-4D97-AF65-F5344CB8AC3E}">
        <p14:creationId xmlns:p14="http://schemas.microsoft.com/office/powerpoint/2010/main" val="1656674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keeping with the theme</a:t>
            </a:r>
            <a:r>
              <a:rPr lang="en-US" baseline="0" dirty="0" smtClean="0"/>
              <a:t> of the thesis we are interested in adding computation, in a bottom up fashion, to improve upon the quality of the surrogate</a:t>
            </a:r>
          </a:p>
          <a:p>
            <a:r>
              <a:rPr lang="en-US" baseline="0" dirty="0" smtClean="0"/>
              <a:t>Shown on the left is a low computation </a:t>
            </a:r>
          </a:p>
        </p:txBody>
      </p:sp>
      <p:sp>
        <p:nvSpPr>
          <p:cNvPr id="4" name="Slide Number Placeholder 3"/>
          <p:cNvSpPr>
            <a:spLocks noGrp="1"/>
          </p:cNvSpPr>
          <p:nvPr>
            <p:ph type="sldNum" idx="10"/>
          </p:nvPr>
        </p:nvSpPr>
        <p:spPr/>
        <p:txBody>
          <a:bodyPr/>
          <a:lstStyle/>
          <a:p>
            <a:fld id="{4E73E3EB-B593-4831-B28E-10919990AB5A}" type="slidenum">
              <a:rPr lang="en-US" smtClean="0"/>
              <a:pPr/>
              <a:t>19</a:t>
            </a:fld>
            <a:endParaRPr lang="en-US"/>
          </a:p>
        </p:txBody>
      </p:sp>
    </p:spTree>
    <p:extLst>
      <p:ext uri="{BB962C8B-B14F-4D97-AF65-F5344CB8AC3E}">
        <p14:creationId xmlns:p14="http://schemas.microsoft.com/office/powerpoint/2010/main" val="165667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The gap between the surrogate and true likelihood is not the only source of error in inference-based parameter estimation. </a:t>
            </a:r>
          </a:p>
          <a:p>
            <a:r>
              <a:rPr lang="en-US" sz="1200" b="0" i="0" u="none" strike="noStrike" kern="1200" baseline="0" dirty="0" smtClean="0">
                <a:solidFill>
                  <a:srgbClr val="000000"/>
                </a:solidFill>
                <a:latin typeface="Times New Roman" pitchFamily="16" charset="0"/>
                <a:ea typeface="+mn-ea"/>
                <a:cs typeface="+mn-cs"/>
              </a:rPr>
              <a:t>In practice, we are given a finite sample of data drawn independently from some unknown probability distribution. </a:t>
            </a:r>
          </a:p>
          <a:p>
            <a:r>
              <a:rPr lang="en-US" sz="1200" b="0" i="0" u="none" strike="noStrike" kern="1200" baseline="0" dirty="0" smtClean="0">
                <a:solidFill>
                  <a:srgbClr val="000000"/>
                </a:solidFill>
                <a:latin typeface="Times New Roman" pitchFamily="16" charset="0"/>
                <a:ea typeface="+mn-ea"/>
                <a:cs typeface="+mn-cs"/>
              </a:rPr>
              <a:t>This introduces two additional sources of error: model error and estimation error which we now review</a:t>
            </a:r>
          </a:p>
        </p:txBody>
      </p:sp>
      <p:sp>
        <p:nvSpPr>
          <p:cNvPr id="4" name="Slide Number Placeholder 3"/>
          <p:cNvSpPr>
            <a:spLocks noGrp="1"/>
          </p:cNvSpPr>
          <p:nvPr>
            <p:ph type="sldNum" idx="10"/>
          </p:nvPr>
        </p:nvSpPr>
        <p:spPr/>
        <p:txBody>
          <a:bodyPr/>
          <a:lstStyle/>
          <a:p>
            <a:fld id="{4E73E3EB-B593-4831-B28E-10919990AB5A}" type="slidenum">
              <a:rPr lang="en-US" smtClean="0"/>
              <a:pPr/>
              <a:t>20</a:t>
            </a:fld>
            <a:endParaRPr lang="en-US"/>
          </a:p>
        </p:txBody>
      </p:sp>
    </p:spTree>
    <p:extLst>
      <p:ext uri="{BB962C8B-B14F-4D97-AF65-F5344CB8AC3E}">
        <p14:creationId xmlns:p14="http://schemas.microsoft.com/office/powerpoint/2010/main" val="245671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First, since the data generating process is unknown, we assume a convenient often (restrictive) form for our model, </a:t>
            </a:r>
          </a:p>
          <a:p>
            <a:r>
              <a:rPr lang="en-US" sz="1200" b="0" i="0" u="none" strike="noStrike" kern="1200" baseline="0" dirty="0" smtClean="0">
                <a:solidFill>
                  <a:srgbClr val="000000"/>
                </a:solidFill>
                <a:latin typeface="Times New Roman" pitchFamily="16" charset="0"/>
                <a:ea typeface="+mn-ea"/>
                <a:cs typeface="+mn-cs"/>
              </a:rPr>
              <a:t>This which may introduce model error.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21</a:t>
            </a:fld>
            <a:endParaRPr lang="en-US"/>
          </a:p>
        </p:txBody>
      </p:sp>
    </p:spTree>
    <p:extLst>
      <p:ext uri="{BB962C8B-B14F-4D97-AF65-F5344CB8AC3E}">
        <p14:creationId xmlns:p14="http://schemas.microsoft.com/office/powerpoint/2010/main" val="400520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Second, there is estimation error due to the fact that we are using a finite sample from the unknown distribution and optimizing an empirical estimate of the true likelihood function.</a:t>
            </a:r>
            <a:endParaRPr lang="en-US" dirty="0" smtClean="0"/>
          </a:p>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22</a:t>
            </a:fld>
            <a:endParaRPr lang="en-US"/>
          </a:p>
        </p:txBody>
      </p:sp>
    </p:spTree>
    <p:extLst>
      <p:ext uri="{BB962C8B-B14F-4D97-AF65-F5344CB8AC3E}">
        <p14:creationId xmlns:p14="http://schemas.microsoft.com/office/powerpoint/2010/main" val="1103012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different sources of error will interact</a:t>
            </a:r>
            <a:r>
              <a:rPr lang="en-US" baseline="0" dirty="0" smtClean="0"/>
              <a:t> in various ways. In some cases the estimation error may be relatively large so that reducing optimization error may be inconsequential to the total error; in other cases, say for large data, the optimization error may indeed be significant and we might see a benefit from increasing our computational budget</a:t>
            </a:r>
          </a:p>
          <a:p>
            <a:endParaRPr lang="en-US" baseline="0" dirty="0" smtClean="0"/>
          </a:p>
          <a:p>
            <a:r>
              <a:rPr lang="en-US" sz="1200" b="0" i="0" u="none" strike="noStrike" kern="1200" baseline="0" dirty="0" smtClean="0">
                <a:solidFill>
                  <a:srgbClr val="000000"/>
                </a:solidFill>
                <a:latin typeface="Times New Roman" pitchFamily="16" charset="0"/>
                <a:ea typeface="+mn-ea"/>
                <a:cs typeface="+mn-cs"/>
              </a:rPr>
              <a:t>We conducted a large empirical evaluation to systematically study these different sources of error and identify regimes where it is </a:t>
            </a:r>
            <a:r>
              <a:rPr lang="en-US" sz="1200" b="0" i="0" u="none" strike="noStrike" kern="1200" baseline="0" dirty="0" err="1" smtClean="0">
                <a:solidFill>
                  <a:srgbClr val="000000"/>
                </a:solidFill>
                <a:latin typeface="Times New Roman" pitchFamily="16" charset="0"/>
                <a:ea typeface="+mn-ea"/>
                <a:cs typeface="+mn-cs"/>
              </a:rPr>
              <a:t>benefcial</a:t>
            </a:r>
            <a:r>
              <a:rPr lang="en-US" sz="1200" b="0" i="0" u="none" strike="noStrike" kern="1200" baseline="0" dirty="0" smtClean="0">
                <a:solidFill>
                  <a:srgbClr val="000000"/>
                </a:solidFill>
                <a:latin typeface="Times New Roman" pitchFamily="16" charset="0"/>
                <a:ea typeface="+mn-ea"/>
                <a:cs typeface="+mn-cs"/>
              </a:rPr>
              <a:t> to invest more</a:t>
            </a:r>
          </a:p>
          <a:p>
            <a:r>
              <a:rPr lang="en-US" sz="1200" b="0" i="0" u="none" strike="noStrike" kern="1200" baseline="0" dirty="0" smtClean="0">
                <a:solidFill>
                  <a:srgbClr val="000000"/>
                </a:solidFill>
                <a:latin typeface="Times New Roman" pitchFamily="16" charset="0"/>
                <a:ea typeface="+mn-ea"/>
                <a:cs typeface="+mn-cs"/>
              </a:rPr>
              <a:t>computation and optimize a </a:t>
            </a:r>
            <a:r>
              <a:rPr lang="en-US" sz="1200" b="0" i="1" u="none" strike="noStrike" kern="1200" baseline="0" dirty="0" smtClean="0">
                <a:solidFill>
                  <a:srgbClr val="000000"/>
                </a:solidFill>
                <a:latin typeface="Times New Roman" pitchFamily="16" charset="0"/>
                <a:ea typeface="+mn-ea"/>
                <a:cs typeface="+mn-cs"/>
              </a:rPr>
              <a:t>better</a:t>
            </a:r>
            <a:r>
              <a:rPr lang="en-US" sz="1200" b="0" i="0" u="none" strike="noStrike" kern="1200" baseline="0" dirty="0" smtClean="0">
                <a:solidFill>
                  <a:srgbClr val="000000"/>
                </a:solidFill>
                <a:latin typeface="Times New Roman" pitchFamily="16" charset="0"/>
                <a:ea typeface="+mn-ea"/>
                <a:cs typeface="+mn-cs"/>
              </a:rPr>
              <a:t> surrogate to the true likelihood.</a:t>
            </a:r>
          </a:p>
          <a:p>
            <a:r>
              <a:rPr lang="en-US" sz="1200" b="0" i="0" u="none" strike="noStrike" kern="1200" baseline="0" dirty="0" smtClean="0">
                <a:solidFill>
                  <a:srgbClr val="000000"/>
                </a:solidFill>
                <a:latin typeface="Times New Roman" pitchFamily="16" charset="0"/>
                <a:ea typeface="+mn-ea"/>
                <a:cs typeface="+mn-cs"/>
              </a:rPr>
              <a:t>We begin with a set of synthetic experiments where we can control the level of model and estimation error in our learning problem</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24</a:t>
            </a:fld>
            <a:endParaRPr lang="en-US"/>
          </a:p>
        </p:txBody>
      </p:sp>
    </p:spTree>
    <p:extLst>
      <p:ext uri="{BB962C8B-B14F-4D97-AF65-F5344CB8AC3E}">
        <p14:creationId xmlns:p14="http://schemas.microsoft.com/office/powerpoint/2010/main" val="1554302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Results for a set of L=25 random binary MRFs on 20-by-20 grids in standard 4-neighbor connectivity. </a:t>
            </a:r>
          </a:p>
          <a:p>
            <a:pPr marL="171450" indent="-171450">
              <a:buFontTx/>
              <a:buChar char="-"/>
            </a:pPr>
            <a:r>
              <a:rPr lang="en-US" dirty="0" smtClean="0"/>
              <a:t>No model error, so model used to generate data is same family as model being learned</a:t>
            </a:r>
          </a:p>
          <a:p>
            <a:pPr marL="171450" indent="-171450">
              <a:buFontTx/>
              <a:buChar char="-"/>
            </a:pPr>
            <a:r>
              <a:rPr lang="en-US" baseline="0" dirty="0" smtClean="0"/>
              <a:t>In this case as we move from WMB 2 in red, to WMB 4 in blue to WMB 8 in green, the computational budget is increased</a:t>
            </a:r>
          </a:p>
          <a:p>
            <a:pPr marL="171450" indent="-171450">
              <a:buFontTx/>
              <a:buChar char="-"/>
            </a:pPr>
            <a:r>
              <a:rPr lang="en-US" baseline="0" dirty="0" smtClean="0"/>
              <a:t>Similarly, as we move from BP in magenta to GBP in cyan, the budget is also increased</a:t>
            </a:r>
          </a:p>
          <a:p>
            <a:pPr marL="171450" indent="-171450">
              <a:buFontTx/>
              <a:buChar char="-"/>
            </a:pPr>
            <a:endParaRPr lang="en-US" baseline="0" dirty="0" smtClean="0"/>
          </a:p>
          <a:p>
            <a:pPr marL="171450" indent="-171450">
              <a:buFontTx/>
              <a:buChar char="-"/>
            </a:pPr>
            <a:r>
              <a:rPr lang="en-US" baseline="0" dirty="0" smtClean="0"/>
              <a:t>Note that the MSE decreases for all methods as the data set size is increased – in other words, as N increases estimation error is reduced</a:t>
            </a:r>
          </a:p>
          <a:p>
            <a:pPr marL="171450" indent="-171450">
              <a:buFontTx/>
              <a:buChar char="-"/>
            </a:pPr>
            <a:r>
              <a:rPr lang="en-US" baseline="0" dirty="0" smtClean="0"/>
              <a:t>When N is large, the only error that remains is due to the difference between the surrogate and exact likelihood functions</a:t>
            </a:r>
          </a:p>
          <a:p>
            <a:pPr marL="171450" indent="-171450">
              <a:buFontTx/>
              <a:buChar char="-"/>
            </a:pPr>
            <a:r>
              <a:rPr lang="en-US" baseline="0" dirty="0" smtClean="0"/>
              <a:t>In this case we see the expected result that higher </a:t>
            </a:r>
            <a:r>
              <a:rPr lang="en-US" baseline="0" dirty="0" err="1" smtClean="0"/>
              <a:t>ibound</a:t>
            </a:r>
            <a:r>
              <a:rPr lang="en-US" baseline="0" dirty="0" smtClean="0"/>
              <a:t> inference gives better parameter estimates (e.g. green line versus red line)</a:t>
            </a:r>
          </a:p>
          <a:p>
            <a:pPr marL="171450" indent="-171450">
              <a:buFontTx/>
              <a:buChar char="-"/>
            </a:pPr>
            <a:r>
              <a:rPr lang="en-US" baseline="0" dirty="0" smtClean="0"/>
              <a:t>In contrast, when N is small, we see that investing additional computational resources may be injurious.  </a:t>
            </a:r>
          </a:p>
          <a:p>
            <a:pPr marL="171450" indent="-171450">
              <a:buFontTx/>
              <a:buChar char="-"/>
            </a:pPr>
            <a:endParaRPr lang="en-US" baseline="0" dirty="0" smtClean="0"/>
          </a:p>
          <a:p>
            <a:pPr marL="171450" indent="-171450">
              <a:buFontTx/>
              <a:buChar char="-"/>
            </a:pP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26</a:t>
            </a:fld>
            <a:endParaRPr lang="en-US"/>
          </a:p>
        </p:txBody>
      </p:sp>
    </p:spTree>
    <p:extLst>
      <p:ext uri="{BB962C8B-B14F-4D97-AF65-F5344CB8AC3E}">
        <p14:creationId xmlns:p14="http://schemas.microsoft.com/office/powerpoint/2010/main" val="1234446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my time at UCI I</a:t>
            </a:r>
            <a:r>
              <a:rPr lang="en-US" baseline="0" dirty="0" smtClean="0"/>
              <a:t> have worked on a lot of different and exciting projects</a:t>
            </a:r>
          </a:p>
          <a:p>
            <a:r>
              <a:rPr lang="en-US" baseline="0" dirty="0" smtClean="0"/>
              <a:t>Beginning with bucket elimination using external memory (BEEM) with </a:t>
            </a:r>
            <a:r>
              <a:rPr lang="en-US" baseline="0" dirty="0" err="1" smtClean="0"/>
              <a:t>rina</a:t>
            </a:r>
            <a:r>
              <a:rPr lang="en-US" baseline="0" dirty="0" smtClean="0"/>
              <a:t> and </a:t>
            </a:r>
            <a:r>
              <a:rPr lang="en-US" baseline="0" dirty="0" err="1" smtClean="0"/>
              <a:t>kalev</a:t>
            </a:r>
            <a:r>
              <a:rPr lang="en-US" baseline="0" dirty="0" smtClean="0"/>
              <a:t>,</a:t>
            </a:r>
          </a:p>
          <a:p>
            <a:r>
              <a:rPr lang="en-US" baseline="0" dirty="0" smtClean="0"/>
              <a:t>to herding with Max and more recently to weighted matching work with </a:t>
            </a:r>
            <a:r>
              <a:rPr lang="en-US" baseline="0" dirty="0" err="1" smtClean="0"/>
              <a:t>Misha</a:t>
            </a:r>
            <a:r>
              <a:rPr lang="en-US" baseline="0" dirty="0" smtClean="0"/>
              <a:t> and </a:t>
            </a:r>
            <a:r>
              <a:rPr lang="en-US" baseline="0" dirty="0" err="1" smtClean="0"/>
              <a:t>inferning</a:t>
            </a:r>
            <a:r>
              <a:rPr lang="en-US" baseline="0" dirty="0" smtClean="0"/>
              <a:t> work with Alex and </a:t>
            </a:r>
            <a:r>
              <a:rPr lang="en-US" baseline="0" dirty="0" err="1" smtClean="0"/>
              <a:t>Rina</a:t>
            </a:r>
            <a:endParaRPr lang="en-US" baseline="0" dirty="0" smtClean="0"/>
          </a:p>
          <a:p>
            <a:r>
              <a:rPr lang="en-US" baseline="0" dirty="0" smtClean="0"/>
              <a:t>Not only would I have been unable to explore so many interesting topics without such great support, but I also would not have learned as much without your differing but complimentary views on science and </a:t>
            </a:r>
            <a:r>
              <a:rPr lang="en-US" baseline="0" dirty="0" err="1" smtClean="0"/>
              <a:t>ai</a:t>
            </a:r>
            <a:r>
              <a:rPr lang="en-US" baseline="0" dirty="0" smtClean="0"/>
              <a:t> and machine learning research</a:t>
            </a:r>
          </a:p>
        </p:txBody>
      </p:sp>
      <p:sp>
        <p:nvSpPr>
          <p:cNvPr id="4" name="Slide Number Placeholder 3"/>
          <p:cNvSpPr>
            <a:spLocks noGrp="1"/>
          </p:cNvSpPr>
          <p:nvPr>
            <p:ph type="sldNum" idx="10"/>
          </p:nvPr>
        </p:nvSpPr>
        <p:spPr/>
        <p:txBody>
          <a:bodyPr/>
          <a:lstStyle/>
          <a:p>
            <a:fld id="{4E73E3EB-B593-4831-B28E-10919990AB5A}" type="slidenum">
              <a:rPr lang="en-US" smtClean="0"/>
              <a:pPr/>
              <a:t>2</a:t>
            </a:fld>
            <a:endParaRPr lang="en-US"/>
          </a:p>
        </p:txBody>
      </p:sp>
    </p:spTree>
    <p:extLst>
      <p:ext uri="{BB962C8B-B14F-4D97-AF65-F5344CB8AC3E}">
        <p14:creationId xmlns:p14="http://schemas.microsoft.com/office/powerpoint/2010/main" val="1843310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The previous experiment suggested that lower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are (on average) more accurate than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in the small data setting. </a:t>
            </a:r>
          </a:p>
          <a:p>
            <a:r>
              <a:rPr lang="en-US" sz="1200" b="0" i="0" u="none" strike="noStrike" kern="1200" baseline="0" dirty="0" smtClean="0">
                <a:solidFill>
                  <a:srgbClr val="000000"/>
                </a:solidFill>
                <a:latin typeface="Times New Roman" pitchFamily="16" charset="0"/>
                <a:ea typeface="+mn-ea"/>
                <a:cs typeface="+mn-cs"/>
              </a:rPr>
              <a:t>However, as N is increased our intuition that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have asymptotically smaller bias was also confirmed. </a:t>
            </a:r>
          </a:p>
          <a:p>
            <a:r>
              <a:rPr lang="en-US" sz="1200" b="0" i="0" u="none" strike="noStrike" kern="1200" baseline="0" dirty="0" smtClean="0">
                <a:solidFill>
                  <a:srgbClr val="000000"/>
                </a:solidFill>
                <a:latin typeface="Times New Roman" pitchFamily="16" charset="0"/>
                <a:ea typeface="+mn-ea"/>
                <a:cs typeface="+mn-cs"/>
              </a:rPr>
              <a:t>In other words, it appears that lower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trade larger bias for reduced variance, while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trade smaller bias for increased variance.</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Conducted a simple experiment to expose this trade-off.</a:t>
            </a:r>
          </a:p>
          <a:p>
            <a:r>
              <a:rPr lang="en-US" sz="1200" b="0" i="0" u="none" strike="noStrike" kern="1200" baseline="0" dirty="0" smtClean="0">
                <a:solidFill>
                  <a:srgbClr val="000000"/>
                </a:solidFill>
                <a:latin typeface="Times New Roman" pitchFamily="16" charset="0"/>
                <a:ea typeface="+mn-ea"/>
                <a:cs typeface="+mn-cs"/>
              </a:rPr>
              <a:t>Fix \theta^\star on a 20-by-20 binary grid</a:t>
            </a:r>
          </a:p>
          <a:p>
            <a:r>
              <a:rPr lang="en-US" sz="1200" b="0" i="0" u="none" strike="noStrike" kern="1200" baseline="0" dirty="0" smtClean="0">
                <a:solidFill>
                  <a:srgbClr val="000000"/>
                </a:solidFill>
                <a:latin typeface="Times New Roman" pitchFamily="16" charset="0"/>
                <a:ea typeface="+mn-ea"/>
                <a:cs typeface="+mn-cs"/>
              </a:rPr>
              <a:t>Generate L=25 data sets of different sizes under this model, for N = 100,250,…10000</a:t>
            </a:r>
          </a:p>
          <a:p>
            <a:r>
              <a:rPr lang="en-US" sz="1200" b="0" i="0" u="none" strike="noStrike" kern="1200" baseline="0" dirty="0" smtClean="0">
                <a:solidFill>
                  <a:srgbClr val="000000"/>
                </a:solidFill>
                <a:latin typeface="Times New Roman" pitchFamily="16" charset="0"/>
                <a:ea typeface="+mn-ea"/>
                <a:cs typeface="+mn-cs"/>
              </a:rPr>
              <a:t>Optimize surrogates arising from different approximate inference methods on all of these data sets </a:t>
            </a:r>
          </a:p>
          <a:p>
            <a:r>
              <a:rPr lang="en-US" sz="1200" b="0" i="0" u="none" strike="noStrike" kern="1200" baseline="0" dirty="0" smtClean="0">
                <a:solidFill>
                  <a:srgbClr val="000000"/>
                </a:solidFill>
                <a:latin typeface="Times New Roman" pitchFamily="16" charset="0"/>
                <a:ea typeface="+mn-ea"/>
                <a:cs typeface="+mn-cs"/>
              </a:rPr>
              <a:t>Compute the bias and variance across these parameter estimates</a:t>
            </a:r>
          </a:p>
          <a:p>
            <a:r>
              <a:rPr lang="en-US" sz="1200" b="0" i="0" u="none" strike="noStrike" kern="1200" baseline="0" dirty="0" smtClean="0">
                <a:solidFill>
                  <a:srgbClr val="000000"/>
                </a:solidFill>
                <a:latin typeface="Times New Roman" pitchFamily="16" charset="0"/>
                <a:ea typeface="+mn-ea"/>
                <a:cs typeface="+mn-cs"/>
              </a:rPr>
              <a:t>Our intuition is indeed correct.  The MSE on the left decomposes into bias^2 and variance on the right. Note that the bias for the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WMB-8 method is lower than the other lower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However, the variance of the WMB-8 estimator is much larger than the WMB-2 estimator for small N.</a:t>
            </a:r>
          </a:p>
          <a:p>
            <a:r>
              <a:rPr lang="en-US" sz="1200" b="0" i="0" u="none" strike="noStrike" kern="1200" baseline="0" dirty="0" smtClean="0">
                <a:solidFill>
                  <a:srgbClr val="000000"/>
                </a:solidFill>
                <a:latin typeface="Times New Roman" pitchFamily="16" charset="0"/>
                <a:ea typeface="+mn-ea"/>
                <a:cs typeface="+mn-cs"/>
              </a:rPr>
              <a:t>In other words, even the variance of all of the inference-based estimators decrease as N grows, he rate at which it decreases differs</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27</a:t>
            </a:fld>
            <a:endParaRPr lang="en-US"/>
          </a:p>
        </p:txBody>
      </p:sp>
    </p:spTree>
    <p:extLst>
      <p:ext uri="{BB962C8B-B14F-4D97-AF65-F5344CB8AC3E}">
        <p14:creationId xmlns:p14="http://schemas.microsoft.com/office/powerpoint/2010/main" val="2369306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consider an experiment in which there is model error.</a:t>
            </a:r>
          </a:p>
          <a:p>
            <a:r>
              <a:rPr lang="en-US" sz="1200" b="0" i="0" u="none" strike="noStrike" kern="1200" baseline="0" dirty="0" smtClean="0">
                <a:solidFill>
                  <a:srgbClr val="000000"/>
                </a:solidFill>
                <a:latin typeface="Times New Roman" pitchFamily="16" charset="0"/>
                <a:ea typeface="+mn-ea"/>
                <a:cs typeface="+mn-cs"/>
              </a:rPr>
              <a:t>Generate our data from a pairwise grid with 8-neighbor connectivity, but learn a model with only 4-neighbor connectivity</a:t>
            </a:r>
          </a:p>
          <a:p>
            <a:r>
              <a:rPr lang="en-US" sz="1200" b="0" i="0" u="none" strike="noStrike" kern="1200" baseline="0" dirty="0" smtClean="0">
                <a:solidFill>
                  <a:srgbClr val="000000"/>
                </a:solidFill>
                <a:latin typeface="Times New Roman" pitchFamily="16" charset="0"/>
                <a:ea typeface="+mn-ea"/>
                <a:cs typeface="+mn-cs"/>
              </a:rPr>
              <a:t>Pairwise potentials on the </a:t>
            </a:r>
            <a:r>
              <a:rPr lang="en-US" sz="1200" b="0" i="1" u="none" strike="noStrike" kern="1200" baseline="0" dirty="0" smtClean="0">
                <a:solidFill>
                  <a:srgbClr val="000000"/>
                </a:solidFill>
                <a:latin typeface="Times New Roman" pitchFamily="16" charset="0"/>
                <a:ea typeface="+mn-ea"/>
                <a:cs typeface="+mn-cs"/>
              </a:rPr>
              <a:t>new diagonal</a:t>
            </a:r>
            <a:r>
              <a:rPr lang="en-US" sz="1200" b="0" i="0" u="none" strike="noStrike" kern="1200" baseline="0" dirty="0" smtClean="0">
                <a:solidFill>
                  <a:srgbClr val="000000"/>
                </a:solidFill>
                <a:latin typeface="Times New Roman" pitchFamily="16" charset="0"/>
                <a:ea typeface="+mn-ea"/>
                <a:cs typeface="+mn-cs"/>
              </a:rPr>
              <a:t> edges are drawn from Normal(0; \sigma_{</a:t>
            </a:r>
            <a:r>
              <a:rPr lang="en-US" sz="1200" b="0" i="0" u="none" strike="noStrike" kern="1200" baseline="0" dirty="0" err="1" smtClean="0">
                <a:solidFill>
                  <a:srgbClr val="000000"/>
                </a:solidFill>
                <a:latin typeface="Times New Roman" pitchFamily="16" charset="0"/>
                <a:ea typeface="+mn-ea"/>
                <a:cs typeface="+mn-cs"/>
              </a:rPr>
              <a:t>ik</a:t>
            </a:r>
            <a:r>
              <a:rPr lang="en-US" sz="1200" b="0" i="0" u="none" strike="noStrike" kern="1200" baseline="0" dirty="0" smtClean="0">
                <a:solidFill>
                  <a:srgbClr val="000000"/>
                </a:solidFill>
                <a:latin typeface="Times New Roman" pitchFamily="16" charset="0"/>
                <a:ea typeface="+mn-ea"/>
                <a:cs typeface="+mn-cs"/>
              </a:rPr>
              <a:t>}^2) and we increase \sigma_{</a:t>
            </a:r>
            <a:r>
              <a:rPr lang="en-US" sz="1200" b="0" i="0" u="none" strike="noStrike" kern="1200" baseline="0" dirty="0" err="1" smtClean="0">
                <a:solidFill>
                  <a:srgbClr val="000000"/>
                </a:solidFill>
                <a:latin typeface="Times New Roman" pitchFamily="16" charset="0"/>
                <a:ea typeface="+mn-ea"/>
                <a:cs typeface="+mn-cs"/>
              </a:rPr>
              <a:t>ik</a:t>
            </a:r>
            <a:r>
              <a:rPr lang="en-US" sz="1200" b="0" i="0" u="none" strike="noStrike" kern="1200" baseline="0" dirty="0" smtClean="0">
                <a:solidFill>
                  <a:srgbClr val="000000"/>
                </a:solidFill>
                <a:latin typeface="Times New Roman" pitchFamily="16" charset="0"/>
                <a:ea typeface="+mn-ea"/>
                <a:cs typeface="+mn-cs"/>
              </a:rPr>
              <a:t>} from 0 to 1 to increase </a:t>
            </a:r>
          </a:p>
          <a:p>
            <a:r>
              <a:rPr lang="en-US" sz="1200" b="0" i="0" u="none" strike="noStrike" kern="1200" baseline="0" dirty="0" smtClean="0">
                <a:solidFill>
                  <a:srgbClr val="000000"/>
                </a:solidFill>
                <a:latin typeface="Times New Roman" pitchFamily="16" charset="0"/>
                <a:ea typeface="+mn-ea"/>
                <a:cs typeface="+mn-cs"/>
              </a:rPr>
              <a:t>the level of model error is </a:t>
            </a:r>
            <a:r>
              <a:rPr lang="en-US" sz="1200" b="0" i="0" u="none" strike="noStrike" kern="1200" baseline="0" dirty="0" err="1" smtClean="0">
                <a:solidFill>
                  <a:srgbClr val="000000"/>
                </a:solidFill>
                <a:latin typeface="Times New Roman" pitchFamily="16" charset="0"/>
                <a:ea typeface="+mn-ea"/>
                <a:cs typeface="+mn-cs"/>
              </a:rPr>
              <a:t>incrased</a:t>
            </a:r>
            <a:endParaRPr lang="en-US" sz="1200" b="0" i="0" u="none" strike="noStrike" kern="1200" baseline="0" dirty="0" smtClean="0">
              <a:solidFill>
                <a:srgbClr val="000000"/>
              </a:solidFill>
              <a:latin typeface="Times New Roman" pitchFamily="16" charset="0"/>
              <a:ea typeface="+mn-ea"/>
              <a:cs typeface="+mn-cs"/>
            </a:endParaRP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On the left is a plot for N=100 data points; on the right is a plot using N=10000 data points</a:t>
            </a:r>
          </a:p>
          <a:p>
            <a:r>
              <a:rPr lang="en-US" sz="1200" b="0" i="0" u="none" strike="noStrike" kern="1200" baseline="0" dirty="0" smtClean="0">
                <a:solidFill>
                  <a:srgbClr val="000000"/>
                </a:solidFill>
                <a:latin typeface="Times New Roman" pitchFamily="16" charset="0"/>
                <a:ea typeface="+mn-ea"/>
                <a:cs typeface="+mn-cs"/>
              </a:rPr>
              <a:t>Notice that the WMB-2 method has flipped from having smallest error to having the worst error; flips from being most robust to least robust</a:t>
            </a:r>
          </a:p>
          <a:p>
            <a:r>
              <a:rPr lang="en-US" sz="1200" b="0" i="0" u="none" strike="noStrike" kern="1200" baseline="0" dirty="0" smtClean="0">
                <a:solidFill>
                  <a:srgbClr val="000000"/>
                </a:solidFill>
                <a:latin typeface="Times New Roman" pitchFamily="16" charset="0"/>
                <a:ea typeface="+mn-ea"/>
                <a:cs typeface="+mn-cs"/>
              </a:rPr>
              <a:t>Once again, it seems that the variance reduction in small data sets plays a role.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28</a:t>
            </a:fld>
            <a:endParaRPr lang="en-US"/>
          </a:p>
        </p:txBody>
      </p:sp>
    </p:spTree>
    <p:extLst>
      <p:ext uri="{BB962C8B-B14F-4D97-AF65-F5344CB8AC3E}">
        <p14:creationId xmlns:p14="http://schemas.microsoft.com/office/powerpoint/2010/main" val="208813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Also consider an experiment in which there is model error.</a:t>
            </a:r>
          </a:p>
          <a:p>
            <a:r>
              <a:rPr lang="en-US" sz="1200" b="0" i="0" u="none" strike="noStrike" kern="1200" baseline="0" dirty="0" smtClean="0">
                <a:solidFill>
                  <a:srgbClr val="000000"/>
                </a:solidFill>
                <a:latin typeface="Times New Roman" pitchFamily="16" charset="0"/>
                <a:ea typeface="+mn-ea"/>
                <a:cs typeface="+mn-cs"/>
              </a:rPr>
              <a:t>Generate our data from a pairwise grid with 8-neighbor connectivity, but learn a model with only 4-neighbor connectivity</a:t>
            </a:r>
          </a:p>
          <a:p>
            <a:r>
              <a:rPr lang="en-US" sz="1200" b="0" i="0" u="none" strike="noStrike" kern="1200" baseline="0" dirty="0" smtClean="0">
                <a:solidFill>
                  <a:srgbClr val="000000"/>
                </a:solidFill>
                <a:latin typeface="Times New Roman" pitchFamily="16" charset="0"/>
                <a:ea typeface="+mn-ea"/>
                <a:cs typeface="+mn-cs"/>
              </a:rPr>
              <a:t>Pairwise potentials on the </a:t>
            </a:r>
            <a:r>
              <a:rPr lang="en-US" sz="1200" b="0" i="1" u="none" strike="noStrike" kern="1200" baseline="0" dirty="0" smtClean="0">
                <a:solidFill>
                  <a:srgbClr val="000000"/>
                </a:solidFill>
                <a:latin typeface="Times New Roman" pitchFamily="16" charset="0"/>
                <a:ea typeface="+mn-ea"/>
                <a:cs typeface="+mn-cs"/>
              </a:rPr>
              <a:t>new diagonal</a:t>
            </a:r>
            <a:r>
              <a:rPr lang="en-US" sz="1200" b="0" i="0" u="none" strike="noStrike" kern="1200" baseline="0" dirty="0" smtClean="0">
                <a:solidFill>
                  <a:srgbClr val="000000"/>
                </a:solidFill>
                <a:latin typeface="Times New Roman" pitchFamily="16" charset="0"/>
                <a:ea typeface="+mn-ea"/>
                <a:cs typeface="+mn-cs"/>
              </a:rPr>
              <a:t> edges are drawn from Normal(0; \sigma_{</a:t>
            </a:r>
            <a:r>
              <a:rPr lang="en-US" sz="1200" b="0" i="0" u="none" strike="noStrike" kern="1200" baseline="0" dirty="0" err="1" smtClean="0">
                <a:solidFill>
                  <a:srgbClr val="000000"/>
                </a:solidFill>
                <a:latin typeface="Times New Roman" pitchFamily="16" charset="0"/>
                <a:ea typeface="+mn-ea"/>
                <a:cs typeface="+mn-cs"/>
              </a:rPr>
              <a:t>ik</a:t>
            </a:r>
            <a:r>
              <a:rPr lang="en-US" sz="1200" b="0" i="0" u="none" strike="noStrike" kern="1200" baseline="0" dirty="0" smtClean="0">
                <a:solidFill>
                  <a:srgbClr val="000000"/>
                </a:solidFill>
                <a:latin typeface="Times New Roman" pitchFamily="16" charset="0"/>
                <a:ea typeface="+mn-ea"/>
                <a:cs typeface="+mn-cs"/>
              </a:rPr>
              <a:t>}^2) and we increase \sigma_{</a:t>
            </a:r>
            <a:r>
              <a:rPr lang="en-US" sz="1200" b="0" i="0" u="none" strike="noStrike" kern="1200" baseline="0" dirty="0" err="1" smtClean="0">
                <a:solidFill>
                  <a:srgbClr val="000000"/>
                </a:solidFill>
                <a:latin typeface="Times New Roman" pitchFamily="16" charset="0"/>
                <a:ea typeface="+mn-ea"/>
                <a:cs typeface="+mn-cs"/>
              </a:rPr>
              <a:t>ik</a:t>
            </a:r>
            <a:r>
              <a:rPr lang="en-US" sz="1200" b="0" i="0" u="none" strike="noStrike" kern="1200" baseline="0" dirty="0" smtClean="0">
                <a:solidFill>
                  <a:srgbClr val="000000"/>
                </a:solidFill>
                <a:latin typeface="Times New Roman" pitchFamily="16" charset="0"/>
                <a:ea typeface="+mn-ea"/>
                <a:cs typeface="+mn-cs"/>
              </a:rPr>
              <a:t>} from 0 to 1 to increase </a:t>
            </a:r>
          </a:p>
          <a:p>
            <a:r>
              <a:rPr lang="en-US" sz="1200" b="0" i="0" u="none" strike="noStrike" kern="1200" baseline="0" dirty="0" smtClean="0">
                <a:solidFill>
                  <a:srgbClr val="000000"/>
                </a:solidFill>
                <a:latin typeface="Times New Roman" pitchFamily="16" charset="0"/>
                <a:ea typeface="+mn-ea"/>
                <a:cs typeface="+mn-cs"/>
              </a:rPr>
              <a:t>the level of model error is </a:t>
            </a:r>
            <a:r>
              <a:rPr lang="en-US" sz="1200" b="0" i="0" u="none" strike="noStrike" kern="1200" baseline="0" dirty="0" err="1" smtClean="0">
                <a:solidFill>
                  <a:srgbClr val="000000"/>
                </a:solidFill>
                <a:latin typeface="Times New Roman" pitchFamily="16" charset="0"/>
                <a:ea typeface="+mn-ea"/>
                <a:cs typeface="+mn-cs"/>
              </a:rPr>
              <a:t>incrased</a:t>
            </a:r>
            <a:endParaRPr lang="en-US" sz="1200" b="0" i="0" u="none" strike="noStrike" kern="1200" baseline="0" dirty="0" smtClean="0">
              <a:solidFill>
                <a:srgbClr val="000000"/>
              </a:solidFill>
              <a:latin typeface="Times New Roman" pitchFamily="16" charset="0"/>
              <a:ea typeface="+mn-ea"/>
              <a:cs typeface="+mn-cs"/>
            </a:endParaRP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On the left is a plot for N=100 data points; on the right is a plot using N=10000 data points</a:t>
            </a:r>
          </a:p>
          <a:p>
            <a:r>
              <a:rPr lang="en-US" sz="1200" b="0" i="0" u="none" strike="noStrike" kern="1200" baseline="0" dirty="0" smtClean="0">
                <a:solidFill>
                  <a:srgbClr val="000000"/>
                </a:solidFill>
                <a:latin typeface="Times New Roman" pitchFamily="16" charset="0"/>
                <a:ea typeface="+mn-ea"/>
                <a:cs typeface="+mn-cs"/>
              </a:rPr>
              <a:t>Notice that the WMB-2 method has flipped from having smallest error to having the worst error; flips from being most robust to least robust</a:t>
            </a:r>
          </a:p>
          <a:p>
            <a:r>
              <a:rPr lang="en-US" sz="1200" b="0" i="0" u="none" strike="noStrike" kern="1200" baseline="0" dirty="0" smtClean="0">
                <a:solidFill>
                  <a:srgbClr val="000000"/>
                </a:solidFill>
                <a:latin typeface="Times New Roman" pitchFamily="16" charset="0"/>
                <a:ea typeface="+mn-ea"/>
                <a:cs typeface="+mn-cs"/>
              </a:rPr>
              <a:t>Once again, it seems that the variance reduction in small data sets plays a role.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29</a:t>
            </a:fld>
            <a:endParaRPr lang="en-US"/>
          </a:p>
        </p:txBody>
      </p:sp>
    </p:spTree>
    <p:extLst>
      <p:ext uri="{BB962C8B-B14F-4D97-AF65-F5344CB8AC3E}">
        <p14:creationId xmlns:p14="http://schemas.microsoft.com/office/powerpoint/2010/main" val="208813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In this section, we focus on the prediction task and study the effect of using different inference methods on prediction accuracy. </a:t>
            </a:r>
          </a:p>
          <a:p>
            <a:r>
              <a:rPr lang="en-US" sz="1200" b="0" i="0" u="none" strike="noStrike" kern="1200" baseline="0" dirty="0" smtClean="0">
                <a:solidFill>
                  <a:srgbClr val="000000"/>
                </a:solidFill>
                <a:latin typeface="Times New Roman" pitchFamily="16" charset="0"/>
                <a:ea typeface="+mn-ea"/>
                <a:cs typeface="+mn-cs"/>
              </a:rPr>
              <a:t>In other words, rather than focusing on how well we can learn the parameters of a model, we focus on how accurately we can predict under the learned model.</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First estimate the parameters of our model, on a training set and then appeal to Bayesian decision theory to construct a prediction rule appropriate for our choice of loss function. Max-</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for hamming loss;</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30</a:t>
            </a:fld>
            <a:endParaRPr lang="en-US"/>
          </a:p>
        </p:txBody>
      </p:sp>
    </p:spTree>
    <p:extLst>
      <p:ext uri="{BB962C8B-B14F-4D97-AF65-F5344CB8AC3E}">
        <p14:creationId xmlns:p14="http://schemas.microsoft.com/office/powerpoint/2010/main" val="3694654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a:t>
            </a:r>
            <a:r>
              <a:rPr lang="en-US" baseline="0" dirty="0" smtClean="0"/>
              <a:t> estimation error on digits 2-5. </a:t>
            </a:r>
          </a:p>
          <a:p>
            <a:r>
              <a:rPr lang="en-US" sz="1200" b="0" i="0" u="none" strike="noStrike" kern="1200" baseline="0" dirty="0" smtClean="0">
                <a:solidFill>
                  <a:srgbClr val="000000"/>
                </a:solidFill>
                <a:latin typeface="Times New Roman" pitchFamily="16" charset="0"/>
                <a:ea typeface="+mn-ea"/>
                <a:cs typeface="+mn-cs"/>
              </a:rPr>
              <a:t> - For small N, the reduced variance of the WMB2 estimator lead to smaller estimation error than the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Right: prediction error on digits 2-5.</a:t>
            </a:r>
          </a:p>
          <a:p>
            <a:r>
              <a:rPr lang="en-US" sz="1200" b="0" i="0" u="none" strike="noStrike" kern="1200" baseline="0" dirty="0" smtClean="0">
                <a:solidFill>
                  <a:srgbClr val="000000"/>
                </a:solidFill>
                <a:latin typeface="Times New Roman" pitchFamily="16" charset="0"/>
                <a:ea typeface="+mn-ea"/>
                <a:cs typeface="+mn-cs"/>
              </a:rPr>
              <a:t> - inference method used to estimate \theta was also used to compute the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needed for prediction - i.e., if WMB2 was used in learning, then WMB2 was also used in prediction.</a:t>
            </a:r>
          </a:p>
          <a:p>
            <a:pPr marL="171450" indent="-171450">
              <a:buFontTx/>
              <a:buChar char="-"/>
            </a:pPr>
            <a:r>
              <a:rPr lang="en-US" sz="1200" b="0" i="0" u="none" strike="noStrike" kern="1200" baseline="0" dirty="0" smtClean="0">
                <a:solidFill>
                  <a:srgbClr val="000000"/>
                </a:solidFill>
                <a:latin typeface="Times New Roman" pitchFamily="16" charset="0"/>
                <a:ea typeface="+mn-ea"/>
                <a:cs typeface="+mn-cs"/>
              </a:rPr>
              <a:t>The prediction error for all of the methods decreases as N is increased as we would hope. </a:t>
            </a:r>
          </a:p>
          <a:p>
            <a:pPr marL="171450" indent="-171450">
              <a:buFontTx/>
              <a:buChar char="-"/>
            </a:pPr>
            <a:r>
              <a:rPr lang="en-US" sz="1200" b="0" i="0" u="none" strike="noStrike" kern="1200" baseline="0" dirty="0" smtClean="0">
                <a:solidFill>
                  <a:srgbClr val="000000"/>
                </a:solidFill>
                <a:latin typeface="Times New Roman" pitchFamily="16" charset="0"/>
                <a:ea typeface="+mn-ea"/>
                <a:cs typeface="+mn-cs"/>
              </a:rPr>
              <a:t>However, we see that the prediction error of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is consistently less than the error of lower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a:t>
            </a:r>
          </a:p>
          <a:p>
            <a:pPr marL="171450" indent="-171450">
              <a:buFontTx/>
              <a:buChar char="-"/>
            </a:pPr>
            <a:r>
              <a:rPr lang="en-US" sz="1200" b="0" i="0" u="none" strike="noStrike" kern="1200" baseline="0" dirty="0" smtClean="0">
                <a:solidFill>
                  <a:srgbClr val="000000"/>
                </a:solidFill>
                <a:latin typeface="Times New Roman" pitchFamily="16" charset="0"/>
                <a:ea typeface="+mn-ea"/>
                <a:cs typeface="+mn-cs"/>
              </a:rPr>
              <a:t>This is quite interesting given that the higher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 had larger estimation error for small N. </a:t>
            </a:r>
          </a:p>
          <a:p>
            <a:pPr marL="171450" indent="-171450">
              <a:buFontTx/>
              <a:buChar char="-"/>
            </a:pPr>
            <a:r>
              <a:rPr lang="en-US" sz="1200" b="0" i="0" u="none" strike="noStrike" kern="1200" baseline="0" dirty="0" smtClean="0">
                <a:solidFill>
                  <a:srgbClr val="000000"/>
                </a:solidFill>
                <a:latin typeface="Times New Roman" pitchFamily="16" charset="0"/>
                <a:ea typeface="+mn-ea"/>
                <a:cs typeface="+mn-cs"/>
              </a:rPr>
              <a:t>In other words, it seems that the error introduced by having the wrong parameters is far less important for prediction accuracy than the error introduced by computing the wrong (or approximate)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on the model.</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32</a:t>
            </a:fld>
            <a:endParaRPr lang="en-US"/>
          </a:p>
        </p:txBody>
      </p:sp>
    </p:spTree>
    <p:extLst>
      <p:ext uri="{BB962C8B-B14F-4D97-AF65-F5344CB8AC3E}">
        <p14:creationId xmlns:p14="http://schemas.microsoft.com/office/powerpoint/2010/main" val="3300471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We also considered a simple problem from computer vision, where one takes an RGB image with L pixels as input and wishes to predict a foreground-background labeling as output. </a:t>
            </a:r>
          </a:p>
          <a:p>
            <a:r>
              <a:rPr lang="en-US" sz="1200" b="0" i="0" u="none" strike="noStrike" kern="1200" baseline="0" dirty="0" smtClean="0">
                <a:solidFill>
                  <a:srgbClr val="000000"/>
                </a:solidFill>
                <a:latin typeface="Times New Roman" pitchFamily="16" charset="0"/>
                <a:ea typeface="+mn-ea"/>
                <a:cs typeface="+mn-cs"/>
              </a:rPr>
              <a:t>In particular, we consider the collection of 328 images from the Weizmann horse database.</a:t>
            </a:r>
          </a:p>
          <a:p>
            <a:r>
              <a:rPr lang="en-US" sz="1200" b="0" i="0" u="none" strike="noStrike" kern="1200" baseline="0" dirty="0" smtClean="0">
                <a:solidFill>
                  <a:srgbClr val="000000"/>
                </a:solidFill>
                <a:latin typeface="Times New Roman" pitchFamily="16" charset="0"/>
                <a:ea typeface="+mn-ea"/>
                <a:cs typeface="+mn-cs"/>
              </a:rPr>
              <a:t>Each image in this data set contains a horse in some natural setting and our objective is to predict if each pixel </a:t>
            </a:r>
            <a:r>
              <a:rPr lang="en-US" sz="1200" b="0" i="0" u="none" strike="noStrike" kern="1200" baseline="0" dirty="0" err="1" smtClean="0">
                <a:solidFill>
                  <a:srgbClr val="000000"/>
                </a:solidFill>
                <a:latin typeface="Times New Roman" pitchFamily="16" charset="0"/>
                <a:ea typeface="+mn-ea"/>
                <a:cs typeface="+mn-cs"/>
              </a:rPr>
              <a:t>i</a:t>
            </a:r>
            <a:r>
              <a:rPr lang="en-US" sz="1200" b="0" i="0" u="none" strike="noStrike" kern="1200" baseline="0" dirty="0" smtClean="0">
                <a:solidFill>
                  <a:srgbClr val="000000"/>
                </a:solidFill>
                <a:latin typeface="Times New Roman" pitchFamily="16" charset="0"/>
                <a:ea typeface="+mn-ea"/>
                <a:cs typeface="+mn-cs"/>
              </a:rPr>
              <a:t> in an image is part of a horse (</a:t>
            </a:r>
            <a:r>
              <a:rPr lang="en-US" sz="1200" b="0" i="0" u="none" strike="noStrike" kern="1200" baseline="0" dirty="0" err="1" smtClean="0">
                <a:solidFill>
                  <a:srgbClr val="000000"/>
                </a:solidFill>
                <a:latin typeface="Times New Roman" pitchFamily="16" charset="0"/>
                <a:ea typeface="+mn-ea"/>
                <a:cs typeface="+mn-cs"/>
              </a:rPr>
              <a:t>yi</a:t>
            </a:r>
            <a:r>
              <a:rPr lang="en-US" sz="1200" b="0" i="0" u="none" strike="noStrike" kern="1200" baseline="0" dirty="0" smtClean="0">
                <a:solidFill>
                  <a:srgbClr val="000000"/>
                </a:solidFill>
                <a:latin typeface="Times New Roman" pitchFamily="16" charset="0"/>
                <a:ea typeface="+mn-ea"/>
                <a:cs typeface="+mn-cs"/>
              </a:rPr>
              <a:t> = 1)</a:t>
            </a:r>
          </a:p>
          <a:p>
            <a:r>
              <a:rPr lang="en-US" sz="1200" b="0" i="0" u="none" strike="noStrike" kern="1200" baseline="0" dirty="0" smtClean="0">
                <a:solidFill>
                  <a:srgbClr val="000000"/>
                </a:solidFill>
                <a:latin typeface="Times New Roman" pitchFamily="16" charset="0"/>
                <a:ea typeface="+mn-ea"/>
                <a:cs typeface="+mn-cs"/>
              </a:rPr>
              <a:t>or is background (</a:t>
            </a:r>
            <a:r>
              <a:rPr lang="en-US" sz="1200" b="0" i="0" u="none" strike="noStrike" kern="1200" baseline="0" dirty="0" err="1" smtClean="0">
                <a:solidFill>
                  <a:srgbClr val="000000"/>
                </a:solidFill>
                <a:latin typeface="Times New Roman" pitchFamily="16" charset="0"/>
                <a:ea typeface="+mn-ea"/>
                <a:cs typeface="+mn-cs"/>
              </a:rPr>
              <a:t>yi</a:t>
            </a:r>
            <a:r>
              <a:rPr lang="en-US" sz="1200" b="0" i="0" u="none" strike="noStrike" kern="1200" baseline="0" dirty="0" smtClean="0">
                <a:solidFill>
                  <a:srgbClr val="000000"/>
                </a:solidFill>
                <a:latin typeface="Times New Roman" pitchFamily="16" charset="0"/>
                <a:ea typeface="+mn-ea"/>
                <a:cs typeface="+mn-cs"/>
              </a:rPr>
              <a:t> = 0).</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33</a:t>
            </a:fld>
            <a:endParaRPr lang="en-US"/>
          </a:p>
        </p:txBody>
      </p:sp>
    </p:spTree>
    <p:extLst>
      <p:ext uri="{BB962C8B-B14F-4D97-AF65-F5344CB8AC3E}">
        <p14:creationId xmlns:p14="http://schemas.microsoft.com/office/powerpoint/2010/main" val="2674118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images </a:t>
            </a:r>
            <a:r>
              <a:rPr lang="en-US" sz="1200" b="0" i="0" u="none" strike="noStrike" kern="1200" baseline="0" dirty="0" smtClean="0">
                <a:solidFill>
                  <a:srgbClr val="000000"/>
                </a:solidFill>
                <a:latin typeface="Times New Roman" pitchFamily="16" charset="0"/>
                <a:ea typeface="+mn-ea"/>
                <a:cs typeface="+mn-cs"/>
              </a:rPr>
              <a:t>are irregularly sized and typically quite large, we randomly sample 40-by-40 patches from the images. </a:t>
            </a:r>
          </a:p>
          <a:p>
            <a:r>
              <a:rPr lang="en-US" sz="1200" b="0" i="0" u="none" strike="noStrike" kern="1200" baseline="0" dirty="0" smtClean="0">
                <a:solidFill>
                  <a:srgbClr val="000000"/>
                </a:solidFill>
                <a:latin typeface="Times New Roman" pitchFamily="16" charset="0"/>
                <a:ea typeface="+mn-ea"/>
                <a:cs typeface="+mn-cs"/>
              </a:rPr>
              <a:t>In particular, we create a training set of 500 patches by first choosing one of the 200 training images at random and then randomly choosing a fully-labeled patch within that image. </a:t>
            </a:r>
          </a:p>
          <a:p>
            <a:r>
              <a:rPr lang="en-US" sz="1200" b="0" i="0" u="none" strike="noStrike" kern="1200" baseline="0" dirty="0" smtClean="0">
                <a:solidFill>
                  <a:srgbClr val="000000"/>
                </a:solidFill>
                <a:latin typeface="Times New Roman" pitchFamily="16" charset="0"/>
                <a:ea typeface="+mn-ea"/>
                <a:cs typeface="+mn-cs"/>
              </a:rPr>
              <a:t>The test set is constructed in a similar fashion, but we randomly sample a total of 200 patches from the 128 test images instead</a:t>
            </a:r>
          </a:p>
        </p:txBody>
      </p:sp>
      <p:sp>
        <p:nvSpPr>
          <p:cNvPr id="4" name="Slide Number Placeholder 3"/>
          <p:cNvSpPr>
            <a:spLocks noGrp="1"/>
          </p:cNvSpPr>
          <p:nvPr>
            <p:ph type="sldNum" idx="10"/>
          </p:nvPr>
        </p:nvSpPr>
        <p:spPr/>
        <p:txBody>
          <a:bodyPr/>
          <a:lstStyle/>
          <a:p>
            <a:fld id="{4E73E3EB-B593-4831-B28E-10919990AB5A}" type="slidenum">
              <a:rPr lang="en-US" smtClean="0"/>
              <a:pPr/>
              <a:t>34</a:t>
            </a:fld>
            <a:endParaRPr lang="en-US"/>
          </a:p>
        </p:txBody>
      </p:sp>
    </p:spTree>
    <p:extLst>
      <p:ext uri="{BB962C8B-B14F-4D97-AF65-F5344CB8AC3E}">
        <p14:creationId xmlns:p14="http://schemas.microsoft.com/office/powerpoint/2010/main" val="9545962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fit a conditional random field model</a:t>
            </a:r>
            <a:r>
              <a:rPr lang="en-US" baseline="0" dirty="0" smtClean="0"/>
              <a:t> comprised of:</a:t>
            </a:r>
          </a:p>
          <a:p>
            <a:r>
              <a:rPr lang="en-US" baseline="0" dirty="0" smtClean="0"/>
              <a:t>- unary features that integrate local color/texture information at pixel I</a:t>
            </a:r>
          </a:p>
          <a:p>
            <a:r>
              <a:rPr lang="en-US" baseline="0" dirty="0" smtClean="0"/>
              <a:t>- Pairwise features that capture correlations between neighboring pixels, e.g. pixels taking same label if color difference is less than some threshold</a:t>
            </a:r>
          </a:p>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35</a:t>
            </a:fld>
            <a:endParaRPr lang="en-US"/>
          </a:p>
        </p:txBody>
      </p:sp>
    </p:spTree>
    <p:extLst>
      <p:ext uri="{BB962C8B-B14F-4D97-AF65-F5344CB8AC3E}">
        <p14:creationId xmlns:p14="http://schemas.microsoft.com/office/powerpoint/2010/main" val="126911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Surprisingly, we see that training and predicting with the WMB-8 method yields greater error than training and predicting with lower </a:t>
            </a:r>
            <a:r>
              <a:rPr lang="en-US" sz="1200" b="0" i="0" u="none" strike="noStrike" kern="1200" baseline="0" dirty="0" err="1" smtClean="0">
                <a:solidFill>
                  <a:srgbClr val="000000"/>
                </a:solidFill>
                <a:latin typeface="Times New Roman" pitchFamily="16" charset="0"/>
                <a:ea typeface="+mn-ea"/>
                <a:cs typeface="+mn-cs"/>
              </a:rPr>
              <a:t>iBound</a:t>
            </a:r>
            <a:r>
              <a:rPr lang="en-US" sz="1200" b="0" i="0" u="none" strike="noStrike" kern="1200" baseline="0" dirty="0" smtClean="0">
                <a:solidFill>
                  <a:srgbClr val="000000"/>
                </a:solidFill>
                <a:latin typeface="Times New Roman" pitchFamily="16" charset="0"/>
                <a:ea typeface="+mn-ea"/>
                <a:cs typeface="+mn-cs"/>
              </a:rPr>
              <a:t> methods</a:t>
            </a:r>
          </a:p>
          <a:p>
            <a:r>
              <a:rPr lang="en-US" sz="1200" b="0" i="0" u="none" strike="noStrike" kern="1200" baseline="0" dirty="0" smtClean="0">
                <a:solidFill>
                  <a:srgbClr val="000000"/>
                </a:solidFill>
                <a:latin typeface="Times New Roman" pitchFamily="16" charset="0"/>
                <a:ea typeface="+mn-ea"/>
                <a:cs typeface="+mn-cs"/>
              </a:rPr>
              <a:t>Even worse, it requires greater amount of training time</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36</a:t>
            </a:fld>
            <a:endParaRPr lang="en-US"/>
          </a:p>
        </p:txBody>
      </p:sp>
    </p:spTree>
    <p:extLst>
      <p:ext uri="{BB962C8B-B14F-4D97-AF65-F5344CB8AC3E}">
        <p14:creationId xmlns:p14="http://schemas.microsoft.com/office/powerpoint/2010/main" val="15861256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Predicted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for several test patches. </a:t>
            </a:r>
          </a:p>
          <a:p>
            <a:r>
              <a:rPr lang="en-US" sz="1200" b="0" i="0" u="none" strike="noStrike" kern="1200" baseline="0" dirty="0" smtClean="0">
                <a:solidFill>
                  <a:srgbClr val="000000"/>
                </a:solidFill>
                <a:latin typeface="Times New Roman" pitchFamily="16" charset="0"/>
                <a:ea typeface="+mn-ea"/>
                <a:cs typeface="+mn-cs"/>
              </a:rPr>
              <a:t>Each column depicts the input patch, the true labeling and the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predicted by the WMB2, WMB4 and</a:t>
            </a:r>
          </a:p>
          <a:p>
            <a:r>
              <a:rPr lang="en-US" sz="1200" b="0" i="0" u="none" strike="noStrike" kern="1200" baseline="0" dirty="0" smtClean="0">
                <a:solidFill>
                  <a:srgbClr val="000000"/>
                </a:solidFill>
                <a:latin typeface="Times New Roman" pitchFamily="16" charset="0"/>
                <a:ea typeface="+mn-ea"/>
                <a:cs typeface="+mn-cs"/>
              </a:rPr>
              <a:t>WMB8 methods, respectively. </a:t>
            </a:r>
          </a:p>
          <a:p>
            <a:r>
              <a:rPr lang="en-US" sz="1200" b="0" i="0" u="none" strike="noStrike" kern="1200" baseline="0" dirty="0" smtClean="0">
                <a:solidFill>
                  <a:srgbClr val="000000"/>
                </a:solidFill>
                <a:latin typeface="Times New Roman" pitchFamily="16" charset="0"/>
                <a:ea typeface="+mn-ea"/>
                <a:cs typeface="+mn-cs"/>
              </a:rPr>
              <a:t>These patches qualitatively demonstrate the difference between the predictions made by each of the methods.</a:t>
            </a:r>
          </a:p>
          <a:p>
            <a:r>
              <a:rPr lang="en-US" sz="1200" b="0" i="0" u="none" strike="noStrike" kern="1200" baseline="0" dirty="0" smtClean="0">
                <a:solidFill>
                  <a:srgbClr val="000000"/>
                </a:solidFill>
                <a:latin typeface="Times New Roman" pitchFamily="16" charset="0"/>
                <a:ea typeface="+mn-ea"/>
                <a:cs typeface="+mn-cs"/>
              </a:rPr>
              <a:t>Smoothness of WMB-8 is evident in input 4</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37</a:t>
            </a:fld>
            <a:endParaRPr lang="en-US"/>
          </a:p>
        </p:txBody>
      </p:sp>
    </p:spTree>
    <p:extLst>
      <p:ext uri="{BB962C8B-B14F-4D97-AF65-F5344CB8AC3E}">
        <p14:creationId xmlns:p14="http://schemas.microsoft.com/office/powerpoint/2010/main" val="1755067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Statistical modeling is fundamentally interested in relating</a:t>
            </a:r>
            <a:r>
              <a:rPr lang="en-US" baseline="0" dirty="0" smtClean="0"/>
              <a:t> observations/data to predictions/quantities of interest</a:t>
            </a:r>
          </a:p>
          <a:p>
            <a:pPr marL="171450" indent="-171450">
              <a:buFontTx/>
              <a:buChar char="-"/>
            </a:pPr>
            <a:r>
              <a:rPr lang="en-US" baseline="0" dirty="0" smtClean="0"/>
              <a:t>For example, given RGB image we might want to predict a labeling of that image’s pixels as either airplane or background</a:t>
            </a:r>
          </a:p>
          <a:p>
            <a:pPr marL="171450" indent="-171450">
              <a:buFontTx/>
              <a:buChar char="-"/>
            </a:pPr>
            <a:r>
              <a:rPr lang="en-US" baseline="0" dirty="0" smtClean="0"/>
              <a:t>We model the relationship between x (image) and y (labeling) as a probability distribution because of inherent uncertainty, </a:t>
            </a:r>
          </a:p>
          <a:p>
            <a:pPr marL="171450" indent="-171450">
              <a:buFontTx/>
              <a:buChar char="-"/>
            </a:pPr>
            <a:r>
              <a:rPr lang="en-US" baseline="0" dirty="0" smtClean="0"/>
              <a:t>e.g. input image may be noisy / corrupted by compression, or there may be actual ambiguity in the labeling (e.g. smoke occluding pixels near the plane’s tires)</a:t>
            </a:r>
          </a:p>
          <a:p>
            <a:endParaRPr lang="en-US" baseline="0" dirty="0" smtClean="0"/>
          </a:p>
          <a:p>
            <a:r>
              <a:rPr lang="en-US" baseline="0" dirty="0" smtClean="0"/>
              <a:t>Three primary challenges:</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1: How should we represent such a model? </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a:t>
            </a:r>
            <a:r>
              <a:rPr lang="en-US" dirty="0" smtClean="0"/>
              <a:t>Naively,</a:t>
            </a:r>
            <a:r>
              <a:rPr lang="en-US" baseline="0" dirty="0" smtClean="0"/>
              <a:t> if there are K possible labels per pixel, just representing the distribution would take K^L parameters</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Clearly infeasible for even small images / L</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As we will see, language of graphical models provides a remedy to this representational issue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2: How can we learn the model from data?</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Many estimation methods are possible, but we will focus on maximum likelihood estimation</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Fundamental idea is to find a setting of our model parameters that makes our model closest to the true (and unknown) data distribution</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How much data and/or computation is needed?</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3: How can make predictions or perform inference in the model?</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baseline="0" dirty="0" smtClean="0"/>
              <a:t>   - How do we compute p(y | x) to, for example, compute the most likely segmentation/labeling on some new/unseen image?</a:t>
            </a:r>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baseline="0" dirty="0" smtClean="0"/>
          </a:p>
          <a:p>
            <a:pPr marL="0" marR="0" indent="0" algn="l" defTabSz="457200"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endParaRPr lang="en-US" dirty="0" smtClean="0"/>
          </a:p>
        </p:txBody>
      </p:sp>
      <p:sp>
        <p:nvSpPr>
          <p:cNvPr id="4" name="Slide Number Placeholder 3"/>
          <p:cNvSpPr>
            <a:spLocks noGrp="1"/>
          </p:cNvSpPr>
          <p:nvPr>
            <p:ph type="sldNum" idx="10"/>
          </p:nvPr>
        </p:nvSpPr>
        <p:spPr/>
        <p:txBody>
          <a:bodyPr/>
          <a:lstStyle/>
          <a:p>
            <a:fld id="{4E73E3EB-B593-4831-B28E-10919990AB5A}" type="slidenum">
              <a:rPr lang="en-US" smtClean="0"/>
              <a:pPr/>
              <a:t>3</a:t>
            </a:fld>
            <a:endParaRPr lang="en-US"/>
          </a:p>
        </p:txBody>
      </p:sp>
    </p:spTree>
    <p:extLst>
      <p:ext uri="{BB962C8B-B14F-4D97-AF65-F5344CB8AC3E}">
        <p14:creationId xmlns:p14="http://schemas.microsoft.com/office/powerpoint/2010/main" val="26966608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by considering the task of computing</a:t>
            </a:r>
            <a:r>
              <a:rPr lang="en-US" baseline="0" dirty="0" smtClean="0"/>
              <a:t> marginal probabilities under our model</a:t>
            </a:r>
          </a:p>
          <a:p>
            <a:r>
              <a:rPr lang="en-US" baseline="0" dirty="0" smtClean="0"/>
              <a:t>For example, say we are a given the following pairwise model of an image segmentation</a:t>
            </a:r>
          </a:p>
          <a:p>
            <a:r>
              <a:rPr lang="en-US" baseline="0" dirty="0" smtClean="0"/>
              <a:t>Each variable is associated with a particular label, e.g. ‘grass’ or ‘cow’, and rather than computing the most likely </a:t>
            </a:r>
          </a:p>
          <a:p>
            <a:r>
              <a:rPr lang="en-US" baseline="0" dirty="0" smtClean="0"/>
              <a:t>Segmentation we want to compute the marginal probability of each segment</a:t>
            </a:r>
          </a:p>
        </p:txBody>
      </p:sp>
      <p:sp>
        <p:nvSpPr>
          <p:cNvPr id="4" name="Slide Number Placeholder 3"/>
          <p:cNvSpPr>
            <a:spLocks noGrp="1"/>
          </p:cNvSpPr>
          <p:nvPr>
            <p:ph type="sldNum" idx="10"/>
          </p:nvPr>
        </p:nvSpPr>
        <p:spPr/>
        <p:txBody>
          <a:bodyPr/>
          <a:lstStyle/>
          <a:p>
            <a:fld id="{4E73E3EB-B593-4831-B28E-10919990AB5A}" type="slidenum">
              <a:rPr lang="en-US" smtClean="0"/>
              <a:pPr/>
              <a:t>41</a:t>
            </a:fld>
            <a:endParaRPr lang="en-US"/>
          </a:p>
        </p:txBody>
      </p:sp>
    </p:spTree>
    <p:extLst>
      <p:ext uri="{BB962C8B-B14F-4D97-AF65-F5344CB8AC3E}">
        <p14:creationId xmlns:p14="http://schemas.microsoft.com/office/powerpoint/2010/main" val="23421800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The framework of </a:t>
            </a:r>
            <a:r>
              <a:rPr lang="en-US" sz="1200" b="0" i="0" u="none" strike="noStrike" kern="1200" baseline="0" dirty="0" err="1" smtClean="0">
                <a:solidFill>
                  <a:srgbClr val="000000"/>
                </a:solidFill>
                <a:latin typeface="Times New Roman" pitchFamily="16" charset="0"/>
                <a:ea typeface="+mn-ea"/>
                <a:cs typeface="+mn-cs"/>
              </a:rPr>
              <a:t>variational</a:t>
            </a:r>
            <a:r>
              <a:rPr lang="en-US" sz="1200" b="0" i="0" u="none" strike="noStrike" kern="1200" baseline="0" dirty="0" smtClean="0">
                <a:solidFill>
                  <a:srgbClr val="000000"/>
                </a:solidFill>
                <a:latin typeface="Times New Roman" pitchFamily="16" charset="0"/>
                <a:ea typeface="+mn-ea"/>
                <a:cs typeface="+mn-cs"/>
              </a:rPr>
              <a:t> inference converts computation of the log-partition function and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from a summation task to an optimization problem. Although this optimization problem is intractable, it suggests a way to create approximations by relaxing the problem's constraints and approximating the entropy term appearing in the problem's objective function.</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42</a:t>
            </a:fld>
            <a:endParaRPr lang="en-US"/>
          </a:p>
        </p:txBody>
      </p:sp>
    </p:spTree>
    <p:extLst>
      <p:ext uri="{BB962C8B-B14F-4D97-AF65-F5344CB8AC3E}">
        <p14:creationId xmlns:p14="http://schemas.microsoft.com/office/powerpoint/2010/main" val="2530478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particular,</a:t>
            </a:r>
            <a:r>
              <a:rPr lang="en-US" baseline="0" dirty="0" smtClean="0"/>
              <a:t> GBP introduces the following two approximations. First, rather than searching over the space of valid probability distributions, we search over the space of locally consistent beliefs. Second, we replace the true entropy with the Kikuchi approximation, which approximates the exact entropy by a weighted sum of marginal entropies. Each marginal entropy is computed over a subset of variables Y_R called a region</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43</a:t>
            </a:fld>
            <a:endParaRPr lang="en-US"/>
          </a:p>
        </p:txBody>
      </p:sp>
    </p:spTree>
    <p:extLst>
      <p:ext uri="{BB962C8B-B14F-4D97-AF65-F5344CB8AC3E}">
        <p14:creationId xmlns:p14="http://schemas.microsoft.com/office/powerpoint/2010/main" val="2048463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The main motivation behind clustering the nodes of a model is that if we can convert a loopy graphical model into an equivalent tree-structured graphical model, then we can directly utilize the BP updates to compute exact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a:t>
            </a:r>
          </a:p>
          <a:p>
            <a:r>
              <a:rPr lang="en-US" sz="1200" b="0" i="0" u="none" strike="noStrike" kern="1200" baseline="0" dirty="0" smtClean="0">
                <a:solidFill>
                  <a:srgbClr val="000000"/>
                </a:solidFill>
                <a:latin typeface="Times New Roman" pitchFamily="16" charset="0"/>
                <a:ea typeface="+mn-ea"/>
                <a:cs typeface="+mn-cs"/>
              </a:rPr>
              <a:t>Unfortunately, we cannot always find an equivalent tree-structured graphical model for which the marginal computations are tractable.</a:t>
            </a:r>
          </a:p>
          <a:p>
            <a:r>
              <a:rPr lang="en-US" sz="1200" b="0" i="0" u="none" strike="noStrike" kern="1200" baseline="0" dirty="0" smtClean="0">
                <a:solidFill>
                  <a:srgbClr val="000000"/>
                </a:solidFill>
                <a:latin typeface="Times New Roman" pitchFamily="16" charset="0"/>
                <a:ea typeface="+mn-ea"/>
                <a:cs typeface="+mn-cs"/>
              </a:rPr>
              <a:t>GBP relaxes the requirement of finding an equivalent tree-structured model and instead finds an equivalent model on a loopy graph.</a:t>
            </a:r>
          </a:p>
          <a:p>
            <a:r>
              <a:rPr lang="en-US" sz="1200" b="0" i="0" u="none" strike="noStrike" kern="1200" baseline="0" dirty="0" smtClean="0">
                <a:solidFill>
                  <a:srgbClr val="000000"/>
                </a:solidFill>
                <a:latin typeface="Times New Roman" pitchFamily="16" charset="0"/>
                <a:ea typeface="+mn-ea"/>
                <a:cs typeface="+mn-cs"/>
              </a:rPr>
              <a:t>By grouping the variables into clusters we can find an equivalent model that is more tree-like than the model on which Loopy BP operates, but </a:t>
            </a:r>
          </a:p>
          <a:p>
            <a:r>
              <a:rPr lang="en-US" sz="1200" b="0" i="0" u="none" strike="noStrike" kern="1200" baseline="0" dirty="0" smtClean="0">
                <a:solidFill>
                  <a:srgbClr val="000000"/>
                </a:solidFill>
                <a:latin typeface="Times New Roman" pitchFamily="16" charset="0"/>
                <a:ea typeface="+mn-ea"/>
                <a:cs typeface="+mn-cs"/>
              </a:rPr>
              <a:t>maintain tractability by limiting the size of the largest cluster considered.</a:t>
            </a:r>
          </a:p>
          <a:p>
            <a:endParaRPr lang="en-US" dirty="0" smtClean="0"/>
          </a:p>
          <a:p>
            <a:r>
              <a:rPr lang="en-US" dirty="0" smtClean="0"/>
              <a:t>T</a:t>
            </a:r>
            <a:r>
              <a:rPr lang="en-US" baseline="0" dirty="0" smtClean="0"/>
              <a:t>he hope is that as we move from loopy BP on the left to exact inference on the right and increase our computational budget, we can steadily increase the accuracy of our approximation.</a:t>
            </a:r>
          </a:p>
          <a:p>
            <a:endParaRPr lang="en-US" dirty="0" smtClean="0"/>
          </a:p>
        </p:txBody>
      </p:sp>
      <p:sp>
        <p:nvSpPr>
          <p:cNvPr id="4" name="Slide Number Placeholder 3"/>
          <p:cNvSpPr>
            <a:spLocks noGrp="1"/>
          </p:cNvSpPr>
          <p:nvPr>
            <p:ph type="sldNum" idx="10"/>
          </p:nvPr>
        </p:nvSpPr>
        <p:spPr/>
        <p:txBody>
          <a:bodyPr/>
          <a:lstStyle/>
          <a:p>
            <a:fld id="{4E73E3EB-B593-4831-B28E-10919990AB5A}" type="slidenum">
              <a:rPr lang="en-US" smtClean="0"/>
              <a:pPr/>
              <a:t>44</a:t>
            </a:fld>
            <a:endParaRPr lang="en-US"/>
          </a:p>
        </p:txBody>
      </p:sp>
    </p:spTree>
    <p:extLst>
      <p:ext uri="{BB962C8B-B14F-4D97-AF65-F5344CB8AC3E}">
        <p14:creationId xmlns:p14="http://schemas.microsoft.com/office/powerpoint/2010/main" val="39584193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a:t>
            </a:r>
            <a:r>
              <a:rPr lang="en-US" baseline="0" dirty="0" smtClean="0"/>
              <a:t> great care must be taken when choosing regions as </a:t>
            </a:r>
            <a:r>
              <a:rPr lang="en-US" sz="1200" b="0" i="0" u="none" strike="noStrike" kern="1200" baseline="0" dirty="0" smtClean="0">
                <a:solidFill>
                  <a:srgbClr val="000000"/>
                </a:solidFill>
                <a:latin typeface="Times New Roman" pitchFamily="16" charset="0"/>
                <a:ea typeface="+mn-ea"/>
                <a:cs typeface="+mn-cs"/>
              </a:rPr>
              <a:t>GBP is very sensitive to the choice of clusters used: a bad choice can</a:t>
            </a:r>
          </a:p>
          <a:p>
            <a:r>
              <a:rPr lang="en-US" sz="1200" b="0" i="0" u="none" strike="noStrike" kern="1200" baseline="0" dirty="0" smtClean="0">
                <a:solidFill>
                  <a:srgbClr val="000000"/>
                </a:solidFill>
                <a:latin typeface="Times New Roman" pitchFamily="16" charset="0"/>
                <a:ea typeface="+mn-ea"/>
                <a:cs typeface="+mn-cs"/>
              </a:rPr>
              <a:t>lead to poor convergence and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estimates that are worse than Loopy BP, while a good choice can lead to rapid convergence and accurate estimates.</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The left and right figures show the error in the marginal estimates and log-partition function for three different collections of regions. </a:t>
            </a:r>
          </a:p>
          <a:p>
            <a:r>
              <a:rPr lang="en-US" sz="1200" b="0" i="0" u="none" strike="noStrike" kern="1200" baseline="0" dirty="0" smtClean="0">
                <a:solidFill>
                  <a:srgbClr val="000000"/>
                </a:solidFill>
                <a:latin typeface="Times New Roman" pitchFamily="16" charset="0"/>
                <a:ea typeface="+mn-ea"/>
                <a:cs typeface="+mn-cs"/>
              </a:rPr>
              <a:t>Inference in the model becomes harder as we move from left to right.</a:t>
            </a:r>
          </a:p>
          <a:p>
            <a:r>
              <a:rPr lang="en-US" sz="1200" b="0" i="0" u="none" strike="noStrike" kern="1200" baseline="0" dirty="0" smtClean="0">
                <a:solidFill>
                  <a:srgbClr val="000000"/>
                </a:solidFill>
                <a:latin typeface="Times New Roman" pitchFamily="16" charset="0"/>
                <a:ea typeface="+mn-ea"/>
                <a:cs typeface="+mn-cs"/>
              </a:rPr>
              <a:t>Loopy BP's estimates are shown in red</a:t>
            </a:r>
          </a:p>
          <a:p>
            <a:r>
              <a:rPr lang="en-US" sz="1200" b="0" i="0" u="none" strike="noStrike" kern="1200" baseline="0" dirty="0" smtClean="0">
                <a:solidFill>
                  <a:srgbClr val="000000"/>
                </a:solidFill>
                <a:latin typeface="Times New Roman" pitchFamily="16" charset="0"/>
                <a:ea typeface="+mn-ea"/>
                <a:cs typeface="+mn-cs"/>
              </a:rPr>
              <a:t>A </a:t>
            </a:r>
            <a:r>
              <a:rPr lang="en-US" sz="1200" b="0" i="1" u="none" strike="noStrike" kern="1200" baseline="0" dirty="0" smtClean="0">
                <a:solidFill>
                  <a:srgbClr val="000000"/>
                </a:solidFill>
                <a:latin typeface="Times New Roman" pitchFamily="16" charset="0"/>
                <a:ea typeface="+mn-ea"/>
                <a:cs typeface="+mn-cs"/>
              </a:rPr>
              <a:t>good</a:t>
            </a:r>
            <a:r>
              <a:rPr lang="en-US" sz="1200" b="0" i="0" u="none" strike="noStrike" kern="1200" baseline="0" dirty="0" smtClean="0">
                <a:solidFill>
                  <a:srgbClr val="000000"/>
                </a:solidFill>
                <a:latin typeface="Times New Roman" pitchFamily="16" charset="0"/>
                <a:ea typeface="+mn-ea"/>
                <a:cs typeface="+mn-cs"/>
              </a:rPr>
              <a:t>  choice of regions is shown in green and a </a:t>
            </a:r>
            <a:r>
              <a:rPr lang="en-US" sz="1200" b="0" i="1" u="none" strike="noStrike" kern="1200" baseline="0" dirty="0" smtClean="0">
                <a:solidFill>
                  <a:srgbClr val="000000"/>
                </a:solidFill>
                <a:latin typeface="Times New Roman" pitchFamily="16" charset="0"/>
                <a:ea typeface="+mn-ea"/>
                <a:cs typeface="+mn-cs"/>
              </a:rPr>
              <a:t>poor</a:t>
            </a:r>
            <a:r>
              <a:rPr lang="en-US" sz="1200" b="0" i="0" u="none" strike="noStrike" kern="1200" baseline="0" dirty="0" smtClean="0">
                <a:solidFill>
                  <a:srgbClr val="000000"/>
                </a:solidFill>
                <a:latin typeface="Times New Roman" pitchFamily="16" charset="0"/>
                <a:ea typeface="+mn-ea"/>
                <a:cs typeface="+mn-cs"/>
              </a:rPr>
              <a:t> choice is shown in blue</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These results are for a pairwise model on K_6. The GBP approximation shown in blue utilizes all 20 clusters of size 3 in the model of 6 variables, while the GBP approximation in green utilizes a specific subset of 10 of these clusters. Clearly, utilizing all of the clusters is a bad choice and leads to estimates that are</a:t>
            </a:r>
          </a:p>
          <a:p>
            <a:r>
              <a:rPr lang="en-US" sz="1200" b="0" i="0" u="none" strike="noStrike" kern="1200" baseline="0" dirty="0" smtClean="0">
                <a:solidFill>
                  <a:srgbClr val="000000"/>
                </a:solidFill>
                <a:latin typeface="Times New Roman" pitchFamily="16" charset="0"/>
                <a:ea typeface="+mn-ea"/>
                <a:cs typeface="+mn-cs"/>
              </a:rPr>
              <a:t>actually worse than loopy BP.</a:t>
            </a:r>
          </a:p>
          <a:p>
            <a:endParaRPr lang="en-US" sz="1200" b="0" i="0" u="none" strike="noStrike" kern="1200" baseline="0" dirty="0" smtClean="0">
              <a:solidFill>
                <a:srgbClr val="000000"/>
              </a:solidFill>
              <a:latin typeface="Times New Roman" pitchFamily="16" charset="0"/>
              <a:ea typeface="+mn-ea"/>
              <a:cs typeface="+mn-cs"/>
            </a:endParaRPr>
          </a:p>
          <a:p>
            <a:endParaRPr lang="en-US" baseline="0" dirty="0" smtClean="0"/>
          </a:p>
        </p:txBody>
      </p:sp>
      <p:sp>
        <p:nvSpPr>
          <p:cNvPr id="4" name="Slide Number Placeholder 3"/>
          <p:cNvSpPr>
            <a:spLocks noGrp="1"/>
          </p:cNvSpPr>
          <p:nvPr>
            <p:ph type="sldNum" idx="10"/>
          </p:nvPr>
        </p:nvSpPr>
        <p:spPr/>
        <p:txBody>
          <a:bodyPr/>
          <a:lstStyle/>
          <a:p>
            <a:fld id="{4E73E3EB-B593-4831-B28E-10919990AB5A}" type="slidenum">
              <a:rPr lang="en-US" smtClean="0"/>
              <a:pPr/>
              <a:t>45</a:t>
            </a:fld>
            <a:endParaRPr lang="en-US"/>
          </a:p>
        </p:txBody>
      </p:sp>
    </p:spTree>
    <p:extLst>
      <p:ext uri="{BB962C8B-B14F-4D97-AF65-F5344CB8AC3E}">
        <p14:creationId xmlns:p14="http://schemas.microsoft.com/office/powerpoint/2010/main" val="376140436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a:t>
            </a:r>
            <a:r>
              <a:rPr lang="en-US" baseline="0" dirty="0" smtClean="0"/>
              <a:t> of the existing guidance on choosing regions has </a:t>
            </a:r>
            <a:r>
              <a:rPr lang="en-US" baseline="0" dirty="0" err="1" smtClean="0"/>
              <a:t>focussed</a:t>
            </a:r>
            <a:r>
              <a:rPr lang="en-US" baseline="0" dirty="0" smtClean="0"/>
              <a:t> on the entropy approximation.</a:t>
            </a:r>
          </a:p>
          <a:p>
            <a:r>
              <a:rPr lang="en-US" baseline="0" dirty="0" smtClean="0"/>
              <a:t>In particular, </a:t>
            </a:r>
            <a:r>
              <a:rPr lang="en-US" baseline="0" dirty="0" err="1" smtClean="0"/>
              <a:t>Yedidia</a:t>
            </a:r>
            <a:r>
              <a:rPr lang="en-US" baseline="0" dirty="0" smtClean="0"/>
              <a:t> Freeman and Weiss as well as </a:t>
            </a:r>
            <a:r>
              <a:rPr lang="en-US" baseline="0" dirty="0" err="1" smtClean="0"/>
              <a:t>Pakzad</a:t>
            </a:r>
            <a:r>
              <a:rPr lang="en-US" baseline="0" dirty="0" smtClean="0"/>
              <a:t> and </a:t>
            </a:r>
            <a:r>
              <a:rPr lang="en-US" sz="1200" b="0" i="0" u="none" strike="noStrike" kern="1200" baseline="0" dirty="0" err="1" smtClean="0">
                <a:solidFill>
                  <a:srgbClr val="000000"/>
                </a:solidFill>
                <a:latin typeface="Times New Roman" pitchFamily="16" charset="0"/>
                <a:ea typeface="+mn-ea"/>
                <a:cs typeface="+mn-cs"/>
              </a:rPr>
              <a:t>Anantharam</a:t>
            </a:r>
            <a:r>
              <a:rPr lang="en-US" sz="1200" b="0" i="0" u="none" strike="noStrike" kern="1200" baseline="0" dirty="0" smtClean="0">
                <a:solidFill>
                  <a:srgbClr val="000000"/>
                </a:solidFill>
                <a:latin typeface="Times New Roman" pitchFamily="16" charset="0"/>
                <a:ea typeface="+mn-ea"/>
                <a:cs typeface="+mn-cs"/>
              </a:rPr>
              <a:t> proposed that the entropy approximation should be exact when the target distribution is uniform.</a:t>
            </a:r>
          </a:p>
          <a:p>
            <a:r>
              <a:rPr lang="en-US" sz="1200" b="0" i="0" u="none" strike="noStrike" kern="1200" baseline="0" dirty="0" smtClean="0">
                <a:solidFill>
                  <a:srgbClr val="000000"/>
                </a:solidFill>
                <a:latin typeface="Times New Roman" pitchFamily="16" charset="0"/>
                <a:ea typeface="+mn-ea"/>
                <a:cs typeface="+mn-cs"/>
              </a:rPr>
              <a:t>In addition, YFW suggest that the entropy approximation also achieve its maximum when the target distribution is uniform – a property that would clearly be satisfied by the true entropy</a:t>
            </a:r>
          </a:p>
          <a:p>
            <a:r>
              <a:rPr lang="en-US" sz="1200" b="0" i="0" u="none" strike="noStrike" kern="1200" baseline="0" dirty="0" smtClean="0">
                <a:solidFill>
                  <a:srgbClr val="000000"/>
                </a:solidFill>
                <a:latin typeface="Times New Roman" pitchFamily="16" charset="0"/>
                <a:ea typeface="+mn-ea"/>
                <a:cs typeface="+mn-cs"/>
              </a:rPr>
              <a:t>In addition, YFW suggest that the entropy be exact when the target distribution has two </a:t>
            </a:r>
            <a:r>
              <a:rPr lang="en-US" sz="1200" b="0" i="0" u="none" strike="noStrike" kern="1200" baseline="0" dirty="0" err="1" smtClean="0">
                <a:solidFill>
                  <a:srgbClr val="000000"/>
                </a:solidFill>
                <a:latin typeface="Times New Roman" pitchFamily="16" charset="0"/>
                <a:ea typeface="+mn-ea"/>
                <a:cs typeface="+mn-cs"/>
              </a:rPr>
              <a:t>equi</a:t>
            </a:r>
            <a:r>
              <a:rPr lang="en-US" sz="1200" b="0" i="0" u="none" strike="noStrike" kern="1200" baseline="0" dirty="0" smtClean="0">
                <a:solidFill>
                  <a:srgbClr val="000000"/>
                </a:solidFill>
                <a:latin typeface="Times New Roman" pitchFamily="16" charset="0"/>
                <a:ea typeface="+mn-ea"/>
                <a:cs typeface="+mn-cs"/>
              </a:rPr>
              <a:t>-probable states</a:t>
            </a:r>
          </a:p>
          <a:p>
            <a:r>
              <a:rPr lang="en-US" sz="1200" b="0" i="0" u="none" strike="noStrike" kern="1200" baseline="0" dirty="0" smtClean="0">
                <a:solidFill>
                  <a:srgbClr val="000000"/>
                </a:solidFill>
                <a:latin typeface="Times New Roman" pitchFamily="16" charset="0"/>
                <a:ea typeface="+mn-ea"/>
                <a:cs typeface="+mn-cs"/>
              </a:rPr>
              <a:t>Last, WMT suggest that the fixed points of message passing be uniform whenever the target is uniform</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All of these recommendations act at two ends of the spectrum: either assume that the distribution is nearly uniform or nearly deterministic</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46</a:t>
            </a:fld>
            <a:endParaRPr lang="en-US"/>
          </a:p>
        </p:txBody>
      </p:sp>
    </p:spTree>
    <p:extLst>
      <p:ext uri="{BB962C8B-B14F-4D97-AF65-F5344CB8AC3E}">
        <p14:creationId xmlns:p14="http://schemas.microsoft.com/office/powerpoint/2010/main" val="42489959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proposed a new selection criteria --</a:t>
            </a:r>
            <a:r>
              <a:rPr lang="en-US" baseline="0" dirty="0" smtClean="0"/>
              <a:t> tree-robustness -- which works as follows:</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47</a:t>
            </a:fld>
            <a:endParaRPr lang="en-US"/>
          </a:p>
        </p:txBody>
      </p:sp>
    </p:spTree>
    <p:extLst>
      <p:ext uri="{BB962C8B-B14F-4D97-AF65-F5344CB8AC3E}">
        <p14:creationId xmlns:p14="http://schemas.microsoft.com/office/powerpoint/2010/main" val="2437714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50</a:t>
            </a:fld>
            <a:endParaRPr lang="en-US"/>
          </a:p>
        </p:txBody>
      </p:sp>
    </p:spTree>
    <p:extLst>
      <p:ext uri="{BB962C8B-B14F-4D97-AF65-F5344CB8AC3E}">
        <p14:creationId xmlns:p14="http://schemas.microsoft.com/office/powerpoint/2010/main" val="23294963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Importantly, in</a:t>
            </a:r>
            <a:r>
              <a:rPr lang="en-US" baseline="0" dirty="0" smtClean="0"/>
              <a:t> this chart as we make our approximation less tree robust we still satisfy the existing guidance on region choice – i.e. exactness of entropy </a:t>
            </a:r>
            <a:r>
              <a:rPr lang="en-US" baseline="0" dirty="0" err="1" smtClean="0"/>
              <a:t>approx</a:t>
            </a:r>
            <a:r>
              <a:rPr lang="en-US" baseline="0" dirty="0" smtClean="0"/>
              <a:t> when p(y) uniform, exactness of entropy </a:t>
            </a:r>
            <a:r>
              <a:rPr lang="en-US" baseline="0" dirty="0" err="1" smtClean="0"/>
              <a:t>approx</a:t>
            </a:r>
            <a:r>
              <a:rPr lang="en-US" baseline="0" dirty="0" smtClean="0"/>
              <a:t> when p(y) has two </a:t>
            </a:r>
            <a:r>
              <a:rPr lang="en-US" baseline="0" dirty="0" err="1" smtClean="0"/>
              <a:t>equi</a:t>
            </a:r>
            <a:r>
              <a:rPr lang="en-US" baseline="0" dirty="0" smtClean="0"/>
              <a:t>-probable states, all fixed points uniform when p(y) uniform,</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51</a:t>
            </a:fld>
            <a:endParaRPr lang="en-US"/>
          </a:p>
        </p:txBody>
      </p:sp>
    </p:spTree>
    <p:extLst>
      <p:ext uri="{BB962C8B-B14F-4D97-AF65-F5344CB8AC3E}">
        <p14:creationId xmlns:p14="http://schemas.microsoft.com/office/powerpoint/2010/main" val="731261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So how exactly do we find </a:t>
            </a:r>
            <a:r>
              <a:rPr lang="en-US" sz="1200" b="0" i="1" u="none" strike="noStrike" kern="1200" baseline="0" dirty="0" smtClean="0">
                <a:solidFill>
                  <a:srgbClr val="000000"/>
                </a:solidFill>
                <a:latin typeface="Times New Roman" pitchFamily="16" charset="0"/>
                <a:ea typeface="+mn-ea"/>
                <a:cs typeface="+mn-cs"/>
              </a:rPr>
              <a:t>good</a:t>
            </a:r>
            <a:r>
              <a:rPr lang="en-US" sz="1200" b="0" i="0" u="none" strike="noStrike" kern="1200" baseline="0" dirty="0" smtClean="0">
                <a:solidFill>
                  <a:srgbClr val="000000"/>
                </a:solidFill>
                <a:latin typeface="Times New Roman" pitchFamily="16" charset="0"/>
                <a:ea typeface="+mn-ea"/>
                <a:cs typeface="+mn-cs"/>
              </a:rPr>
              <a:t> regions?</a:t>
            </a:r>
          </a:p>
          <a:p>
            <a:endParaRPr lang="en-US" sz="1200" b="0" i="0" u="none" strike="noStrike" kern="1200" baseline="0" dirty="0" smtClean="0">
              <a:solidFill>
                <a:srgbClr val="000000"/>
              </a:solidFill>
              <a:latin typeface="Times New Roman" pitchFamily="16" charset="0"/>
              <a:ea typeface="+mn-ea"/>
              <a:cs typeface="+mn-cs"/>
            </a:endParaRPr>
          </a:p>
          <a:p>
            <a:r>
              <a:rPr lang="en-US" sz="1200" b="0" i="0" u="none" strike="noStrike" kern="1200" baseline="0" dirty="0" smtClean="0">
                <a:solidFill>
                  <a:srgbClr val="000000"/>
                </a:solidFill>
                <a:latin typeface="Times New Roman" pitchFamily="16" charset="0"/>
                <a:ea typeface="+mn-ea"/>
                <a:cs typeface="+mn-cs"/>
              </a:rPr>
              <a:t>connected the problem of choosing the loop outer regions of a Loop-Structured Region Graph (Loop-SRG) to that of finding a fundamental cycle basis</a:t>
            </a:r>
          </a:p>
          <a:p>
            <a:r>
              <a:rPr lang="en-US" sz="1200" b="0" i="0" u="none" strike="noStrike" kern="1200" baseline="0" dirty="0" smtClean="0">
                <a:solidFill>
                  <a:srgbClr val="000000"/>
                </a:solidFill>
                <a:latin typeface="Times New Roman" pitchFamily="16" charset="0"/>
                <a:ea typeface="+mn-ea"/>
                <a:cs typeface="+mn-cs"/>
              </a:rPr>
              <a:t>of the undirected graph underlying a pairwise graphical model.</a:t>
            </a:r>
          </a:p>
          <a:p>
            <a:r>
              <a:rPr lang="en-US" sz="1200" b="0" i="0" u="none" strike="noStrike" kern="1200" baseline="0" dirty="0" smtClean="0">
                <a:solidFill>
                  <a:srgbClr val="000000"/>
                </a:solidFill>
                <a:latin typeface="Times New Roman" pitchFamily="16" charset="0"/>
                <a:ea typeface="+mn-ea"/>
                <a:cs typeface="+mn-cs"/>
              </a:rPr>
              <a:t>If collection of outer regions comprise a fundamental cycle basis give GBP approximations</a:t>
            </a:r>
          </a:p>
          <a:p>
            <a:r>
              <a:rPr lang="en-US" sz="1200" b="0" i="0" u="none" strike="noStrike" kern="1200" baseline="0" dirty="0" smtClean="0">
                <a:solidFill>
                  <a:srgbClr val="000000"/>
                </a:solidFill>
                <a:latin typeface="Times New Roman" pitchFamily="16" charset="0"/>
                <a:ea typeface="+mn-ea"/>
                <a:cs typeface="+mn-cs"/>
              </a:rPr>
              <a:t>that behave sensibly when the factors </a:t>
            </a:r>
            <a:r>
              <a:rPr lang="en-US" sz="1200" b="0" i="0" u="none" strike="noStrike" kern="1200" baseline="0" dirty="0" err="1" smtClean="0">
                <a:solidFill>
                  <a:srgbClr val="000000"/>
                </a:solidFill>
                <a:latin typeface="Times New Roman" pitchFamily="16" charset="0"/>
                <a:ea typeface="+mn-ea"/>
                <a:cs typeface="+mn-cs"/>
              </a:rPr>
              <a:t>dening</a:t>
            </a:r>
            <a:r>
              <a:rPr lang="en-US" sz="1200" b="0" i="0" u="none" strike="noStrike" kern="1200" baseline="0" dirty="0" smtClean="0">
                <a:solidFill>
                  <a:srgbClr val="000000"/>
                </a:solidFill>
                <a:latin typeface="Times New Roman" pitchFamily="16" charset="0"/>
                <a:ea typeface="+mn-ea"/>
                <a:cs typeface="+mn-cs"/>
              </a:rPr>
              <a:t> a model are extremely weak (non-Singularity)</a:t>
            </a:r>
          </a:p>
          <a:p>
            <a:r>
              <a:rPr lang="en-US" sz="1200" b="0" i="0" u="none" strike="noStrike" kern="1200" baseline="0" dirty="0" smtClean="0">
                <a:solidFill>
                  <a:srgbClr val="000000"/>
                </a:solidFill>
                <a:latin typeface="Times New Roman" pitchFamily="16" charset="0"/>
                <a:ea typeface="+mn-ea"/>
                <a:cs typeface="+mn-cs"/>
              </a:rPr>
              <a:t>and extremely strong (over-counting number unity) and demonstrated the </a:t>
            </a:r>
            <a:r>
              <a:rPr lang="en-US" sz="1200" b="0" i="0" u="none" strike="noStrike" kern="1200" baseline="0" dirty="0" err="1" smtClean="0">
                <a:solidFill>
                  <a:srgbClr val="000000"/>
                </a:solidFill>
                <a:latin typeface="Times New Roman" pitchFamily="16" charset="0"/>
                <a:ea typeface="+mn-ea"/>
                <a:cs typeface="+mn-cs"/>
              </a:rPr>
              <a:t>eectiveness</a:t>
            </a:r>
            <a:r>
              <a:rPr lang="en-US" sz="1200" b="0" i="0" u="none" strike="noStrike" kern="1200" baseline="0" dirty="0" smtClean="0">
                <a:solidFill>
                  <a:srgbClr val="000000"/>
                </a:solidFill>
                <a:latin typeface="Times New Roman" pitchFamily="16" charset="0"/>
                <a:ea typeface="+mn-ea"/>
                <a:cs typeface="+mn-cs"/>
              </a:rPr>
              <a:t> of</a:t>
            </a:r>
          </a:p>
          <a:p>
            <a:r>
              <a:rPr lang="en-US" sz="1200" b="0" i="0" u="none" strike="noStrike" kern="1200" baseline="0" dirty="0" smtClean="0">
                <a:solidFill>
                  <a:srgbClr val="000000"/>
                </a:solidFill>
                <a:latin typeface="Times New Roman" pitchFamily="16" charset="0"/>
                <a:ea typeface="+mn-ea"/>
                <a:cs typeface="+mn-cs"/>
              </a:rPr>
              <a:t>this recommendation empirically.</a:t>
            </a:r>
            <a:endParaRPr lang="en-US" dirty="0" smtClean="0"/>
          </a:p>
          <a:p>
            <a:endParaRPr lang="en-US" dirty="0" smtClean="0"/>
          </a:p>
          <a:p>
            <a:r>
              <a:rPr lang="en-US" dirty="0" smtClean="0"/>
              <a:t>First characterize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52</a:t>
            </a:fld>
            <a:endParaRPr lang="en-US"/>
          </a:p>
        </p:txBody>
      </p:sp>
    </p:spTree>
    <p:extLst>
      <p:ext uri="{BB962C8B-B14F-4D97-AF65-F5344CB8AC3E}">
        <p14:creationId xmlns:p14="http://schemas.microsoft.com/office/powerpoint/2010/main" val="2741318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Graphical models have emerged as a powerful language/formalism</a:t>
            </a:r>
            <a:r>
              <a:rPr lang="en-US" baseline="0" dirty="0" smtClean="0"/>
              <a:t> for compactly representing high-dimensional distributions</a:t>
            </a:r>
          </a:p>
          <a:p>
            <a:r>
              <a:rPr lang="en-US" dirty="0" smtClean="0"/>
              <a:t>- A graphical model defines</a:t>
            </a:r>
            <a:r>
              <a:rPr lang="en-US" baseline="0" dirty="0" smtClean="0"/>
              <a:t> a joint probability distribution over many random variables that factors over an underlying graph structure</a:t>
            </a:r>
          </a:p>
          <a:p>
            <a:r>
              <a:rPr lang="en-US" baseline="0" dirty="0" smtClean="0"/>
              <a:t>- The graph structure makes the model’s assumptions explicit and easily communicable to others</a:t>
            </a:r>
          </a:p>
          <a:p>
            <a:r>
              <a:rPr lang="en-US" baseline="0" dirty="0" smtClean="0"/>
              <a:t>- The graph’s structure can be exploited by algorithms for efficient inference and learning</a:t>
            </a:r>
          </a:p>
          <a:p>
            <a:endParaRPr lang="en-US" dirty="0" smtClean="0"/>
          </a:p>
          <a:p>
            <a:r>
              <a:rPr lang="en-US" dirty="0" smtClean="0"/>
              <a:t>-To make things more concrete,</a:t>
            </a:r>
            <a:r>
              <a:rPr lang="en-US" baseline="0" dirty="0" smtClean="0"/>
              <a:t> </a:t>
            </a:r>
            <a:r>
              <a:rPr lang="en-US" dirty="0" smtClean="0"/>
              <a:t>consider defining</a:t>
            </a:r>
            <a:r>
              <a:rPr lang="en-US" baseline="0" dirty="0" smtClean="0"/>
              <a:t> a conditional distribution p(</a:t>
            </a:r>
            <a:r>
              <a:rPr lang="en-US" baseline="0" dirty="0" err="1" smtClean="0"/>
              <a:t>y|x</a:t>
            </a:r>
            <a:r>
              <a:rPr lang="en-US" baseline="0" dirty="0" smtClean="0"/>
              <a:t>) for </a:t>
            </a:r>
            <a:r>
              <a:rPr lang="en-US" dirty="0" smtClean="0"/>
              <a:t>the task of labeling the pixels given an image.</a:t>
            </a:r>
          </a:p>
          <a:p>
            <a:r>
              <a:rPr lang="en-US" dirty="0" smtClean="0"/>
              <a:t>-Associate</a:t>
            </a:r>
            <a:r>
              <a:rPr lang="en-US" baseline="0" dirty="0" smtClean="0"/>
              <a:t> a random variable with each pixel and let </a:t>
            </a:r>
            <a:r>
              <a:rPr lang="en-US" dirty="0" smtClean="0"/>
              <a:t>the edges of the graph </a:t>
            </a:r>
            <a:r>
              <a:rPr lang="en-US" baseline="0" dirty="0" smtClean="0"/>
              <a:t>be the 4-neighborhood structure shown</a:t>
            </a:r>
          </a:p>
          <a:p>
            <a:r>
              <a:rPr lang="en-US" baseline="0" dirty="0" smtClean="0"/>
              <a:t>-The distribution which factors over this graph structure is defined as a product of two types of factors. </a:t>
            </a:r>
          </a:p>
          <a:p>
            <a:r>
              <a:rPr lang="en-US" baseline="0" dirty="0" smtClean="0"/>
              <a:t>-The factors \</a:t>
            </a:r>
            <a:r>
              <a:rPr lang="en-US" baseline="0" dirty="0" err="1" smtClean="0"/>
              <a:t>psi_i</a:t>
            </a:r>
            <a:r>
              <a:rPr lang="en-US" baseline="0" dirty="0" smtClean="0"/>
              <a:t> at each pixel take into account encode the preference for pixel </a:t>
            </a:r>
            <a:r>
              <a:rPr lang="en-US" baseline="0" dirty="0" err="1" smtClean="0"/>
              <a:t>i</a:t>
            </a:r>
            <a:r>
              <a:rPr lang="en-US" baseline="0" dirty="0" smtClean="0"/>
              <a:t> to take a particular label given the RGB values at pixel </a:t>
            </a:r>
            <a:r>
              <a:rPr lang="en-US" baseline="0" dirty="0" err="1" smtClean="0"/>
              <a:t>i</a:t>
            </a:r>
            <a:r>
              <a:rPr lang="en-US" baseline="0" dirty="0" smtClean="0"/>
              <a:t>;</a:t>
            </a:r>
          </a:p>
          <a:p>
            <a:r>
              <a:rPr lang="en-US" baseline="0" dirty="0" smtClean="0"/>
              <a:t>-The pairwise factors \</a:t>
            </a:r>
            <a:r>
              <a:rPr lang="en-US" baseline="0" dirty="0" err="1" smtClean="0"/>
              <a:t>psi_ij</a:t>
            </a:r>
            <a:r>
              <a:rPr lang="en-US" baseline="0" dirty="0" smtClean="0"/>
              <a:t> are used to encode the intuition that adjacent pixels have correlated identities, e.g. a plane is often in the sky</a:t>
            </a:r>
          </a:p>
          <a:p>
            <a:endParaRPr lang="en-US" baseline="0" dirty="0" smtClean="0"/>
          </a:p>
          <a:p>
            <a:r>
              <a:rPr lang="en-US" baseline="0" dirty="0" smtClean="0"/>
              <a:t>Importantly, defining the model in this way is quite compact, requiring only nr. of pixels times K and nr. of edges times K^2 values, rather than the K^L values needed to describe all the full joint distribution</a:t>
            </a:r>
          </a:p>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4</a:t>
            </a:fld>
            <a:endParaRPr lang="en-US"/>
          </a:p>
        </p:txBody>
      </p:sp>
    </p:spTree>
    <p:extLst>
      <p:ext uri="{BB962C8B-B14F-4D97-AF65-F5344CB8AC3E}">
        <p14:creationId xmlns:p14="http://schemas.microsoft.com/office/powerpoint/2010/main" val="39739361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connected the problem of choosing the loop outer regions of a Loop-Structured Region Graph (Loop-SRG) to that of finding a fundamental cycle basis</a:t>
            </a:r>
          </a:p>
          <a:p>
            <a:r>
              <a:rPr lang="en-US" sz="1200" b="0" i="0" u="none" strike="noStrike" kern="1200" baseline="0" dirty="0" smtClean="0">
                <a:solidFill>
                  <a:srgbClr val="000000"/>
                </a:solidFill>
                <a:latin typeface="Times New Roman" pitchFamily="16" charset="0"/>
                <a:ea typeface="+mn-ea"/>
                <a:cs typeface="+mn-cs"/>
              </a:rPr>
              <a:t>of the undirected graph underlying a pairwise graphical model.</a:t>
            </a:r>
          </a:p>
          <a:p>
            <a:r>
              <a:rPr lang="en-US" sz="1200" b="0" i="0" u="none" strike="noStrike" kern="1200" baseline="0" dirty="0" smtClean="0">
                <a:solidFill>
                  <a:srgbClr val="000000"/>
                </a:solidFill>
                <a:latin typeface="Times New Roman" pitchFamily="16" charset="0"/>
                <a:ea typeface="+mn-ea"/>
                <a:cs typeface="+mn-cs"/>
              </a:rPr>
              <a:t>If collection of outer regions comprise a fundamental cycle basis give GBP approximations</a:t>
            </a:r>
          </a:p>
          <a:p>
            <a:r>
              <a:rPr lang="en-US" sz="1200" b="0" i="0" u="none" strike="noStrike" kern="1200" baseline="0" dirty="0" smtClean="0">
                <a:solidFill>
                  <a:srgbClr val="000000"/>
                </a:solidFill>
                <a:latin typeface="Times New Roman" pitchFamily="16" charset="0"/>
                <a:ea typeface="+mn-ea"/>
                <a:cs typeface="+mn-cs"/>
              </a:rPr>
              <a:t>that behave sensibly when the factors </a:t>
            </a:r>
            <a:r>
              <a:rPr lang="en-US" sz="1200" b="0" i="0" u="none" strike="noStrike" kern="1200" baseline="0" dirty="0" err="1" smtClean="0">
                <a:solidFill>
                  <a:srgbClr val="000000"/>
                </a:solidFill>
                <a:latin typeface="Times New Roman" pitchFamily="16" charset="0"/>
                <a:ea typeface="+mn-ea"/>
                <a:cs typeface="+mn-cs"/>
              </a:rPr>
              <a:t>dening</a:t>
            </a:r>
            <a:r>
              <a:rPr lang="en-US" sz="1200" b="0" i="0" u="none" strike="noStrike" kern="1200" baseline="0" dirty="0" smtClean="0">
                <a:solidFill>
                  <a:srgbClr val="000000"/>
                </a:solidFill>
                <a:latin typeface="Times New Roman" pitchFamily="16" charset="0"/>
                <a:ea typeface="+mn-ea"/>
                <a:cs typeface="+mn-cs"/>
              </a:rPr>
              <a:t> a model are extremely weak (non-Singularity)</a:t>
            </a:r>
          </a:p>
          <a:p>
            <a:r>
              <a:rPr lang="en-US" sz="1200" b="0" i="0" u="none" strike="noStrike" kern="1200" baseline="0" dirty="0" smtClean="0">
                <a:solidFill>
                  <a:srgbClr val="000000"/>
                </a:solidFill>
                <a:latin typeface="Times New Roman" pitchFamily="16" charset="0"/>
                <a:ea typeface="+mn-ea"/>
                <a:cs typeface="+mn-cs"/>
              </a:rPr>
              <a:t>and extremely strong (over-counting number unity) and demonstrated the </a:t>
            </a:r>
            <a:r>
              <a:rPr lang="en-US" sz="1200" b="0" i="0" u="none" strike="noStrike" kern="1200" baseline="0" dirty="0" err="1" smtClean="0">
                <a:solidFill>
                  <a:srgbClr val="000000"/>
                </a:solidFill>
                <a:latin typeface="Times New Roman" pitchFamily="16" charset="0"/>
                <a:ea typeface="+mn-ea"/>
                <a:cs typeface="+mn-cs"/>
              </a:rPr>
              <a:t>eectiveness</a:t>
            </a:r>
            <a:r>
              <a:rPr lang="en-US" sz="1200" b="0" i="0" u="none" strike="noStrike" kern="1200" baseline="0" dirty="0" smtClean="0">
                <a:solidFill>
                  <a:srgbClr val="000000"/>
                </a:solidFill>
                <a:latin typeface="Times New Roman" pitchFamily="16" charset="0"/>
                <a:ea typeface="+mn-ea"/>
                <a:cs typeface="+mn-cs"/>
              </a:rPr>
              <a:t> of</a:t>
            </a:r>
          </a:p>
          <a:p>
            <a:r>
              <a:rPr lang="en-US" sz="1200" b="0" i="0" u="none" strike="noStrike" kern="1200" baseline="0" dirty="0" smtClean="0">
                <a:solidFill>
                  <a:srgbClr val="000000"/>
                </a:solidFill>
                <a:latin typeface="Times New Roman" pitchFamily="16" charset="0"/>
                <a:ea typeface="+mn-ea"/>
                <a:cs typeface="+mn-cs"/>
              </a:rPr>
              <a:t>this recommendation empirically.</a:t>
            </a:r>
            <a:endParaRPr lang="en-US" dirty="0" smtClean="0"/>
          </a:p>
          <a:p>
            <a:endParaRPr lang="en-US" dirty="0" smtClean="0"/>
          </a:p>
          <a:p>
            <a:r>
              <a:rPr lang="en-US" dirty="0" smtClean="0"/>
              <a:t>First characterize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53</a:t>
            </a:fld>
            <a:endParaRPr lang="en-US"/>
          </a:p>
        </p:txBody>
      </p:sp>
    </p:spTree>
    <p:extLst>
      <p:ext uri="{BB962C8B-B14F-4D97-AF65-F5344CB8AC3E}">
        <p14:creationId xmlns:p14="http://schemas.microsoft.com/office/powerpoint/2010/main" val="27413182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connected the problem of choosing the loop outer regions of a Loop-Structured Region Graph (Loop-SRG) to that of finding a fundamental cycle basis</a:t>
            </a:r>
          </a:p>
          <a:p>
            <a:r>
              <a:rPr lang="en-US" sz="1200" b="0" i="0" u="none" strike="noStrike" kern="1200" baseline="0" dirty="0" smtClean="0">
                <a:solidFill>
                  <a:srgbClr val="000000"/>
                </a:solidFill>
                <a:latin typeface="Times New Roman" pitchFamily="16" charset="0"/>
                <a:ea typeface="+mn-ea"/>
                <a:cs typeface="+mn-cs"/>
              </a:rPr>
              <a:t>of the undirected graph underlying a pairwise graphical model.</a:t>
            </a:r>
          </a:p>
          <a:p>
            <a:r>
              <a:rPr lang="en-US" sz="1200" b="0" i="0" u="none" strike="noStrike" kern="1200" baseline="0" dirty="0" smtClean="0">
                <a:solidFill>
                  <a:srgbClr val="000000"/>
                </a:solidFill>
                <a:latin typeface="Times New Roman" pitchFamily="16" charset="0"/>
                <a:ea typeface="+mn-ea"/>
                <a:cs typeface="+mn-cs"/>
              </a:rPr>
              <a:t>If collection of outer regions comprise a fundamental cycle basis give GBP approximations</a:t>
            </a:r>
          </a:p>
          <a:p>
            <a:r>
              <a:rPr lang="en-US" sz="1200" b="0" i="0" u="none" strike="noStrike" kern="1200" baseline="0" dirty="0" smtClean="0">
                <a:solidFill>
                  <a:srgbClr val="000000"/>
                </a:solidFill>
                <a:latin typeface="Times New Roman" pitchFamily="16" charset="0"/>
                <a:ea typeface="+mn-ea"/>
                <a:cs typeface="+mn-cs"/>
              </a:rPr>
              <a:t>that behave sensibly when the factors </a:t>
            </a:r>
            <a:r>
              <a:rPr lang="en-US" sz="1200" b="0" i="0" u="none" strike="noStrike" kern="1200" baseline="0" dirty="0" err="1" smtClean="0">
                <a:solidFill>
                  <a:srgbClr val="000000"/>
                </a:solidFill>
                <a:latin typeface="Times New Roman" pitchFamily="16" charset="0"/>
                <a:ea typeface="+mn-ea"/>
                <a:cs typeface="+mn-cs"/>
              </a:rPr>
              <a:t>dening</a:t>
            </a:r>
            <a:r>
              <a:rPr lang="en-US" sz="1200" b="0" i="0" u="none" strike="noStrike" kern="1200" baseline="0" dirty="0" smtClean="0">
                <a:solidFill>
                  <a:srgbClr val="000000"/>
                </a:solidFill>
                <a:latin typeface="Times New Roman" pitchFamily="16" charset="0"/>
                <a:ea typeface="+mn-ea"/>
                <a:cs typeface="+mn-cs"/>
              </a:rPr>
              <a:t> a model are extremely weak (non-Singularity)</a:t>
            </a:r>
          </a:p>
          <a:p>
            <a:r>
              <a:rPr lang="en-US" sz="1200" b="0" i="0" u="none" strike="noStrike" kern="1200" baseline="0" dirty="0" smtClean="0">
                <a:solidFill>
                  <a:srgbClr val="000000"/>
                </a:solidFill>
                <a:latin typeface="Times New Roman" pitchFamily="16" charset="0"/>
                <a:ea typeface="+mn-ea"/>
                <a:cs typeface="+mn-cs"/>
              </a:rPr>
              <a:t>and extremely strong (over-counting number unity) and demonstrated the </a:t>
            </a:r>
            <a:r>
              <a:rPr lang="en-US" sz="1200" b="0" i="0" u="none" strike="noStrike" kern="1200" baseline="0" dirty="0" err="1" smtClean="0">
                <a:solidFill>
                  <a:srgbClr val="000000"/>
                </a:solidFill>
                <a:latin typeface="Times New Roman" pitchFamily="16" charset="0"/>
                <a:ea typeface="+mn-ea"/>
                <a:cs typeface="+mn-cs"/>
              </a:rPr>
              <a:t>eectiveness</a:t>
            </a:r>
            <a:r>
              <a:rPr lang="en-US" sz="1200" b="0" i="0" u="none" strike="noStrike" kern="1200" baseline="0" dirty="0" smtClean="0">
                <a:solidFill>
                  <a:srgbClr val="000000"/>
                </a:solidFill>
                <a:latin typeface="Times New Roman" pitchFamily="16" charset="0"/>
                <a:ea typeface="+mn-ea"/>
                <a:cs typeface="+mn-cs"/>
              </a:rPr>
              <a:t> of</a:t>
            </a:r>
          </a:p>
          <a:p>
            <a:r>
              <a:rPr lang="en-US" sz="1200" b="0" i="0" u="none" strike="noStrike" kern="1200" baseline="0" dirty="0" smtClean="0">
                <a:solidFill>
                  <a:srgbClr val="000000"/>
                </a:solidFill>
                <a:latin typeface="Times New Roman" pitchFamily="16" charset="0"/>
                <a:ea typeface="+mn-ea"/>
                <a:cs typeface="+mn-cs"/>
              </a:rPr>
              <a:t>this recommendation empirically.</a:t>
            </a:r>
            <a:endParaRPr lang="en-US" dirty="0" smtClean="0"/>
          </a:p>
          <a:p>
            <a:endParaRPr lang="en-US" dirty="0" smtClean="0"/>
          </a:p>
          <a:p>
            <a:r>
              <a:rPr lang="en-US" dirty="0" smtClean="0"/>
              <a:t>First characterize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54</a:t>
            </a:fld>
            <a:endParaRPr lang="en-US"/>
          </a:p>
        </p:txBody>
      </p:sp>
    </p:spTree>
    <p:extLst>
      <p:ext uri="{BB962C8B-B14F-4D97-AF65-F5344CB8AC3E}">
        <p14:creationId xmlns:p14="http://schemas.microsoft.com/office/powerpoint/2010/main" val="27413182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connected the problem of choosing the loop outer regions of a Loop-Structured Region Graph (Loop-SRG) to that of finding a fundamental cycle basis</a:t>
            </a:r>
          </a:p>
          <a:p>
            <a:r>
              <a:rPr lang="en-US" sz="1200" b="0" i="0" u="none" strike="noStrike" kern="1200" baseline="0" dirty="0" smtClean="0">
                <a:solidFill>
                  <a:srgbClr val="000000"/>
                </a:solidFill>
                <a:latin typeface="Times New Roman" pitchFamily="16" charset="0"/>
                <a:ea typeface="+mn-ea"/>
                <a:cs typeface="+mn-cs"/>
              </a:rPr>
              <a:t>of the undirected graph underlying a pairwise graphical model.</a:t>
            </a:r>
          </a:p>
          <a:p>
            <a:r>
              <a:rPr lang="en-US" sz="1200" b="0" i="0" u="none" strike="noStrike" kern="1200" baseline="0" dirty="0" smtClean="0">
                <a:solidFill>
                  <a:srgbClr val="000000"/>
                </a:solidFill>
                <a:latin typeface="Times New Roman" pitchFamily="16" charset="0"/>
                <a:ea typeface="+mn-ea"/>
                <a:cs typeface="+mn-cs"/>
              </a:rPr>
              <a:t>If collection of outer regions comprise a fundamental cycle basis give GBP approximations</a:t>
            </a:r>
          </a:p>
          <a:p>
            <a:r>
              <a:rPr lang="en-US" sz="1200" b="0" i="0" u="none" strike="noStrike" kern="1200" baseline="0" dirty="0" smtClean="0">
                <a:solidFill>
                  <a:srgbClr val="000000"/>
                </a:solidFill>
                <a:latin typeface="Times New Roman" pitchFamily="16" charset="0"/>
                <a:ea typeface="+mn-ea"/>
                <a:cs typeface="+mn-cs"/>
              </a:rPr>
              <a:t>that behave sensibly when the factors </a:t>
            </a:r>
            <a:r>
              <a:rPr lang="en-US" sz="1200" b="0" i="0" u="none" strike="noStrike" kern="1200" baseline="0" dirty="0" err="1" smtClean="0">
                <a:solidFill>
                  <a:srgbClr val="000000"/>
                </a:solidFill>
                <a:latin typeface="Times New Roman" pitchFamily="16" charset="0"/>
                <a:ea typeface="+mn-ea"/>
                <a:cs typeface="+mn-cs"/>
              </a:rPr>
              <a:t>dening</a:t>
            </a:r>
            <a:r>
              <a:rPr lang="en-US" sz="1200" b="0" i="0" u="none" strike="noStrike" kern="1200" baseline="0" dirty="0" smtClean="0">
                <a:solidFill>
                  <a:srgbClr val="000000"/>
                </a:solidFill>
                <a:latin typeface="Times New Roman" pitchFamily="16" charset="0"/>
                <a:ea typeface="+mn-ea"/>
                <a:cs typeface="+mn-cs"/>
              </a:rPr>
              <a:t> a model are extremely weak (non-Singularity)</a:t>
            </a:r>
          </a:p>
          <a:p>
            <a:r>
              <a:rPr lang="en-US" sz="1200" b="0" i="0" u="none" strike="noStrike" kern="1200" baseline="0" dirty="0" smtClean="0">
                <a:solidFill>
                  <a:srgbClr val="000000"/>
                </a:solidFill>
                <a:latin typeface="Times New Roman" pitchFamily="16" charset="0"/>
                <a:ea typeface="+mn-ea"/>
                <a:cs typeface="+mn-cs"/>
              </a:rPr>
              <a:t>and extremely strong (over-counting number unity) and demonstrated the </a:t>
            </a:r>
            <a:r>
              <a:rPr lang="en-US" sz="1200" b="0" i="0" u="none" strike="noStrike" kern="1200" baseline="0" dirty="0" err="1" smtClean="0">
                <a:solidFill>
                  <a:srgbClr val="000000"/>
                </a:solidFill>
                <a:latin typeface="Times New Roman" pitchFamily="16" charset="0"/>
                <a:ea typeface="+mn-ea"/>
                <a:cs typeface="+mn-cs"/>
              </a:rPr>
              <a:t>eectiveness</a:t>
            </a:r>
            <a:r>
              <a:rPr lang="en-US" sz="1200" b="0" i="0" u="none" strike="noStrike" kern="1200" baseline="0" dirty="0" smtClean="0">
                <a:solidFill>
                  <a:srgbClr val="000000"/>
                </a:solidFill>
                <a:latin typeface="Times New Roman" pitchFamily="16" charset="0"/>
                <a:ea typeface="+mn-ea"/>
                <a:cs typeface="+mn-cs"/>
              </a:rPr>
              <a:t> of</a:t>
            </a:r>
          </a:p>
          <a:p>
            <a:r>
              <a:rPr lang="en-US" sz="1200" b="0" i="0" u="none" strike="noStrike" kern="1200" baseline="0" dirty="0" smtClean="0">
                <a:solidFill>
                  <a:srgbClr val="000000"/>
                </a:solidFill>
                <a:latin typeface="Times New Roman" pitchFamily="16" charset="0"/>
                <a:ea typeface="+mn-ea"/>
                <a:cs typeface="+mn-cs"/>
              </a:rPr>
              <a:t>this recommendation empirically.</a:t>
            </a:r>
            <a:endParaRPr lang="en-US" dirty="0" smtClean="0"/>
          </a:p>
          <a:p>
            <a:endParaRPr lang="en-US" dirty="0" smtClean="0"/>
          </a:p>
          <a:p>
            <a:r>
              <a:rPr lang="en-US" dirty="0" smtClean="0"/>
              <a:t>First characterize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55</a:t>
            </a:fld>
            <a:endParaRPr lang="en-US"/>
          </a:p>
        </p:txBody>
      </p:sp>
    </p:spTree>
    <p:extLst>
      <p:ext uri="{BB962C8B-B14F-4D97-AF65-F5344CB8AC3E}">
        <p14:creationId xmlns:p14="http://schemas.microsoft.com/office/powerpoint/2010/main" val="27413182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Belief propagation</a:t>
            </a:r>
            <a:r>
              <a:rPr lang="en-US" baseline="0" dirty="0" smtClean="0"/>
              <a:t> (BP) is a classic algorithm developed by Pearl for performing marginal inference in </a:t>
            </a:r>
            <a:r>
              <a:rPr lang="en-US" baseline="0" dirty="0" err="1" smtClean="0"/>
              <a:t>bayesian</a:t>
            </a:r>
            <a:r>
              <a:rPr lang="en-US" baseline="0" dirty="0" smtClean="0"/>
              <a:t> networks</a:t>
            </a:r>
          </a:p>
          <a:p>
            <a:r>
              <a:rPr lang="en-US" sz="1200" b="0" i="0" u="none" strike="noStrike" kern="1200" baseline="0" dirty="0" smtClean="0">
                <a:solidFill>
                  <a:srgbClr val="000000"/>
                </a:solidFill>
                <a:latin typeface="Times New Roman" pitchFamily="16" charset="0"/>
                <a:ea typeface="+mn-ea"/>
                <a:cs typeface="+mn-cs"/>
              </a:rPr>
              <a:t>BP is a simple, distributed algorithm that passes messages between the nodes of a graphical model. </a:t>
            </a:r>
          </a:p>
          <a:p>
            <a:r>
              <a:rPr lang="en-US" sz="1200" b="0" i="0" u="none" strike="noStrike" kern="1200" baseline="0" dirty="0" smtClean="0">
                <a:solidFill>
                  <a:srgbClr val="000000"/>
                </a:solidFill>
                <a:latin typeface="Times New Roman" pitchFamily="16" charset="0"/>
                <a:ea typeface="+mn-ea"/>
                <a:cs typeface="+mn-cs"/>
              </a:rPr>
              <a:t>When the model is tree-structured, the BP algorithm requires just two iterations to compute the exact </a:t>
            </a:r>
            <a:r>
              <a:rPr lang="en-US" sz="1200" b="0" i="0" u="none" strike="noStrike" kern="1200" baseline="0" dirty="0" err="1" smtClean="0">
                <a:solidFill>
                  <a:srgbClr val="000000"/>
                </a:solidFill>
                <a:latin typeface="Times New Roman" pitchFamily="16" charset="0"/>
                <a:ea typeface="+mn-ea"/>
                <a:cs typeface="+mn-cs"/>
              </a:rPr>
              <a:t>marginals</a:t>
            </a:r>
            <a:r>
              <a:rPr lang="en-US" sz="1200" b="0" i="0" u="none" strike="noStrike" kern="1200" baseline="0" dirty="0" smtClean="0">
                <a:solidFill>
                  <a:srgbClr val="000000"/>
                </a:solidFill>
                <a:latin typeface="Times New Roman" pitchFamily="16" charset="0"/>
                <a:ea typeface="+mn-ea"/>
                <a:cs typeface="+mn-cs"/>
              </a:rPr>
              <a:t> of the input distribution, p(y). </a:t>
            </a:r>
          </a:p>
          <a:p>
            <a:r>
              <a:rPr lang="en-US" sz="1200" b="0" i="0" u="none" strike="noStrike" kern="1200" baseline="0" dirty="0" smtClean="0">
                <a:solidFill>
                  <a:srgbClr val="000000"/>
                </a:solidFill>
                <a:latin typeface="Times New Roman" pitchFamily="16" charset="0"/>
                <a:ea typeface="+mn-ea"/>
                <a:cs typeface="+mn-cs"/>
              </a:rPr>
              <a:t>When the network is not tree-structured, then BP is no longer exact. </a:t>
            </a:r>
          </a:p>
          <a:p>
            <a:r>
              <a:rPr lang="en-US" sz="1200" b="0" i="0" u="none" strike="noStrike" kern="1200" baseline="0" dirty="0" smtClean="0">
                <a:solidFill>
                  <a:srgbClr val="000000"/>
                </a:solidFill>
                <a:latin typeface="Times New Roman" pitchFamily="16" charset="0"/>
                <a:ea typeface="+mn-ea"/>
                <a:cs typeface="+mn-cs"/>
              </a:rPr>
              <a:t>We can nonetheless apply the BP message-passing updates to the loopy model. </a:t>
            </a:r>
          </a:p>
          <a:p>
            <a:r>
              <a:rPr lang="en-US" sz="1200" b="0" i="0" u="none" strike="noStrike" kern="1200" baseline="0" dirty="0" smtClean="0">
                <a:solidFill>
                  <a:srgbClr val="000000"/>
                </a:solidFill>
                <a:latin typeface="Times New Roman" pitchFamily="16" charset="0"/>
                <a:ea typeface="+mn-ea"/>
                <a:cs typeface="+mn-cs"/>
              </a:rPr>
              <a:t>The result is an iterative, approximate inference algorithm known as Loopy BP that has proven to be quite effective in practice</a:t>
            </a:r>
            <a:endParaRPr lang="en-US" dirty="0" smtClean="0"/>
          </a:p>
        </p:txBody>
      </p:sp>
      <p:sp>
        <p:nvSpPr>
          <p:cNvPr id="4" name="Slide Number Placeholder 3"/>
          <p:cNvSpPr>
            <a:spLocks noGrp="1"/>
          </p:cNvSpPr>
          <p:nvPr>
            <p:ph type="sldNum" idx="10"/>
          </p:nvPr>
        </p:nvSpPr>
        <p:spPr/>
        <p:txBody>
          <a:bodyPr/>
          <a:lstStyle/>
          <a:p>
            <a:fld id="{4E73E3EB-B593-4831-B28E-10919990AB5A}" type="slidenum">
              <a:rPr lang="en-US" smtClean="0"/>
              <a:pPr/>
              <a:t>62</a:t>
            </a:fld>
            <a:endParaRPr lang="en-US"/>
          </a:p>
        </p:txBody>
      </p:sp>
    </p:spTree>
    <p:extLst>
      <p:ext uri="{BB962C8B-B14F-4D97-AF65-F5344CB8AC3E}">
        <p14:creationId xmlns:p14="http://schemas.microsoft.com/office/powerpoint/2010/main" val="22004695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BP approximates</a:t>
            </a:r>
            <a:r>
              <a:rPr lang="en-US" baseline="0" dirty="0" smtClean="0"/>
              <a:t> p(y) in a distributed fashion. </a:t>
            </a:r>
          </a:p>
          <a:p>
            <a:r>
              <a:rPr lang="en-US" dirty="0" smtClean="0"/>
              <a:t>Each edge</a:t>
            </a:r>
            <a:r>
              <a:rPr lang="en-US" baseline="0" dirty="0" smtClean="0"/>
              <a:t> and variable are associated with a local probability distribution.</a:t>
            </a:r>
          </a:p>
          <a:p>
            <a:r>
              <a:rPr lang="en-US" dirty="0" smtClean="0"/>
              <a:t>BP message updates can be interpreted</a:t>
            </a:r>
            <a:r>
              <a:rPr lang="en-US" baseline="0" dirty="0" smtClean="0"/>
              <a:t> as ‘corrections’.  For example, the message in red sent from edge 1-2 to node 1 ensures that the belief b_1(y_1) at node 1 is consistent with the marginal of belief on edge 1-2.</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63</a:t>
            </a:fld>
            <a:endParaRPr lang="en-US"/>
          </a:p>
        </p:txBody>
      </p:sp>
    </p:spTree>
    <p:extLst>
      <p:ext uri="{BB962C8B-B14F-4D97-AF65-F5344CB8AC3E}">
        <p14:creationId xmlns:p14="http://schemas.microsoft.com/office/powerpoint/2010/main" val="2146821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continue iterating in this fashion until all the beliefs are consistent.</a:t>
            </a:r>
          </a:p>
          <a:p>
            <a:r>
              <a:rPr lang="en-US" dirty="0" smtClean="0"/>
              <a:t>We can then treat</a:t>
            </a:r>
            <a:r>
              <a:rPr lang="en-US" baseline="0" dirty="0" smtClean="0"/>
              <a:t> the beliefs at each node as approximations to the marginal probabilities.</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64</a:t>
            </a:fld>
            <a:endParaRPr lang="en-US"/>
          </a:p>
        </p:txBody>
      </p:sp>
    </p:spTree>
    <p:extLst>
      <p:ext uri="{BB962C8B-B14F-4D97-AF65-F5344CB8AC3E}">
        <p14:creationId xmlns:p14="http://schemas.microsoft.com/office/powerpoint/2010/main" val="3964506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rgbClr val="000000"/>
                </a:solidFill>
                <a:latin typeface="Times New Roman" pitchFamily="16" charset="0"/>
                <a:ea typeface="+mn-ea"/>
                <a:cs typeface="+mn-cs"/>
              </a:rPr>
              <a:t>Generalized Belief Propagation (GBP) is a broad class of approximate inference algorithms that extends BP by grouping the network's nodes into clusters and (iteratively) passing messages between the clusters of variables.</a:t>
            </a:r>
          </a:p>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65</a:t>
            </a:fld>
            <a:endParaRPr lang="en-US"/>
          </a:p>
        </p:txBody>
      </p:sp>
    </p:spTree>
    <p:extLst>
      <p:ext uri="{BB962C8B-B14F-4D97-AF65-F5344CB8AC3E}">
        <p14:creationId xmlns:p14="http://schemas.microsoft.com/office/powerpoint/2010/main" val="538152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Factors are allocated to regions</a:t>
            </a:r>
          </a:p>
          <a:p>
            <a:r>
              <a:rPr lang="en-US" altLang="en-US" dirty="0" smtClean="0"/>
              <a:t>Each region has an associated local</a:t>
            </a:r>
            <a:r>
              <a:rPr lang="en-US" altLang="en-US" baseline="0" dirty="0" smtClean="0"/>
              <a:t> probability </a:t>
            </a:r>
            <a:r>
              <a:rPr lang="en-US" altLang="en-US" dirty="0" smtClean="0"/>
              <a:t>distribution</a:t>
            </a:r>
            <a:r>
              <a:rPr lang="en-US" altLang="en-US" baseline="0" dirty="0" smtClean="0"/>
              <a:t> or belief, e.g. the triplet of variables y_1,y_2,y_4 has a belief b_124</a:t>
            </a:r>
          </a:p>
          <a:p>
            <a:r>
              <a:rPr lang="en-US" altLang="en-US" baseline="0" dirty="0" smtClean="0"/>
              <a:t>In addition, each region has a particular structure that governs how the local distribution factors.</a:t>
            </a:r>
          </a:p>
          <a:p>
            <a:r>
              <a:rPr lang="en-US" altLang="en-US" baseline="0" dirty="0" smtClean="0"/>
              <a:t>We will assume that all outer regions, i.e. those with no parents, are loop-structured.</a:t>
            </a:r>
            <a:endParaRPr lang="en-US" altLang="en-US" dirty="0" smtClean="0"/>
          </a:p>
          <a:p>
            <a:r>
              <a:rPr lang="en-US" altLang="en-US" dirty="0" smtClean="0"/>
              <a:t>Regions are connected by </a:t>
            </a:r>
            <a:r>
              <a:rPr lang="en-US" altLang="en-US" baseline="0" dirty="0" smtClean="0"/>
              <a:t>constraints which ensure consistency between regions, e.g. the belief over region in yellow on variables 1,2,4 must agree with the belief of the blue region over variables 1-3-4 on the joint belief over variables 1 and 4</a:t>
            </a:r>
          </a:p>
          <a:p>
            <a:r>
              <a:rPr lang="en-US" altLang="en-US" baseline="0" dirty="0" smtClean="0"/>
              <a:t>Correction m</a:t>
            </a:r>
            <a:r>
              <a:rPr lang="en-US" altLang="en-US" dirty="0" smtClean="0"/>
              <a:t>essages are passed between regions until all consistency constraints are satisfied</a:t>
            </a:r>
          </a:p>
          <a:p>
            <a:endParaRPr lang="en-GB" altLang="en-US" dirty="0" smtClean="0"/>
          </a:p>
          <a:p>
            <a:endParaRPr lang="en-US" dirty="0" smtClean="0"/>
          </a:p>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68</a:t>
            </a:fld>
            <a:endParaRPr lang="en-US"/>
          </a:p>
        </p:txBody>
      </p:sp>
    </p:spTree>
    <p:extLst>
      <p:ext uri="{BB962C8B-B14F-4D97-AF65-F5344CB8AC3E}">
        <p14:creationId xmlns:p14="http://schemas.microsoft.com/office/powerpoint/2010/main" val="1959304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considered a set of experiments</a:t>
            </a:r>
            <a:r>
              <a:rPr lang="en-US" baseline="0" dirty="0" smtClean="0"/>
              <a:t> to see how the MSE/error scales as the domain size of the variables in our model is changed</a:t>
            </a:r>
          </a:p>
          <a:p>
            <a:r>
              <a:rPr lang="en-US" baseline="0" dirty="0" smtClean="0"/>
              <a:t>In particular, we generated 8 different models on 10-by-10 grids and increased the domain size of the variables in the model from 2 up to 5</a:t>
            </a:r>
          </a:p>
          <a:p>
            <a:r>
              <a:rPr lang="en-US" dirty="0" smtClean="0"/>
              <a:t>This plot</a:t>
            </a:r>
            <a:r>
              <a:rPr lang="en-US" baseline="0" dirty="0" smtClean="0"/>
              <a:t> shows the error of using different approximate inference methods as a function of domain size for a data set of size N =100</a:t>
            </a:r>
          </a:p>
          <a:p>
            <a:r>
              <a:rPr lang="en-US" baseline="0" dirty="0" smtClean="0"/>
              <a:t>Note that the WMB 2 method in red lies below the WMB 4 method in blue, which requires more computation</a:t>
            </a:r>
          </a:p>
          <a:p>
            <a:r>
              <a:rPr lang="en-US" baseline="0" dirty="0" smtClean="0"/>
              <a:t>The gap also increases as domain size is </a:t>
            </a:r>
            <a:r>
              <a:rPr lang="en-US" baseline="0" dirty="0" err="1" smtClean="0"/>
              <a:t>incrased</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69</a:t>
            </a:fld>
            <a:endParaRPr lang="en-US"/>
          </a:p>
        </p:txBody>
      </p:sp>
    </p:spTree>
    <p:extLst>
      <p:ext uri="{BB962C8B-B14F-4D97-AF65-F5344CB8AC3E}">
        <p14:creationId xmlns:p14="http://schemas.microsoft.com/office/powerpoint/2010/main" val="3066061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a:t>
            </a:r>
            <a:r>
              <a:rPr lang="en-US" baseline="0" dirty="0" smtClean="0"/>
              <a:t> shift in behavior as data set size N is increased to 1000</a:t>
            </a:r>
          </a:p>
          <a:p>
            <a:r>
              <a:rPr lang="en-US" baseline="0" dirty="0" smtClean="0"/>
              <a:t>At this point, the WMB-4 method is below the WMB-2 method for domain sizes of 2 and 3</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70</a:t>
            </a:fld>
            <a:endParaRPr lang="en-US"/>
          </a:p>
        </p:txBody>
      </p:sp>
    </p:spTree>
    <p:extLst>
      <p:ext uri="{BB962C8B-B14F-4D97-AF65-F5344CB8AC3E}">
        <p14:creationId xmlns:p14="http://schemas.microsoft.com/office/powerpoint/2010/main" val="21318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graphical model defines</a:t>
            </a:r>
            <a:r>
              <a:rPr lang="en-US" baseline="0" dirty="0" smtClean="0"/>
              <a:t> a family of distributions and some families are larger than others. </a:t>
            </a:r>
          </a:p>
          <a:p>
            <a:r>
              <a:rPr lang="en-US" baseline="0" dirty="0" smtClean="0"/>
              <a:t>-The denser/more complex the underlying graph structure is, the richer the set of dependencies we can model</a:t>
            </a:r>
          </a:p>
          <a:p>
            <a:r>
              <a:rPr lang="en-US" baseline="0" dirty="0" smtClean="0"/>
              <a:t>-For example, the higher order model on the left is larger family of distributions than 4-neighbor model: can describe any distribution represented by the 4-neighbor model on the right</a:t>
            </a:r>
          </a:p>
        </p:txBody>
      </p:sp>
      <p:sp>
        <p:nvSpPr>
          <p:cNvPr id="4" name="Slide Number Placeholder 3"/>
          <p:cNvSpPr>
            <a:spLocks noGrp="1"/>
          </p:cNvSpPr>
          <p:nvPr>
            <p:ph type="sldNum" idx="10"/>
          </p:nvPr>
        </p:nvSpPr>
        <p:spPr/>
        <p:txBody>
          <a:bodyPr/>
          <a:lstStyle/>
          <a:p>
            <a:fld id="{4E73E3EB-B593-4831-B28E-10919990AB5A}" type="slidenum">
              <a:rPr lang="en-US" smtClean="0"/>
              <a:pPr/>
              <a:t>5</a:t>
            </a:fld>
            <a:endParaRPr lang="en-US"/>
          </a:p>
        </p:txBody>
      </p:sp>
    </p:spTree>
    <p:extLst>
      <p:ext uri="{BB962C8B-B14F-4D97-AF65-F5344CB8AC3E}">
        <p14:creationId xmlns:p14="http://schemas.microsoft.com/office/powerpoint/2010/main" val="10007710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Matchings</a:t>
            </a:r>
            <a:r>
              <a:rPr lang="en-US" dirty="0" smtClean="0"/>
              <a:t> have a rich 30 year history in CS research,</a:t>
            </a:r>
            <a:r>
              <a:rPr lang="en-US" baseline="0" dirty="0" smtClean="0"/>
              <a:t> partly because of the elegance of the problem and Edmond’s original algorithm, but also because it appears as a sub-problem in many important applications, e.g. resource allocation, sensor management,…</a:t>
            </a:r>
            <a:endParaRPr lang="en-US" dirty="0" smtClean="0"/>
          </a:p>
          <a:p>
            <a:endParaRPr lang="en-US" dirty="0" smtClean="0"/>
          </a:p>
          <a:p>
            <a:r>
              <a:rPr lang="en-US" dirty="0" smtClean="0"/>
              <a:t>Recent results are inspiring</a:t>
            </a:r>
            <a:r>
              <a:rPr lang="en-US" baseline="0" dirty="0" smtClean="0"/>
              <a:t> for two reasons: </a:t>
            </a:r>
          </a:p>
          <a:p>
            <a:r>
              <a:rPr lang="en-US" baseline="0" dirty="0" smtClean="0"/>
              <a:t>	first, BP is an easy to implement, naturally </a:t>
            </a:r>
            <a:r>
              <a:rPr lang="en-US" baseline="0" dirty="0" err="1" smtClean="0"/>
              <a:t>paraellizable</a:t>
            </a:r>
            <a:r>
              <a:rPr lang="en-US" baseline="0" dirty="0" smtClean="0"/>
              <a:t>, and distributed algorithm – meaning that it is practically useful</a:t>
            </a:r>
          </a:p>
          <a:p>
            <a:r>
              <a:rPr lang="en-US" baseline="0" dirty="0" smtClean="0"/>
              <a:t>          second, BP is an iterative message passing algorithm that is, in general, not guaranteed to converge, much less converge to exact solution</a:t>
            </a:r>
          </a:p>
          <a:p>
            <a:endParaRPr lang="en-US" baseline="0" dirty="0" smtClean="0"/>
          </a:p>
          <a:p>
            <a:r>
              <a:rPr lang="en-US" baseline="0" dirty="0" smtClean="0"/>
              <a:t>Typical analyses focus on characterizing fixed points, providing conditions for correctness</a:t>
            </a:r>
          </a:p>
          <a:p>
            <a:endParaRPr lang="en-US" baseline="0" dirty="0" smtClean="0"/>
          </a:p>
          <a:p>
            <a:r>
              <a:rPr lang="en-US" baseline="0" dirty="0" smtClean="0"/>
              <a:t>The performance of BP in these cases is characterized by properties of the linear programming relaxation of the matching problem, which I’ll discuss over the next few slides.</a:t>
            </a:r>
          </a:p>
        </p:txBody>
      </p:sp>
      <p:sp>
        <p:nvSpPr>
          <p:cNvPr id="4" name="Slide Number Placeholder 3"/>
          <p:cNvSpPr>
            <a:spLocks noGrp="1"/>
          </p:cNvSpPr>
          <p:nvPr>
            <p:ph type="sldNum" idx="10"/>
          </p:nvPr>
        </p:nvSpPr>
        <p:spPr/>
        <p:txBody>
          <a:bodyPr/>
          <a:lstStyle/>
          <a:p>
            <a:fld id="{4E73E3EB-B593-4831-B28E-10919990AB5A}" type="slidenum">
              <a:rPr lang="en-US" smtClean="0"/>
              <a:pPr/>
              <a:t>73</a:t>
            </a:fld>
            <a:endParaRPr lang="en-US"/>
          </a:p>
        </p:txBody>
      </p:sp>
    </p:spTree>
    <p:extLst>
      <p:ext uri="{BB962C8B-B14F-4D97-AF65-F5344CB8AC3E}">
        <p14:creationId xmlns:p14="http://schemas.microsoft.com/office/powerpoint/2010/main" val="692598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a:t>
            </a:r>
            <a:r>
              <a:rPr lang="en-US" baseline="0" dirty="0" smtClean="0"/>
              <a:t> problem is naturally cast as an integer programming problem, which are in general NP-hard</a:t>
            </a:r>
          </a:p>
          <a:p>
            <a:r>
              <a:rPr lang="en-US" baseline="0" dirty="0" smtClean="0"/>
              <a:t>The IP formulation of the matching problem can be relaxed and formulated as a linear programming problem.</a:t>
            </a:r>
          </a:p>
          <a:p>
            <a:r>
              <a:rPr lang="en-US" baseline="0" dirty="0" smtClean="0"/>
              <a:t>The LP formulation can lead to integrality gaps and thus fail to give the optimal, max weight matching.</a:t>
            </a:r>
          </a:p>
          <a:p>
            <a:r>
              <a:rPr lang="en-US" baseline="0" dirty="0" smtClean="0"/>
              <a:t>Alternatively, the matching problem can be formulated as a MAP estimation problem in graphical models.</a:t>
            </a:r>
          </a:p>
          <a:p>
            <a:r>
              <a:rPr lang="en-US" baseline="0" dirty="0" smtClean="0"/>
              <a:t>The max-product BP algorithm is a general purpose algorithm that is only guaranteed to give optimal answers on tree-structured graphs.</a:t>
            </a:r>
          </a:p>
          <a:p>
            <a:endParaRPr lang="en-US" baseline="0" dirty="0" smtClean="0"/>
          </a:p>
          <a:p>
            <a:endParaRPr lang="en-US" baseline="0" dirty="0" smtClean="0"/>
          </a:p>
        </p:txBody>
      </p:sp>
      <p:sp>
        <p:nvSpPr>
          <p:cNvPr id="4" name="Slide Number Placeholder 3"/>
          <p:cNvSpPr>
            <a:spLocks noGrp="1"/>
          </p:cNvSpPr>
          <p:nvPr>
            <p:ph type="sldNum" idx="10"/>
          </p:nvPr>
        </p:nvSpPr>
        <p:spPr/>
        <p:txBody>
          <a:bodyPr/>
          <a:lstStyle/>
          <a:p>
            <a:fld id="{4E73E3EB-B593-4831-B28E-10919990AB5A}" type="slidenum">
              <a:rPr lang="en-US" smtClean="0"/>
              <a:pPr/>
              <a:t>74</a:t>
            </a:fld>
            <a:endParaRPr lang="en-US"/>
          </a:p>
        </p:txBody>
      </p:sp>
    </p:spTree>
    <p:extLst>
      <p:ext uri="{BB962C8B-B14F-4D97-AF65-F5344CB8AC3E}">
        <p14:creationId xmlns:p14="http://schemas.microsoft.com/office/powerpoint/2010/main" val="27714485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X_e</a:t>
            </a:r>
            <a:r>
              <a:rPr lang="en-US" dirty="0" smtClean="0"/>
              <a:t> is an indicator if edge e is “in” the matching</a:t>
            </a:r>
          </a:p>
          <a:p>
            <a:r>
              <a:rPr lang="en-US" dirty="0" smtClean="0"/>
              <a:t>Constraints ensure that at most one</a:t>
            </a:r>
            <a:r>
              <a:rPr lang="en-US" baseline="0" dirty="0" smtClean="0"/>
              <a:t> edge is incident to a given vertex</a:t>
            </a:r>
          </a:p>
        </p:txBody>
      </p:sp>
      <p:sp>
        <p:nvSpPr>
          <p:cNvPr id="4" name="Slide Number Placeholder 3"/>
          <p:cNvSpPr>
            <a:spLocks noGrp="1"/>
          </p:cNvSpPr>
          <p:nvPr>
            <p:ph type="sldNum" idx="10"/>
          </p:nvPr>
        </p:nvSpPr>
        <p:spPr/>
        <p:txBody>
          <a:bodyPr/>
          <a:lstStyle/>
          <a:p>
            <a:fld id="{4E73E3EB-B593-4831-B28E-10919990AB5A}" type="slidenum">
              <a:rPr lang="en-US" smtClean="0"/>
              <a:pPr/>
              <a:t>75</a:t>
            </a:fld>
            <a:endParaRPr lang="en-US"/>
          </a:p>
        </p:txBody>
      </p:sp>
    </p:spTree>
    <p:extLst>
      <p:ext uri="{BB962C8B-B14F-4D97-AF65-F5344CB8AC3E}">
        <p14:creationId xmlns:p14="http://schemas.microsoft.com/office/powerpoint/2010/main" val="32694746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X_e</a:t>
            </a:r>
            <a:r>
              <a:rPr lang="en-US" dirty="0" smtClean="0"/>
              <a:t> is an indicator if edge e is “in” the matching</a:t>
            </a:r>
          </a:p>
          <a:p>
            <a:r>
              <a:rPr lang="en-US" dirty="0" smtClean="0"/>
              <a:t>Constraints ensure that at most one</a:t>
            </a:r>
            <a:r>
              <a:rPr lang="en-US" baseline="0" dirty="0" smtClean="0"/>
              <a:t> edge is incident to a given vertex</a:t>
            </a:r>
          </a:p>
        </p:txBody>
      </p:sp>
      <p:sp>
        <p:nvSpPr>
          <p:cNvPr id="4" name="Slide Number Placeholder 3"/>
          <p:cNvSpPr>
            <a:spLocks noGrp="1"/>
          </p:cNvSpPr>
          <p:nvPr>
            <p:ph type="sldNum" idx="10"/>
          </p:nvPr>
        </p:nvSpPr>
        <p:spPr/>
        <p:txBody>
          <a:bodyPr/>
          <a:lstStyle/>
          <a:p>
            <a:fld id="{4E73E3EB-B593-4831-B28E-10919990AB5A}" type="slidenum">
              <a:rPr lang="en-US" smtClean="0"/>
              <a:pPr/>
              <a:t>76</a:t>
            </a:fld>
            <a:endParaRPr lang="en-US"/>
          </a:p>
        </p:txBody>
      </p:sp>
    </p:spTree>
    <p:extLst>
      <p:ext uri="{BB962C8B-B14F-4D97-AF65-F5344CB8AC3E}">
        <p14:creationId xmlns:p14="http://schemas.microsoft.com/office/powerpoint/2010/main" val="32694746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pose</a:t>
            </a:r>
            <a:r>
              <a:rPr lang="en-US" baseline="0" dirty="0" smtClean="0"/>
              <a:t> the weighted matching problem as a MAP inference problem in the following graphical model.</a:t>
            </a:r>
          </a:p>
          <a:p>
            <a:r>
              <a:rPr lang="en-US" baseline="0" dirty="0" smtClean="0"/>
              <a:t>We associate a binary variable with each edge and introduce unary functions that add weight </a:t>
            </a:r>
            <a:r>
              <a:rPr lang="en-US" baseline="0" dirty="0" err="1" smtClean="0"/>
              <a:t>w_e</a:t>
            </a:r>
            <a:r>
              <a:rPr lang="en-US" baseline="0" dirty="0" smtClean="0"/>
              <a:t> to the total when edge variable </a:t>
            </a:r>
            <a:r>
              <a:rPr lang="en-US" baseline="0" dirty="0" err="1" smtClean="0"/>
              <a:t>x_e</a:t>
            </a:r>
            <a:r>
              <a:rPr lang="en-US" baseline="0" dirty="0" smtClean="0"/>
              <a:t> is 1.</a:t>
            </a:r>
          </a:p>
          <a:p>
            <a:r>
              <a:rPr lang="en-US" baseline="0" dirty="0" smtClean="0"/>
              <a:t>The local functions \</a:t>
            </a:r>
            <a:r>
              <a:rPr lang="en-US" baseline="0" dirty="0" err="1" smtClean="0"/>
              <a:t>theta_i</a:t>
            </a:r>
            <a:r>
              <a:rPr lang="en-US" baseline="0" dirty="0" smtClean="0"/>
              <a:t> enforce the constraint that at most one edge is adjacent to each vertex.</a:t>
            </a:r>
          </a:p>
          <a:p>
            <a:endParaRPr lang="en-US" baseline="0" dirty="0" smtClean="0"/>
          </a:p>
          <a:p>
            <a:r>
              <a:rPr lang="en-US" baseline="0" dirty="0" smtClean="0"/>
              <a:t>It is easy to see that any invalid matching will have a weight of minus infinity.</a:t>
            </a:r>
          </a:p>
          <a:p>
            <a:r>
              <a:rPr lang="en-US" baseline="0" dirty="0" smtClean="0"/>
              <a:t>While any valid matching will have the same total weight as in the original matching integer program.</a:t>
            </a:r>
          </a:p>
          <a:p>
            <a:r>
              <a:rPr lang="en-US" baseline="0" dirty="0" smtClean="0"/>
              <a:t>Thus, the match-MAP problem is equivalent to the match-IP problem.</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77</a:t>
            </a:fld>
            <a:endParaRPr lang="en-US"/>
          </a:p>
        </p:txBody>
      </p:sp>
    </p:spTree>
    <p:extLst>
      <p:ext uri="{BB962C8B-B14F-4D97-AF65-F5344CB8AC3E}">
        <p14:creationId xmlns:p14="http://schemas.microsoft.com/office/powerpoint/2010/main" val="7953840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79</a:t>
            </a:fld>
            <a:endParaRPr lang="en-US"/>
          </a:p>
        </p:txBody>
      </p:sp>
    </p:spTree>
    <p:extLst>
      <p:ext uri="{BB962C8B-B14F-4D97-AF65-F5344CB8AC3E}">
        <p14:creationId xmlns:p14="http://schemas.microsoft.com/office/powerpoint/2010/main" val="32695637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 problem has</a:t>
            </a:r>
            <a:r>
              <a:rPr lang="en-US" baseline="0" dirty="0" smtClean="0"/>
              <a:t> been extensively studied. </a:t>
            </a:r>
          </a:p>
          <a:p>
            <a:r>
              <a:rPr lang="en-US" baseline="0" dirty="0" smtClean="0"/>
              <a:t>Importantly, the matching polytope – the set of feasible </a:t>
            </a:r>
            <a:r>
              <a:rPr lang="en-US" baseline="0" dirty="0" err="1" smtClean="0"/>
              <a:t>matchings</a:t>
            </a:r>
            <a:r>
              <a:rPr lang="en-US" baseline="0" dirty="0" smtClean="0"/>
              <a:t> on graph G – has the following description, where in addition to the vertex incidence constraints we have added blossom constraints, shown in red.</a:t>
            </a:r>
          </a:p>
          <a:p>
            <a:r>
              <a:rPr lang="en-US" baseline="0" dirty="0" smtClean="0"/>
              <a:t>These blossom constraints “cut” fractional solutions occurring on odd-sized sets of vertices.</a:t>
            </a:r>
          </a:p>
        </p:txBody>
      </p:sp>
      <p:sp>
        <p:nvSpPr>
          <p:cNvPr id="4" name="Slide Number Placeholder 3"/>
          <p:cNvSpPr>
            <a:spLocks noGrp="1"/>
          </p:cNvSpPr>
          <p:nvPr>
            <p:ph type="sldNum" idx="10"/>
          </p:nvPr>
        </p:nvSpPr>
        <p:spPr/>
        <p:txBody>
          <a:bodyPr/>
          <a:lstStyle/>
          <a:p>
            <a:fld id="{4E73E3EB-B593-4831-B28E-10919990AB5A}" type="slidenum">
              <a:rPr lang="en-US" smtClean="0"/>
              <a:pPr/>
              <a:t>83</a:t>
            </a:fld>
            <a:endParaRPr lang="en-US"/>
          </a:p>
        </p:txBody>
      </p:sp>
    </p:spTree>
    <p:extLst>
      <p:ext uri="{BB962C8B-B14F-4D97-AF65-F5344CB8AC3E}">
        <p14:creationId xmlns:p14="http://schemas.microsoft.com/office/powerpoint/2010/main" val="25188409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 problem has</a:t>
            </a:r>
            <a:r>
              <a:rPr lang="en-US" baseline="0" dirty="0" smtClean="0"/>
              <a:t> been extensively studied. </a:t>
            </a:r>
          </a:p>
          <a:p>
            <a:r>
              <a:rPr lang="en-US" baseline="0" dirty="0" smtClean="0"/>
              <a:t>Importantly, the matching polytope – the set of feasible </a:t>
            </a:r>
            <a:r>
              <a:rPr lang="en-US" baseline="0" dirty="0" err="1" smtClean="0"/>
              <a:t>matchings</a:t>
            </a:r>
            <a:r>
              <a:rPr lang="en-US" baseline="0" dirty="0" smtClean="0"/>
              <a:t> on graph G – has the following description, where in addition to the vertex incidence constraints we have added blossom constraints, shown in red.</a:t>
            </a:r>
          </a:p>
          <a:p>
            <a:r>
              <a:rPr lang="en-US" baseline="0" dirty="0" smtClean="0"/>
              <a:t>These blossom constraints “cut” fractional solutions occurring on odd-sized sets of vertices.</a:t>
            </a:r>
          </a:p>
        </p:txBody>
      </p:sp>
      <p:sp>
        <p:nvSpPr>
          <p:cNvPr id="4" name="Slide Number Placeholder 3"/>
          <p:cNvSpPr>
            <a:spLocks noGrp="1"/>
          </p:cNvSpPr>
          <p:nvPr>
            <p:ph type="sldNum" idx="10"/>
          </p:nvPr>
        </p:nvSpPr>
        <p:spPr/>
        <p:txBody>
          <a:bodyPr/>
          <a:lstStyle/>
          <a:p>
            <a:fld id="{4E73E3EB-B593-4831-B28E-10919990AB5A}" type="slidenum">
              <a:rPr lang="en-US" smtClean="0"/>
              <a:pPr/>
              <a:t>84</a:t>
            </a:fld>
            <a:endParaRPr lang="en-US"/>
          </a:p>
        </p:txBody>
      </p:sp>
    </p:spTree>
    <p:extLst>
      <p:ext uri="{BB962C8B-B14F-4D97-AF65-F5344CB8AC3E}">
        <p14:creationId xmlns:p14="http://schemas.microsoft.com/office/powerpoint/2010/main" val="25188409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Okay…so</a:t>
            </a:r>
            <a:r>
              <a:rPr lang="en-US" baseline="0" dirty="0" smtClean="0"/>
              <a:t> now we’ve been to every site on our road-map…</a:t>
            </a:r>
          </a:p>
          <a:p>
            <a:endParaRPr lang="en-US" baseline="0" dirty="0" smtClean="0"/>
          </a:p>
          <a:p>
            <a:r>
              <a:rPr lang="en-US" baseline="0" dirty="0" smtClean="0"/>
              <a:t>Importantly, we’ve shown that optima of the MAP LP relaxation correspond to optima of the LP relaxation of the matching problem.</a:t>
            </a:r>
          </a:p>
          <a:p>
            <a:endParaRPr lang="en-US" baseline="0" dirty="0" smtClean="0"/>
          </a:p>
          <a:p>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86</a:t>
            </a:fld>
            <a:endParaRPr lang="en-US"/>
          </a:p>
        </p:txBody>
      </p:sp>
    </p:spTree>
    <p:extLst>
      <p:ext uri="{BB962C8B-B14F-4D97-AF65-F5344CB8AC3E}">
        <p14:creationId xmlns:p14="http://schemas.microsoft.com/office/powerpoint/2010/main" val="3070566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-Unfortunately, increased representational</a:t>
            </a:r>
            <a:r>
              <a:rPr lang="en-US" baseline="0" dirty="0" smtClean="0"/>
              <a:t> power does not guarantee better predictions</a:t>
            </a:r>
          </a:p>
          <a:p>
            <a:r>
              <a:rPr lang="en-US" baseline="0" dirty="0" smtClean="0"/>
              <a:t>-</a:t>
            </a:r>
            <a:r>
              <a:rPr lang="en-US" dirty="0" smtClean="0"/>
              <a:t>Trade-off</a:t>
            </a:r>
            <a:r>
              <a:rPr lang="en-US" baseline="0" dirty="0" smtClean="0"/>
              <a:t> between the accuracy achieved by a model and the computational resources needed to realize the benefit of that model</a:t>
            </a:r>
            <a:endParaRPr lang="en-US" dirty="0" smtClean="0"/>
          </a:p>
          <a:p>
            <a:r>
              <a:rPr lang="en-US" dirty="0" smtClean="0"/>
              <a:t>-</a:t>
            </a:r>
            <a:r>
              <a:rPr lang="en-US" baseline="0" dirty="0" smtClean="0"/>
              <a:t>It is not simply true that richer models are more accurate,  but have higher computational complexity. </a:t>
            </a:r>
          </a:p>
          <a:p>
            <a:r>
              <a:rPr lang="en-US" baseline="0" dirty="0" smtClean="0"/>
              <a:t>-Instead, the expressive power of a model must be balanced with the inferential complexity of a model – might in fact be diminishing returns if model is too complex</a:t>
            </a:r>
            <a:endParaRPr lang="en-US" dirty="0" smtClean="0"/>
          </a:p>
          <a:p>
            <a:endParaRPr lang="en-US" dirty="0" smtClean="0"/>
          </a:p>
          <a:p>
            <a:r>
              <a:rPr lang="en-US" dirty="0" smtClean="0"/>
              <a:t>In particular, the</a:t>
            </a:r>
            <a:r>
              <a:rPr lang="en-US" baseline="0" dirty="0" smtClean="0"/>
              <a:t> total error in red under a model is determined by two components. </a:t>
            </a:r>
            <a:endParaRPr lang="en-US" dirty="0" smtClean="0"/>
          </a:p>
          <a:p>
            <a:r>
              <a:rPr lang="en-US" dirty="0" smtClean="0"/>
              <a:t>Model Error – ability of model to capture</a:t>
            </a:r>
            <a:r>
              <a:rPr lang="en-US" baseline="0" dirty="0" smtClean="0"/>
              <a:t> real-world phenomena. </a:t>
            </a:r>
          </a:p>
          <a:p>
            <a:r>
              <a:rPr lang="en-US" baseline="0" dirty="0" smtClean="0"/>
              <a:t>Simple models do not approximate true (unknown) distribution well; while complex models can approximate true distribution accurately</a:t>
            </a:r>
            <a:endParaRPr lang="en-US" dirty="0" smtClean="0"/>
          </a:p>
          <a:p>
            <a:r>
              <a:rPr lang="en-US" dirty="0" smtClean="0"/>
              <a:t>Inference,</a:t>
            </a:r>
            <a:r>
              <a:rPr lang="en-US" baseline="0" dirty="0" smtClean="0"/>
              <a:t> even approximate, is intractable in most graphical models.</a:t>
            </a:r>
          </a:p>
          <a:p>
            <a:r>
              <a:rPr lang="en-US" baseline="0" dirty="0" smtClean="0"/>
              <a:t>As a result, inference algorithms introduce approximations.  </a:t>
            </a:r>
          </a:p>
          <a:p>
            <a:r>
              <a:rPr lang="en-US" baseline="0" dirty="0" smtClean="0"/>
              <a:t>Error of an inference algorithm tends to be smaller in simple models and larger in richer, more complex models</a:t>
            </a:r>
          </a:p>
          <a:p>
            <a:endParaRPr lang="en-US" baseline="0" dirty="0" smtClean="0"/>
          </a:p>
          <a:p>
            <a:endParaRPr lang="en-US" baseline="0" dirty="0" smtClean="0"/>
          </a:p>
          <a:p>
            <a:r>
              <a:rPr lang="en-US" baseline="0" dirty="0" smtClean="0"/>
              <a:t>Plot shown considers a </a:t>
            </a:r>
          </a:p>
        </p:txBody>
      </p:sp>
      <p:sp>
        <p:nvSpPr>
          <p:cNvPr id="4" name="Slide Number Placeholder 3"/>
          <p:cNvSpPr>
            <a:spLocks noGrp="1"/>
          </p:cNvSpPr>
          <p:nvPr>
            <p:ph type="sldNum" idx="10"/>
          </p:nvPr>
        </p:nvSpPr>
        <p:spPr/>
        <p:txBody>
          <a:bodyPr/>
          <a:lstStyle/>
          <a:p>
            <a:fld id="{4E73E3EB-B593-4831-B28E-10919990AB5A}" type="slidenum">
              <a:rPr lang="en-US" smtClean="0"/>
              <a:pPr/>
              <a:t>6</a:t>
            </a:fld>
            <a:endParaRPr lang="en-US"/>
          </a:p>
        </p:txBody>
      </p:sp>
    </p:spTree>
    <p:extLst>
      <p:ext uri="{BB962C8B-B14F-4D97-AF65-F5344CB8AC3E}">
        <p14:creationId xmlns:p14="http://schemas.microsoft.com/office/powerpoint/2010/main" val="2076252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concept of</a:t>
            </a:r>
            <a:r>
              <a:rPr lang="en-US" baseline="0" dirty="0" smtClean="0"/>
              <a:t> this thesis is to take a “bottom-up” approach to inference and learning in graphical models</a:t>
            </a:r>
          </a:p>
          <a:p>
            <a:r>
              <a:rPr lang="en-US" baseline="0" dirty="0" smtClean="0"/>
              <a:t>Where we start with a simple, cheap </a:t>
            </a:r>
            <a:endParaRPr lang="en-US" dirty="0"/>
          </a:p>
        </p:txBody>
      </p:sp>
      <p:sp>
        <p:nvSpPr>
          <p:cNvPr id="4" name="Slide Number Placeholder 3"/>
          <p:cNvSpPr>
            <a:spLocks noGrp="1"/>
          </p:cNvSpPr>
          <p:nvPr>
            <p:ph type="sldNum" idx="10"/>
          </p:nvPr>
        </p:nvSpPr>
        <p:spPr/>
        <p:txBody>
          <a:bodyPr/>
          <a:lstStyle/>
          <a:p>
            <a:fld id="{4E73E3EB-B593-4831-B28E-10919990AB5A}" type="slidenum">
              <a:rPr lang="en-US" smtClean="0"/>
              <a:pPr/>
              <a:t>8</a:t>
            </a:fld>
            <a:endParaRPr lang="en-US"/>
          </a:p>
        </p:txBody>
      </p:sp>
    </p:spTree>
    <p:extLst>
      <p:ext uri="{BB962C8B-B14F-4D97-AF65-F5344CB8AC3E}">
        <p14:creationId xmlns:p14="http://schemas.microsoft.com/office/powerpoint/2010/main" val="3767115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my thesis I studied the bottom-up approach in three different settings</a:t>
            </a:r>
          </a:p>
          <a:p>
            <a:r>
              <a:rPr lang="en-US" baseline="0" dirty="0" smtClean="0"/>
              <a:t>-First was the problem of learning the parameters of a graphical model via maximum likelihood</a:t>
            </a:r>
          </a:p>
          <a:p>
            <a:r>
              <a:rPr lang="en-US" sz="1200" b="0" i="0" u="none" strike="noStrike" kern="1200" baseline="0" dirty="0" smtClean="0">
                <a:solidFill>
                  <a:srgbClr val="000000"/>
                </a:solidFill>
                <a:latin typeface="Times New Roman" pitchFamily="16" charset="0"/>
                <a:ea typeface="+mn-ea"/>
                <a:cs typeface="+mn-cs"/>
              </a:rPr>
              <a:t>  - max likelihood learning of graphical models is not possible in problems where inference is intractable. </a:t>
            </a:r>
          </a:p>
          <a:p>
            <a:r>
              <a:rPr lang="en-US" sz="1200" b="0" i="0" u="none" strike="noStrike" kern="1200" baseline="0" dirty="0" smtClean="0">
                <a:solidFill>
                  <a:srgbClr val="000000"/>
                </a:solidFill>
                <a:latin typeface="Times New Roman" pitchFamily="16" charset="0"/>
                <a:ea typeface="+mn-ea"/>
                <a:cs typeface="+mn-cs"/>
              </a:rPr>
              <a:t>  - In such settings, it is common to use approximate inference and maximize the so-called 'surrogate‘ likelihood</a:t>
            </a:r>
          </a:p>
          <a:p>
            <a:r>
              <a:rPr lang="en-US" sz="1200" b="0" i="0" u="none" strike="noStrike" kern="1200" baseline="0" dirty="0" smtClean="0">
                <a:solidFill>
                  <a:srgbClr val="000000"/>
                </a:solidFill>
                <a:latin typeface="Times New Roman" pitchFamily="16" charset="0"/>
                <a:ea typeface="+mn-ea"/>
                <a:cs typeface="+mn-cs"/>
              </a:rPr>
              <a:t>  - we studied the effect of using different approximate inference methods and, therefore, different surrogate likelihoods, on the accuracy of parameter estimation and prediction</a:t>
            </a:r>
          </a:p>
          <a:p>
            <a:endParaRPr lang="en-US" baseline="0" dirty="0" smtClean="0"/>
          </a:p>
          <a:p>
            <a:r>
              <a:rPr lang="en-US" baseline="0" dirty="0" smtClean="0"/>
              <a:t>-Second was the problem of computing marginal probabilities</a:t>
            </a:r>
          </a:p>
          <a:p>
            <a:r>
              <a:rPr lang="en-US" baseline="0" dirty="0" smtClean="0"/>
              <a:t>  - GBP is an approximate inference algorithm that builds upon Loopy BP</a:t>
            </a:r>
          </a:p>
          <a:p>
            <a:r>
              <a:rPr lang="en-US" baseline="0" dirty="0" smtClean="0"/>
              <a:t>  - BP passes message between nodes of the graphical model; is a fully defined algorithm given a graphical model</a:t>
            </a:r>
          </a:p>
          <a:p>
            <a:r>
              <a:rPr lang="en-US" baseline="0" dirty="0" smtClean="0"/>
              <a:t>  - GBP clusters nodes together into regions and passes messages between regions; is not well defined as many region </a:t>
            </a:r>
            <a:r>
              <a:rPr lang="en-US" baseline="0" dirty="0" err="1" smtClean="0"/>
              <a:t>clusterings</a:t>
            </a:r>
            <a:r>
              <a:rPr lang="en-US" baseline="0" dirty="0" smtClean="0"/>
              <a:t> are possible</a:t>
            </a:r>
          </a:p>
          <a:p>
            <a:r>
              <a:rPr lang="en-US" baseline="0" dirty="0" smtClean="0"/>
              <a:t>  - we propose a new criteria tree-robustness for choosing collection of clusters comprising a GBP approximation</a:t>
            </a:r>
          </a:p>
          <a:p>
            <a:r>
              <a:rPr lang="en-US" baseline="0" dirty="0" smtClean="0"/>
              <a:t>  - connect problem of choosing regions to that of finding cycles in forming a fundamental cycle basis</a:t>
            </a:r>
          </a:p>
          <a:p>
            <a:endParaRPr lang="en-US" baseline="0" dirty="0" smtClean="0"/>
          </a:p>
          <a:p>
            <a:r>
              <a:rPr lang="en-US" baseline="0" dirty="0" smtClean="0"/>
              <a:t>-Third, we investigated problem of finding the most probable configuration of a model</a:t>
            </a:r>
          </a:p>
          <a:p>
            <a:r>
              <a:rPr lang="en-US" baseline="0" dirty="0" smtClean="0"/>
              <a:t> - focused on a specific combinatorial optimization problem – the weighted matching problem – and a particular MAP inference algorithm – max product BP</a:t>
            </a:r>
          </a:p>
          <a:p>
            <a:r>
              <a:rPr lang="en-US" baseline="0" dirty="0" smtClean="0"/>
              <a:t> - </a:t>
            </a:r>
            <a:r>
              <a:rPr lang="en-US" sz="1200" b="0" i="0" u="none" strike="noStrike" kern="1200" baseline="0" dirty="0" smtClean="0">
                <a:solidFill>
                  <a:srgbClr val="000000"/>
                </a:solidFill>
                <a:latin typeface="Times New Roman" pitchFamily="16" charset="0"/>
                <a:ea typeface="+mn-ea"/>
                <a:cs typeface="+mn-cs"/>
              </a:rPr>
              <a:t>Our focus on the max-product BP algorithm is due to some recent results showing that it is provably exact for certain loopy graphical models</a:t>
            </a:r>
          </a:p>
          <a:p>
            <a:r>
              <a:rPr lang="en-US" sz="1200" b="0" i="0" u="none" strike="noStrike" kern="1200" baseline="0" dirty="0" smtClean="0">
                <a:solidFill>
                  <a:srgbClr val="000000"/>
                </a:solidFill>
                <a:latin typeface="Times New Roman" pitchFamily="16" charset="0"/>
                <a:ea typeface="+mn-ea"/>
                <a:cs typeface="+mn-cs"/>
              </a:rPr>
              <a:t> - performance of BP in matching problems can be characterized by properties of the LP relaxation, i.e. zero integrality gap</a:t>
            </a:r>
          </a:p>
          <a:p>
            <a:r>
              <a:rPr lang="en-US" sz="1200" b="0" i="0" u="none" strike="noStrike" kern="1200" baseline="0" dirty="0" smtClean="0">
                <a:solidFill>
                  <a:srgbClr val="000000"/>
                </a:solidFill>
                <a:latin typeface="Times New Roman" pitchFamily="16" charset="0"/>
                <a:ea typeface="+mn-ea"/>
                <a:cs typeface="+mn-cs"/>
              </a:rPr>
              <a:t> - when integrality gap exists, BP is no longer provably exact </a:t>
            </a:r>
          </a:p>
          <a:p>
            <a:r>
              <a:rPr lang="en-US" sz="1200" b="0" i="0" u="none" strike="noStrike" kern="1200" baseline="0" dirty="0" smtClean="0">
                <a:solidFill>
                  <a:srgbClr val="000000"/>
                </a:solidFill>
                <a:latin typeface="Times New Roman" pitchFamily="16" charset="0"/>
                <a:ea typeface="+mn-ea"/>
                <a:cs typeface="+mn-cs"/>
              </a:rPr>
              <a:t> - integrality gap can be close by adding so-called blossom constraints</a:t>
            </a:r>
          </a:p>
          <a:p>
            <a:r>
              <a:rPr lang="en-US" sz="1200" b="0" i="0" u="none" strike="noStrike" kern="1200" baseline="0" dirty="0" smtClean="0">
                <a:solidFill>
                  <a:srgbClr val="000000"/>
                </a:solidFill>
                <a:latin typeface="Times New Roman" pitchFamily="16" charset="0"/>
                <a:ea typeface="+mn-ea"/>
                <a:cs typeface="+mn-cs"/>
              </a:rPr>
              <a:t> - if added naively, will ruin exactness of BP</a:t>
            </a:r>
          </a:p>
          <a:p>
            <a:r>
              <a:rPr lang="en-US" sz="1200" b="0" i="0" u="none" strike="noStrike" kern="1200" baseline="0" dirty="0" smtClean="0">
                <a:solidFill>
                  <a:srgbClr val="000000"/>
                </a:solidFill>
                <a:latin typeface="Times New Roman" pitchFamily="16" charset="0"/>
                <a:ea typeface="+mn-ea"/>
                <a:cs typeface="+mn-cs"/>
              </a:rPr>
              <a:t> </a:t>
            </a:r>
          </a:p>
        </p:txBody>
      </p:sp>
      <p:sp>
        <p:nvSpPr>
          <p:cNvPr id="4" name="Slide Number Placeholder 3"/>
          <p:cNvSpPr>
            <a:spLocks noGrp="1"/>
          </p:cNvSpPr>
          <p:nvPr>
            <p:ph type="sldNum" idx="10"/>
          </p:nvPr>
        </p:nvSpPr>
        <p:spPr/>
        <p:txBody>
          <a:bodyPr/>
          <a:lstStyle/>
          <a:p>
            <a:fld id="{4E73E3EB-B593-4831-B28E-10919990AB5A}" type="slidenum">
              <a:rPr lang="en-US" smtClean="0"/>
              <a:pPr/>
              <a:t>11</a:t>
            </a:fld>
            <a:endParaRPr lang="en-US"/>
          </a:p>
        </p:txBody>
      </p:sp>
    </p:spTree>
    <p:extLst>
      <p:ext uri="{BB962C8B-B14F-4D97-AF65-F5344CB8AC3E}">
        <p14:creationId xmlns:p14="http://schemas.microsoft.com/office/powerpoint/2010/main" val="1642814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Given a set of training data and a model (e.g. a pairwise w/ 4 neighbor connectivity), </a:t>
            </a:r>
          </a:p>
          <a:p>
            <a:r>
              <a:rPr lang="en-US" baseline="0" dirty="0" smtClean="0"/>
              <a:t>first estimate the parameters of the model</a:t>
            </a:r>
          </a:p>
          <a:p>
            <a:r>
              <a:rPr lang="en-US" baseline="0" dirty="0" smtClean="0"/>
              <a:t>Find maximum likelihood estimate: parameter setting that maximizes the probability of training data under the model</a:t>
            </a:r>
          </a:p>
        </p:txBody>
      </p:sp>
      <p:sp>
        <p:nvSpPr>
          <p:cNvPr id="4" name="Slide Number Placeholder 3"/>
          <p:cNvSpPr>
            <a:spLocks noGrp="1"/>
          </p:cNvSpPr>
          <p:nvPr>
            <p:ph type="sldNum" idx="10"/>
          </p:nvPr>
        </p:nvSpPr>
        <p:spPr/>
        <p:txBody>
          <a:bodyPr/>
          <a:lstStyle/>
          <a:p>
            <a:fld id="{4E73E3EB-B593-4831-B28E-10919990AB5A}" type="slidenum">
              <a:rPr lang="en-US" smtClean="0"/>
              <a:pPr/>
              <a:t>14</a:t>
            </a:fld>
            <a:endParaRPr lang="en-US"/>
          </a:p>
        </p:txBody>
      </p:sp>
    </p:spTree>
    <p:extLst>
      <p:ext uri="{BB962C8B-B14F-4D97-AF65-F5344CB8AC3E}">
        <p14:creationId xmlns:p14="http://schemas.microsoft.com/office/powerpoint/2010/main" val="3694654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54811D88-2382-4BEF-9F56-89C9F69ED9A9}"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72263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42318F2A-AC76-4A23-A8DC-AAD41407E6D3}"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16082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5813" cy="5561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61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59C13E23-5D0E-4C53-A104-82FF42A43245}"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7766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89F9E9-7C6C-4225-A615-12BE1DDB89EE}" type="slidenum">
              <a:rPr lang="en-US"/>
              <a:pPr/>
              <a:t>‹#›</a:t>
            </a:fld>
            <a:endParaRPr lang="en-US"/>
          </a:p>
        </p:txBody>
      </p:sp>
    </p:spTree>
    <p:extLst>
      <p:ext uri="{BB962C8B-B14F-4D97-AF65-F5344CB8AC3E}">
        <p14:creationId xmlns:p14="http://schemas.microsoft.com/office/powerpoint/2010/main" val="82893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EB4123-19D9-42A6-8911-DF899FC6F5DF}" type="slidenum">
              <a:rPr lang="en-US"/>
              <a:pPr/>
              <a:t>‹#›</a:t>
            </a:fld>
            <a:endParaRPr lang="en-US"/>
          </a:p>
        </p:txBody>
      </p:sp>
    </p:spTree>
    <p:extLst>
      <p:ext uri="{BB962C8B-B14F-4D97-AF65-F5344CB8AC3E}">
        <p14:creationId xmlns:p14="http://schemas.microsoft.com/office/powerpoint/2010/main" val="142889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D047A7C-FC71-4E53-BE8E-A72C5AFCC54E}" type="slidenum">
              <a:rPr lang="en-US"/>
              <a:pPr/>
              <a:t>‹#›</a:t>
            </a:fld>
            <a:endParaRPr lang="en-US"/>
          </a:p>
        </p:txBody>
      </p:sp>
    </p:spTree>
    <p:extLst>
      <p:ext uri="{BB962C8B-B14F-4D97-AF65-F5344CB8AC3E}">
        <p14:creationId xmlns:p14="http://schemas.microsoft.com/office/powerpoint/2010/main" val="144987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EDE4A5C-5024-4C06-BEE2-B34DB351D982}" type="slidenum">
              <a:rPr lang="en-US"/>
              <a:pPr/>
              <a:t>‹#›</a:t>
            </a:fld>
            <a:endParaRPr lang="en-US"/>
          </a:p>
        </p:txBody>
      </p:sp>
    </p:spTree>
    <p:extLst>
      <p:ext uri="{BB962C8B-B14F-4D97-AF65-F5344CB8AC3E}">
        <p14:creationId xmlns:p14="http://schemas.microsoft.com/office/powerpoint/2010/main" val="345861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9DDFAD6-6497-4D85-BA25-B6FFEF73607C}" type="slidenum">
              <a:rPr lang="en-US"/>
              <a:pPr/>
              <a:t>‹#›</a:t>
            </a:fld>
            <a:endParaRPr lang="en-US"/>
          </a:p>
        </p:txBody>
      </p:sp>
    </p:spTree>
    <p:extLst>
      <p:ext uri="{BB962C8B-B14F-4D97-AF65-F5344CB8AC3E}">
        <p14:creationId xmlns:p14="http://schemas.microsoft.com/office/powerpoint/2010/main" val="33256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BE9A5F0-7ABB-47D0-8778-54FEAF8AFF0E}" type="slidenum">
              <a:rPr lang="en-US"/>
              <a:pPr/>
              <a:t>‹#›</a:t>
            </a:fld>
            <a:endParaRPr lang="en-US"/>
          </a:p>
        </p:txBody>
      </p:sp>
    </p:spTree>
    <p:extLst>
      <p:ext uri="{BB962C8B-B14F-4D97-AF65-F5344CB8AC3E}">
        <p14:creationId xmlns:p14="http://schemas.microsoft.com/office/powerpoint/2010/main" val="200743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102F0AA-610D-4F6A-86AE-6718E2D9DFE3}" type="slidenum">
              <a:rPr lang="en-US"/>
              <a:pPr/>
              <a:t>‹#›</a:t>
            </a:fld>
            <a:endParaRPr lang="en-US"/>
          </a:p>
        </p:txBody>
      </p:sp>
    </p:spTree>
    <p:extLst>
      <p:ext uri="{BB962C8B-B14F-4D97-AF65-F5344CB8AC3E}">
        <p14:creationId xmlns:p14="http://schemas.microsoft.com/office/powerpoint/2010/main" val="374466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54F1BE2-2041-43D4-BC0A-87F2F157E82B}" type="slidenum">
              <a:rPr lang="en-US"/>
              <a:pPr/>
              <a:t>‹#›</a:t>
            </a:fld>
            <a:endParaRPr lang="en-US"/>
          </a:p>
        </p:txBody>
      </p:sp>
    </p:spTree>
    <p:extLst>
      <p:ext uri="{BB962C8B-B14F-4D97-AF65-F5344CB8AC3E}">
        <p14:creationId xmlns:p14="http://schemas.microsoft.com/office/powerpoint/2010/main" val="8520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8013" cy="4648200"/>
          </a:xfrm>
        </p:spPr>
        <p:txBody>
          <a:bodyPr/>
          <a:lstStyle>
            <a:lvl1pPr marL="457200" indent="-457200">
              <a:buClr>
                <a:schemeClr val="accent6">
                  <a:lumMod val="50000"/>
                </a:schemeClr>
              </a:buClr>
              <a:buFont typeface="Wingdings" pitchFamily="2" charset="2"/>
              <a:buChar char="q"/>
              <a:defRPr/>
            </a:lvl1pPr>
            <a:lvl2pPr marL="625475" indent="-336550">
              <a:buClr>
                <a:schemeClr val="bg2">
                  <a:lumMod val="50000"/>
                </a:schemeClr>
              </a:buClr>
              <a:buFont typeface="Wingdings" pitchFamily="2" charset="2"/>
              <a:buChar char="§"/>
              <a:defRPr/>
            </a:lvl2pPr>
            <a:lvl3pPr marL="914400" indent="-230188">
              <a:buClr>
                <a:schemeClr val="bg2">
                  <a:lumMod val="60000"/>
                  <a:lumOff val="40000"/>
                </a:schemeClr>
              </a:buClr>
              <a:buFont typeface="Arial" pitchFamily="34" charset="0"/>
              <a:buChar char="•"/>
              <a:defRPr/>
            </a:lvl3pPr>
            <a:lvl4pPr marL="971550" indent="0">
              <a:defRPr/>
            </a:lvl4pPr>
            <a:lvl5pPr marL="1317625" inden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idx="10"/>
          </p:nvPr>
        </p:nvSpPr>
        <p:spPr>
          <a:xfrm>
            <a:off x="3124200" y="6248399"/>
            <a:ext cx="2894013" cy="455613"/>
          </a:xfrm>
        </p:spPr>
        <p:txBody>
          <a:bodyPr/>
          <a:lstStyle>
            <a:lvl1pPr>
              <a:defRPr/>
            </a:lvl1pPr>
          </a:lstStyle>
          <a:p>
            <a:endParaRPr lang="en-US" dirty="0"/>
          </a:p>
        </p:txBody>
      </p:sp>
      <p:sp>
        <p:nvSpPr>
          <p:cNvPr id="5" name="Slide Number Placeholder 4"/>
          <p:cNvSpPr>
            <a:spLocks noGrp="1"/>
          </p:cNvSpPr>
          <p:nvPr>
            <p:ph type="sldNum" idx="11"/>
          </p:nvPr>
        </p:nvSpPr>
        <p:spPr/>
        <p:txBody>
          <a:bodyPr/>
          <a:lstStyle>
            <a:lvl1pPr>
              <a:defRPr/>
            </a:lvl1pPr>
          </a:lstStyle>
          <a:p>
            <a:fld id="{EB2E650A-A1FA-4E74-8175-5845299D71FD}"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537852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0F09CB3-8848-42B0-829F-F62FF19F4462}" type="slidenum">
              <a:rPr lang="en-US"/>
              <a:pPr/>
              <a:t>‹#›</a:t>
            </a:fld>
            <a:endParaRPr lang="en-US"/>
          </a:p>
        </p:txBody>
      </p:sp>
    </p:spTree>
    <p:extLst>
      <p:ext uri="{BB962C8B-B14F-4D97-AF65-F5344CB8AC3E}">
        <p14:creationId xmlns:p14="http://schemas.microsoft.com/office/powerpoint/2010/main" val="42700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4EB4E33-4CA0-4C0F-B2B4-C997C7D4F1DF}" type="slidenum">
              <a:rPr lang="en-US"/>
              <a:pPr/>
              <a:t>‹#›</a:t>
            </a:fld>
            <a:endParaRPr lang="en-US"/>
          </a:p>
        </p:txBody>
      </p:sp>
    </p:spTree>
    <p:extLst>
      <p:ext uri="{BB962C8B-B14F-4D97-AF65-F5344CB8AC3E}">
        <p14:creationId xmlns:p14="http://schemas.microsoft.com/office/powerpoint/2010/main" val="48889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5813" cy="5519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9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6C85242-8A13-40DA-AA75-9C57CA19FA4B}" type="slidenum">
              <a:rPr lang="en-US"/>
              <a:pPr/>
              <a:t>‹#›</a:t>
            </a:fld>
            <a:endParaRPr lang="en-US"/>
          </a:p>
        </p:txBody>
      </p:sp>
    </p:spTree>
    <p:extLst>
      <p:ext uri="{BB962C8B-B14F-4D97-AF65-F5344CB8AC3E}">
        <p14:creationId xmlns:p14="http://schemas.microsoft.com/office/powerpoint/2010/main" val="3897376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018213" cy="22082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8400"/>
            <a:ext cx="2132013" cy="455613"/>
          </a:xfrm>
        </p:spPr>
        <p:txBody>
          <a:bodyPr/>
          <a:lstStyle>
            <a:lvl1pPr>
              <a:defRPr/>
            </a:lvl1pPr>
          </a:lstStyle>
          <a:p>
            <a:endParaRPr lang="en-US"/>
          </a:p>
        </p:txBody>
      </p:sp>
      <p:sp>
        <p:nvSpPr>
          <p:cNvPr id="4" name="Footer Placeholder 3"/>
          <p:cNvSpPr>
            <a:spLocks noGrp="1"/>
          </p:cNvSpPr>
          <p:nvPr>
            <p:ph type="ftr" idx="11"/>
          </p:nvPr>
        </p:nvSpPr>
        <p:spPr>
          <a:xfrm>
            <a:off x="3124200" y="6248400"/>
            <a:ext cx="2894013" cy="455613"/>
          </a:xfrm>
        </p:spPr>
        <p:txBody>
          <a:bodyPr/>
          <a:lstStyle>
            <a:lvl1pPr>
              <a:defRPr/>
            </a:lvl1pPr>
          </a:lstStyle>
          <a:p>
            <a:endParaRPr lang="en-US"/>
          </a:p>
        </p:txBody>
      </p:sp>
      <p:sp>
        <p:nvSpPr>
          <p:cNvPr id="5" name="Slide Number Placeholder 4"/>
          <p:cNvSpPr>
            <a:spLocks noGrp="1"/>
          </p:cNvSpPr>
          <p:nvPr>
            <p:ph type="sldNum" idx="12"/>
          </p:nvPr>
        </p:nvSpPr>
        <p:spPr>
          <a:xfrm>
            <a:off x="7872413" y="6248400"/>
            <a:ext cx="1065212" cy="455613"/>
          </a:xfrm>
        </p:spPr>
        <p:txBody>
          <a:bodyPr/>
          <a:lstStyle>
            <a:lvl1pPr>
              <a:defRPr/>
            </a:lvl1pPr>
          </a:lstStyle>
          <a:p>
            <a:fld id="{A03DE794-CD4F-4995-BB99-FCCAEE932727}" type="slidenum">
              <a:rPr lang="en-US"/>
              <a:pPr/>
              <a:t>‹#›</a:t>
            </a:fld>
            <a:endParaRPr lang="en-US"/>
          </a:p>
        </p:txBody>
      </p:sp>
    </p:spTree>
    <p:extLst>
      <p:ext uri="{BB962C8B-B14F-4D97-AF65-F5344CB8AC3E}">
        <p14:creationId xmlns:p14="http://schemas.microsoft.com/office/powerpoint/2010/main" val="37740344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A7C2AA56-1CED-46BE-911C-7AE1E5D6528E}" type="slidenum">
              <a:rPr lang="en-US"/>
              <a:pPr/>
              <a:t>‹#›</a:t>
            </a:fld>
            <a:endParaRPr lang="en-US"/>
          </a:p>
        </p:txBody>
      </p:sp>
      <p:sp>
        <p:nvSpPr>
          <p:cNvPr id="6" name="Date Placeholder 5"/>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09358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70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89B83491-96D4-4D2A-AAE5-0401A385EF40}"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71401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16A1D6E1-8C7B-4511-B7EB-583D37EF9D59}" type="slidenum">
              <a:rPr lang="en-US"/>
              <a:pPr/>
              <a:t>‹#›</a:t>
            </a:fld>
            <a:endParaRPr lang="en-US"/>
          </a:p>
        </p:txBody>
      </p:sp>
      <p:sp>
        <p:nvSpPr>
          <p:cNvPr id="9" name="Date Placeholder 8"/>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10710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B0F3CF17-B336-4C10-861E-7DF679C542A5}" type="slidenum">
              <a:rPr lang="en-US"/>
              <a:pPr/>
              <a:t>‹#›</a:t>
            </a:fld>
            <a:endParaRPr lang="en-US"/>
          </a:p>
        </p:txBody>
      </p:sp>
      <p:sp>
        <p:nvSpPr>
          <p:cNvPr id="5" name="Date Placeholder 4"/>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356960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429FBADE-A4A9-424A-BB08-CE2FF739A054}" type="slidenum">
              <a:rPr lang="en-US"/>
              <a:pPr/>
              <a:t>‹#›</a:t>
            </a:fld>
            <a:endParaRPr lang="en-US"/>
          </a:p>
        </p:txBody>
      </p:sp>
      <p:sp>
        <p:nvSpPr>
          <p:cNvPr id="4" name="Date Placeholder 3"/>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13942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49DC0EFA-9CDA-431C-83DB-BE5CABDF9115}"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24202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ED8F9CD9-4A58-4B4C-9E6F-B76A3000BB31}" type="slidenum">
              <a:rPr lang="en-US"/>
              <a:pPr/>
              <a:t>‹#›</a:t>
            </a:fld>
            <a:endParaRPr lang="en-US"/>
          </a:p>
        </p:txBody>
      </p:sp>
      <p:sp>
        <p:nvSpPr>
          <p:cNvPr id="7" name="Date Placeholder 6"/>
          <p:cNvSpPr>
            <a:spLocks noGrp="1"/>
          </p:cNvSpPr>
          <p:nvPr>
            <p:ph type="dt" idx="12"/>
          </p:nvPr>
        </p:nvSpPr>
        <p:spPr/>
        <p:txBody>
          <a:bodyPr/>
          <a:lstStyle>
            <a:lvl1pPr>
              <a:defRPr/>
            </a:lvl1pPr>
          </a:lstStyle>
          <a:p>
            <a:endParaRPr lang="en-US"/>
          </a:p>
        </p:txBody>
      </p:sp>
    </p:spTree>
    <p:extLst>
      <p:ext uri="{BB962C8B-B14F-4D97-AF65-F5344CB8AC3E}">
        <p14:creationId xmlns:p14="http://schemas.microsoft.com/office/powerpoint/2010/main" val="16635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ftr"/>
          </p:nvPr>
        </p:nvSpPr>
        <p:spPr bwMode="auto">
          <a:xfrm>
            <a:off x="3124200" y="6062663"/>
            <a:ext cx="2894013"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6" name="Rectangle 2"/>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FAF4996A-E8B3-4D91-9AB4-37FE66D774A4}" type="slidenum">
              <a:rPr lang="en-US"/>
              <a:pPr/>
              <a:t>‹#›</a:t>
            </a:fld>
            <a:endParaRPr lang="en-US"/>
          </a:p>
        </p:txBody>
      </p:sp>
      <p:sp>
        <p:nvSpPr>
          <p:cNvPr id="1027" name="Rectangle 3"/>
          <p:cNvSpPr>
            <a:spLocks noGrp="1" noChangeArrowheads="1"/>
          </p:cNvSpPr>
          <p:nvPr>
            <p:ph type="title"/>
          </p:nvPr>
        </p:nvSpPr>
        <p:spPr bwMode="auto">
          <a:xfrm>
            <a:off x="457200" y="533400"/>
            <a:ext cx="8228013"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4"/>
          <p:cNvSpPr>
            <a:spLocks noGrp="1" noChangeArrowheads="1"/>
          </p:cNvSpPr>
          <p:nvPr>
            <p:ph type="body" idx="1"/>
          </p:nvPr>
        </p:nvSpPr>
        <p:spPr bwMode="auto">
          <a:xfrm>
            <a:off x="457200" y="1524000"/>
            <a:ext cx="8228013" cy="457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dt"/>
          </p:nvPr>
        </p:nvSpPr>
        <p:spPr bwMode="auto">
          <a:xfrm>
            <a:off x="1524000" y="6245225"/>
            <a:ext cx="1370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pic>
        <p:nvPicPr>
          <p:cNvPr id="1030" name="Picture 6"/>
          <p:cNvPicPr>
            <a:picLocks noChangeAspect="1" noChangeArrowheads="1"/>
          </p:cNvPicPr>
          <p:nvPr/>
        </p:nvPicPr>
        <p:blipFill>
          <a:blip r:embed="rId13">
            <a:extLst>
              <a:ext uri="{28A0092B-C50C-407E-A947-70E740481C1C}">
                <a14:useLocalDpi xmlns:a14="http://schemas.microsoft.com/office/drawing/2010/main" val="0"/>
              </a:ext>
            </a:extLst>
          </a:blip>
          <a:srcRect l="835" t="63176" r="1666"/>
          <a:stretch>
            <a:fillRect/>
          </a:stretch>
        </p:blipFill>
        <p:spPr bwMode="auto">
          <a:xfrm>
            <a:off x="31750" y="15875"/>
            <a:ext cx="9067800" cy="593725"/>
          </a:xfrm>
          <a:prstGeom prst="rect">
            <a:avLst/>
          </a:prstGeom>
          <a:noFill/>
          <a:ln>
            <a:noFill/>
          </a:ln>
          <a:effectLst/>
          <a:extLst>
            <a:ext uri="{909E8E84-426E-40DD-AFC4-6F175D3DCCD1}">
              <a14:hiddenFill xmlns:a14="http://schemas.microsoft.com/office/drawing/2010/main">
                <a:blipFill dpi="0" rotWithShape="0">
                  <a:blip/>
                  <a:srcRect l="835" t="63176" r="1666"/>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1"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6172200"/>
            <a:ext cx="1371600" cy="55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00" y="6248400"/>
            <a:ext cx="2132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a:buSzPct val="45000"/>
              <a:buFont typeface="Wingdings" charset="2"/>
              <a:buNone/>
              <a:tabLst>
                <a:tab pos="723900" algn="l"/>
                <a:tab pos="1447800" algn="l"/>
              </a:tabLst>
              <a:defRPr sz="1200">
                <a:solidFill>
                  <a:srgbClr val="000000"/>
                </a:solidFill>
                <a:latin typeface="Times New Roman" pitchFamily="16" charset="0"/>
              </a:defRPr>
            </a:lvl1pPr>
          </a:lstStyle>
          <a:p>
            <a:endParaRPr lang="en-US"/>
          </a:p>
        </p:txBody>
      </p:sp>
      <p:sp>
        <p:nvSpPr>
          <p:cNvPr id="2050" name="Rectangle 2"/>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a:buClrTx/>
              <a:buFontTx/>
              <a:buNone/>
              <a:tabLst>
                <a:tab pos="723900" algn="l"/>
                <a:tab pos="1447800" algn="l"/>
                <a:tab pos="2171700" algn="l"/>
                <a:tab pos="2895600" algn="l"/>
              </a:tabLst>
              <a:defRPr sz="1200">
                <a:solidFill>
                  <a:srgbClr val="000000"/>
                </a:solidFill>
                <a:latin typeface="+mn-lt"/>
              </a:defRPr>
            </a:lvl1pPr>
          </a:lstStyle>
          <a:p>
            <a:endParaRPr lang="en-US"/>
          </a:p>
        </p:txBody>
      </p:sp>
      <p:sp>
        <p:nvSpPr>
          <p:cNvPr id="2051" name="Rectangle 3"/>
          <p:cNvSpPr>
            <a:spLocks noGrp="1" noChangeArrowheads="1"/>
          </p:cNvSpPr>
          <p:nvPr>
            <p:ph type="sldNum"/>
          </p:nvPr>
        </p:nvSpPr>
        <p:spPr bwMode="auto">
          <a:xfrm>
            <a:off x="7872413" y="6248400"/>
            <a:ext cx="1065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buClrTx/>
              <a:buFontTx/>
              <a:buNone/>
              <a:tabLst>
                <a:tab pos="723900" algn="l"/>
              </a:tabLst>
              <a:defRPr sz="1200">
                <a:solidFill>
                  <a:srgbClr val="000000"/>
                </a:solidFill>
                <a:latin typeface="Arial Black" pitchFamily="32" charset="0"/>
              </a:defRPr>
            </a:lvl1pPr>
          </a:lstStyle>
          <a:p>
            <a:fld id="{8154473C-6368-4F9B-A9DD-BB05DC7B47A2}" type="slidenum">
              <a:rPr lang="en-US"/>
              <a:pPr/>
              <a:t>‹#›</a:t>
            </a:fld>
            <a:endParaRPr lang="en-US"/>
          </a:p>
        </p:txBody>
      </p:sp>
      <p:sp>
        <p:nvSpPr>
          <p:cNvPr id="2052" name="Rectangle 4"/>
          <p:cNvSpPr>
            <a:spLocks noGrp="1" noChangeArrowheads="1"/>
          </p:cNvSpPr>
          <p:nvPr>
            <p:ph type="title"/>
          </p:nvPr>
        </p:nvSpPr>
        <p:spPr bwMode="auto">
          <a:xfrm>
            <a:off x="1600200" y="609600"/>
            <a:ext cx="6018213" cy="2208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pic>
        <p:nvPicPr>
          <p:cNvPr id="2053" name="Picture 5"/>
          <p:cNvPicPr>
            <a:picLocks noChangeAspect="1" noChangeArrowheads="1"/>
          </p:cNvPicPr>
          <p:nvPr/>
        </p:nvPicPr>
        <p:blipFill>
          <a:blip r:embed="rId14">
            <a:extLst>
              <a:ext uri="{28A0092B-C50C-407E-A947-70E740481C1C}">
                <a14:useLocalDpi xmlns:a14="http://schemas.microsoft.com/office/drawing/2010/main" val="0"/>
              </a:ext>
            </a:extLst>
          </a:blip>
          <a:srcRect l="845" r="845"/>
          <a:stretch>
            <a:fillRect/>
          </a:stretch>
        </p:blipFill>
        <p:spPr bwMode="auto">
          <a:xfrm>
            <a:off x="152400" y="4419600"/>
            <a:ext cx="8839200" cy="1828800"/>
          </a:xfrm>
          <a:prstGeom prst="rect">
            <a:avLst/>
          </a:prstGeom>
          <a:noFill/>
          <a:ln>
            <a:noFill/>
          </a:ln>
          <a:effectLst/>
          <a:extLst>
            <a:ext uri="{909E8E84-426E-40DD-AFC4-6F175D3DCCD1}">
              <a14:hiddenFill xmlns:a14="http://schemas.microsoft.com/office/drawing/2010/main">
                <a:blipFill dpi="0" rotWithShape="0">
                  <a:blip/>
                  <a:srcRect l="845" r="845"/>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4" name="Rectangle 6"/>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457200" rtl="0" fontAlgn="base">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2pPr>
      <a:lvl3pPr marL="1143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3pPr>
      <a:lvl4pPr marL="1600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4pPr>
      <a:lvl5pPr marL="20574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5pPr>
      <a:lvl6pPr marL="25146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l" defTabSz="457200" rtl="0" fontAlgn="base">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fontAlgn="base">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tags" Target="../tags/tag12.xml"/><Relationship Id="rId16" Type="http://schemas.openxmlformats.org/officeDocument/2006/relationships/image" Target="../media/image23.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8.png"/><Relationship Id="rId5" Type="http://schemas.openxmlformats.org/officeDocument/2006/relationships/tags" Target="../tags/tag15.xml"/><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tags" Target="../tags/tag14.xml"/><Relationship Id="rId9" Type="http://schemas.openxmlformats.org/officeDocument/2006/relationships/notesSlide" Target="../notesSlides/notesSlide9.xml"/><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tags" Target="../tags/tag19.xml"/><Relationship Id="rId16" Type="http://schemas.openxmlformats.org/officeDocument/2006/relationships/image" Target="../media/image23.png"/><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image" Target="../media/image18.png"/><Relationship Id="rId5" Type="http://schemas.openxmlformats.org/officeDocument/2006/relationships/tags" Target="../tags/tag22.xml"/><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tags" Target="../tags/tag21.xml"/><Relationship Id="rId9" Type="http://schemas.openxmlformats.org/officeDocument/2006/relationships/notesSlide" Target="../notesSlides/notesSlide10.xml"/><Relationship Id="rId1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7.xml"/><Relationship Id="rId7" Type="http://schemas.openxmlformats.org/officeDocument/2006/relationships/image" Target="../media/image2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1.xml"/><Relationship Id="rId5" Type="http://schemas.openxmlformats.org/officeDocument/2006/relationships/slideLayout" Target="../slideLayouts/slideLayout2.xml"/><Relationship Id="rId10" Type="http://schemas.openxmlformats.org/officeDocument/2006/relationships/image" Target="../media/image30.png"/><Relationship Id="rId4" Type="http://schemas.openxmlformats.org/officeDocument/2006/relationships/tags" Target="../tags/tag28.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1.xml"/><Relationship Id="rId7" Type="http://schemas.openxmlformats.org/officeDocument/2006/relationships/notesSlide" Target="../notesSlides/notesSlide12.xml"/><Relationship Id="rId12" Type="http://schemas.openxmlformats.org/officeDocument/2006/relationships/image" Target="../media/image3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11" Type="http://schemas.openxmlformats.org/officeDocument/2006/relationships/image" Target="../media/image34.png"/><Relationship Id="rId5" Type="http://schemas.openxmlformats.org/officeDocument/2006/relationships/tags" Target="../tags/tag33.xml"/><Relationship Id="rId10" Type="http://schemas.openxmlformats.org/officeDocument/2006/relationships/image" Target="../media/image33.png"/><Relationship Id="rId4" Type="http://schemas.openxmlformats.org/officeDocument/2006/relationships/tags" Target="../tags/tag32.xml"/><Relationship Id="rId9"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6.xml"/><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1.png"/><Relationship Id="rId11" Type="http://schemas.openxmlformats.org/officeDocument/2006/relationships/image" Target="../media/image39.png"/><Relationship Id="rId5" Type="http://schemas.openxmlformats.org/officeDocument/2006/relationships/notesSlide" Target="../notesSlides/notesSlide13.xml"/><Relationship Id="rId10" Type="http://schemas.openxmlformats.org/officeDocument/2006/relationships/image" Target="../media/image38.pn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tags" Target="../tags/tag39.xml"/><Relationship Id="rId7" Type="http://schemas.openxmlformats.org/officeDocument/2006/relationships/image" Target="../media/image32.png"/><Relationship Id="rId12" Type="http://schemas.openxmlformats.org/officeDocument/2006/relationships/image" Target="../media/image33.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31.png"/><Relationship Id="rId11" Type="http://schemas.openxmlformats.org/officeDocument/2006/relationships/image" Target="../media/image39.png"/><Relationship Id="rId5" Type="http://schemas.openxmlformats.org/officeDocument/2006/relationships/notesSlide" Target="../notesSlides/notesSlide14.xml"/><Relationship Id="rId10" Type="http://schemas.openxmlformats.org/officeDocument/2006/relationships/image" Target="../media/image38.png"/><Relationship Id="rId4" Type="http://schemas.openxmlformats.org/officeDocument/2006/relationships/slideLayout" Target="../slideLayouts/slideLayout2.xml"/><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44.png"/><Relationship Id="rId3" Type="http://schemas.openxmlformats.org/officeDocument/2006/relationships/tags" Target="../tags/tag42.xml"/><Relationship Id="rId7" Type="http://schemas.openxmlformats.org/officeDocument/2006/relationships/slideLayout" Target="../slideLayouts/slideLayout2.xml"/><Relationship Id="rId12" Type="http://schemas.openxmlformats.org/officeDocument/2006/relationships/image" Target="../media/image4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42.png"/><Relationship Id="rId5" Type="http://schemas.openxmlformats.org/officeDocument/2006/relationships/tags" Target="../tags/tag44.xml"/><Relationship Id="rId10" Type="http://schemas.openxmlformats.org/officeDocument/2006/relationships/image" Target="../media/image41.png"/><Relationship Id="rId4" Type="http://schemas.openxmlformats.org/officeDocument/2006/relationships/tags" Target="../tags/tag43.xml"/><Relationship Id="rId9" Type="http://schemas.openxmlformats.org/officeDocument/2006/relationships/image" Target="../media/image40.png"/><Relationship Id="rId14"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47.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2.png"/><Relationship Id="rId3" Type="http://schemas.openxmlformats.org/officeDocument/2006/relationships/tags" Target="../tags/tag50.xml"/><Relationship Id="rId7" Type="http://schemas.openxmlformats.org/officeDocument/2006/relationships/tags" Target="../tags/tag54.xml"/><Relationship Id="rId12" Type="http://schemas.openxmlformats.org/officeDocument/2006/relationships/image" Target="../media/image22.png"/><Relationship Id="rId17" Type="http://schemas.openxmlformats.org/officeDocument/2006/relationships/image" Target="../media/image56.png"/><Relationship Id="rId2" Type="http://schemas.openxmlformats.org/officeDocument/2006/relationships/tags" Target="../tags/tag49.xml"/><Relationship Id="rId16" Type="http://schemas.openxmlformats.org/officeDocument/2006/relationships/image" Target="../media/image55.pn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media/image21.png"/><Relationship Id="rId5" Type="http://schemas.openxmlformats.org/officeDocument/2006/relationships/tags" Target="../tags/tag52.xml"/><Relationship Id="rId15" Type="http://schemas.openxmlformats.org/officeDocument/2006/relationships/image" Target="../media/image54.png"/><Relationship Id="rId10" Type="http://schemas.openxmlformats.org/officeDocument/2006/relationships/image" Target="../media/image17.png"/><Relationship Id="rId4" Type="http://schemas.openxmlformats.org/officeDocument/2006/relationships/tags" Target="../tags/tag51.xml"/><Relationship Id="rId9" Type="http://schemas.openxmlformats.org/officeDocument/2006/relationships/notesSlide" Target="../notesSlides/notesSlide18.xml"/><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tags" Target="../tags/tag57.xml"/><Relationship Id="rId7" Type="http://schemas.openxmlformats.org/officeDocument/2006/relationships/image" Target="../media/image58.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57.png"/><Relationship Id="rId5" Type="http://schemas.openxmlformats.org/officeDocument/2006/relationships/slideLayout" Target="../slideLayouts/slideLayout2.xml"/><Relationship Id="rId4" Type="http://schemas.openxmlformats.org/officeDocument/2006/relationships/tags" Target="../tags/tag58.xml"/><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19.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5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6.png"/></Relationships>
</file>

<file path=ppt/slides/_rels/slide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72.png"/><Relationship Id="rId18" Type="http://schemas.openxmlformats.org/officeDocument/2006/relationships/image" Target="../media/image74.png"/><Relationship Id="rId3" Type="http://schemas.openxmlformats.org/officeDocument/2006/relationships/tags" Target="../tags/tag62.xml"/><Relationship Id="rId7" Type="http://schemas.openxmlformats.org/officeDocument/2006/relationships/tags" Target="../tags/tag66.xml"/><Relationship Id="rId12" Type="http://schemas.openxmlformats.org/officeDocument/2006/relationships/image" Target="../media/image71.png"/><Relationship Id="rId17" Type="http://schemas.openxmlformats.org/officeDocument/2006/relationships/image" Target="../media/image42.png"/><Relationship Id="rId2" Type="http://schemas.openxmlformats.org/officeDocument/2006/relationships/tags" Target="../tags/tag61.xml"/><Relationship Id="rId16" Type="http://schemas.openxmlformats.org/officeDocument/2006/relationships/image" Target="../media/image73.png"/><Relationship Id="rId1" Type="http://schemas.openxmlformats.org/officeDocument/2006/relationships/tags" Target="../tags/tag60.xml"/><Relationship Id="rId6" Type="http://schemas.openxmlformats.org/officeDocument/2006/relationships/tags" Target="../tags/tag65.xml"/><Relationship Id="rId11" Type="http://schemas.openxmlformats.org/officeDocument/2006/relationships/image" Target="../media/image70.png"/><Relationship Id="rId5" Type="http://schemas.openxmlformats.org/officeDocument/2006/relationships/tags" Target="../tags/tag64.xml"/><Relationship Id="rId15" Type="http://schemas.openxmlformats.org/officeDocument/2006/relationships/image" Target="../media/image41.png"/><Relationship Id="rId10" Type="http://schemas.openxmlformats.org/officeDocument/2006/relationships/image" Target="../media/image61.png"/><Relationship Id="rId4" Type="http://schemas.openxmlformats.org/officeDocument/2006/relationships/tags" Target="../tags/tag63.xml"/><Relationship Id="rId9" Type="http://schemas.openxmlformats.org/officeDocument/2006/relationships/notesSlide" Target="../notesSlides/notesSlide21.xml"/><Relationship Id="rId1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tags" Target="../tags/tag4.xml"/><Relationship Id="rId7" Type="http://schemas.openxmlformats.org/officeDocument/2006/relationships/notesSlide" Target="../notesSlides/notesSlide3.xml"/><Relationship Id="rId12" Type="http://schemas.openxmlformats.org/officeDocument/2006/relationships/image" Target="../media/image7.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11" Type="http://schemas.openxmlformats.org/officeDocument/2006/relationships/image" Target="../media/image6.png"/><Relationship Id="rId5" Type="http://schemas.openxmlformats.org/officeDocument/2006/relationships/tags" Target="../tags/tag6.xml"/><Relationship Id="rId10" Type="http://schemas.openxmlformats.org/officeDocument/2006/relationships/image" Target="../media/image5.png"/><Relationship Id="rId4" Type="http://schemas.openxmlformats.org/officeDocument/2006/relationships/tags" Target="../tags/tag5.xml"/><Relationship Id="rId9" Type="http://schemas.openxmlformats.org/officeDocument/2006/relationships/image" Target="../media/image4.png"/><Relationship Id="rId1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6.png"/><Relationship Id="rId18" Type="http://schemas.openxmlformats.org/officeDocument/2006/relationships/image" Target="../media/image25.png"/><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3.png"/><Relationship Id="rId17" Type="http://schemas.openxmlformats.org/officeDocument/2006/relationships/image" Target="../media/image79.png"/><Relationship Id="rId2" Type="http://schemas.openxmlformats.org/officeDocument/2006/relationships/tags" Target="../tags/tag68.xml"/><Relationship Id="rId16" Type="http://schemas.openxmlformats.org/officeDocument/2006/relationships/image" Target="../media/image78.png"/><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20.png"/><Relationship Id="rId5" Type="http://schemas.openxmlformats.org/officeDocument/2006/relationships/tags" Target="../tags/tag71.xml"/><Relationship Id="rId15" Type="http://schemas.openxmlformats.org/officeDocument/2006/relationships/image" Target="../media/image77.png"/><Relationship Id="rId10" Type="http://schemas.openxmlformats.org/officeDocument/2006/relationships/image" Target="../media/image19.jpeg"/><Relationship Id="rId4" Type="http://schemas.openxmlformats.org/officeDocument/2006/relationships/tags" Target="../tags/tag70.xml"/><Relationship Id="rId9" Type="http://schemas.openxmlformats.org/officeDocument/2006/relationships/notesSlide" Target="../notesSlides/notesSlide23.xml"/><Relationship Id="rId1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33.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34.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35.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tags" Target="../tags/tag77.xml"/><Relationship Id="rId7" Type="http://schemas.openxmlformats.org/officeDocument/2006/relationships/image" Target="../media/image89.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87.jpg"/><Relationship Id="rId5" Type="http://schemas.openxmlformats.org/officeDocument/2006/relationships/notesSlide" Target="../notesSlides/notesSlide27.xml"/><Relationship Id="rId4" Type="http://schemas.openxmlformats.org/officeDocument/2006/relationships/slideLayout" Target="../slideLayouts/slideLayout2.xml"/><Relationship Id="rId9" Type="http://schemas.openxmlformats.org/officeDocument/2006/relationships/image" Target="../media/image91.png"/></Relationships>
</file>

<file path=ppt/slides/_rels/slide3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9.xml"/><Relationship Id="rId7" Type="http://schemas.openxmlformats.org/officeDocument/2006/relationships/image" Target="../media/image10.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11" Type="http://schemas.openxmlformats.org/officeDocument/2006/relationships/image" Target="../media/image13.pn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tags" Target="../tags/tag10.xml"/><Relationship Id="rId9"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98.png"/><Relationship Id="rId3" Type="http://schemas.openxmlformats.org/officeDocument/2006/relationships/tags" Target="../tags/tag80.xml"/><Relationship Id="rId7" Type="http://schemas.openxmlformats.org/officeDocument/2006/relationships/image" Target="../media/image9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96.png"/><Relationship Id="rId5" Type="http://schemas.openxmlformats.org/officeDocument/2006/relationships/notesSlide" Target="../notesSlides/notesSlide30.xml"/><Relationship Id="rId4" Type="http://schemas.openxmlformats.org/officeDocument/2006/relationships/slideLayout" Target="../slideLayouts/slideLayout2.xml"/><Relationship Id="rId9" Type="http://schemas.openxmlformats.org/officeDocument/2006/relationships/image" Target="../media/image99.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notesSlide" Target="../notesSlides/notesSlide31.xml"/></Relationships>
</file>

<file path=ppt/slides/_rels/slide43.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tags" Target="../tags/tag85.xml"/><Relationship Id="rId7" Type="http://schemas.openxmlformats.org/officeDocument/2006/relationships/image" Target="../media/image103.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image" Target="../media/image102.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4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image" Target="../media/image113.png"/><Relationship Id="rId4" Type="http://schemas.openxmlformats.org/officeDocument/2006/relationships/notesSlide" Target="../notesSlides/notesSlide35.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114.png"/><Relationship Id="rId4" Type="http://schemas.openxmlformats.org/officeDocument/2006/relationships/image" Target="../media/image99.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tags" Target="../tags/tag93.xml"/><Relationship Id="rId7" Type="http://schemas.openxmlformats.org/officeDocument/2006/relationships/image" Target="../media/image115.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14.png"/><Relationship Id="rId5" Type="http://schemas.openxmlformats.org/officeDocument/2006/relationships/image" Target="../media/image99.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18.png"/><Relationship Id="rId3" Type="http://schemas.openxmlformats.org/officeDocument/2006/relationships/tags" Target="../tags/tag96.xml"/><Relationship Id="rId7" Type="http://schemas.openxmlformats.org/officeDocument/2006/relationships/notesSlide" Target="../notesSlides/notesSlide37.xml"/><Relationship Id="rId12" Type="http://schemas.openxmlformats.org/officeDocument/2006/relationships/image" Target="../media/image117.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slideLayout" Target="../slideLayouts/slideLayout2.xml"/><Relationship Id="rId11" Type="http://schemas.openxmlformats.org/officeDocument/2006/relationships/image" Target="../media/image116.png"/><Relationship Id="rId5" Type="http://schemas.openxmlformats.org/officeDocument/2006/relationships/tags" Target="../tags/tag98.xml"/><Relationship Id="rId10" Type="http://schemas.openxmlformats.org/officeDocument/2006/relationships/image" Target="../media/image115.png"/><Relationship Id="rId4" Type="http://schemas.openxmlformats.org/officeDocument/2006/relationships/tags" Target="../tags/tag97.xml"/><Relationship Id="rId9" Type="http://schemas.openxmlformats.org/officeDocument/2006/relationships/image" Target="../media/image114.png"/></Relationships>
</file>

<file path=ppt/slides/_rels/slide51.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5.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notesSlide" Target="../notesSlides/notesSlide43.xml"/></Relationships>
</file>

<file path=ppt/slides/_rels/slide63.xml.rels><?xml version="1.0" encoding="UTF-8" standalone="yes"?>
<Relationships xmlns="http://schemas.openxmlformats.org/package/2006/relationships"><Relationship Id="rId8" Type="http://schemas.openxmlformats.org/officeDocument/2006/relationships/notesSlide" Target="../notesSlides/notesSlide44.xml"/><Relationship Id="rId13" Type="http://schemas.openxmlformats.org/officeDocument/2006/relationships/image" Target="../media/image125.png"/><Relationship Id="rId3" Type="http://schemas.openxmlformats.org/officeDocument/2006/relationships/tags" Target="../tags/tag103.xml"/><Relationship Id="rId7" Type="http://schemas.openxmlformats.org/officeDocument/2006/relationships/slideLayout" Target="../slideLayouts/slideLayout2.xml"/><Relationship Id="rId12" Type="http://schemas.openxmlformats.org/officeDocument/2006/relationships/image" Target="../media/image127.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image" Target="../media/image126.png"/><Relationship Id="rId5" Type="http://schemas.openxmlformats.org/officeDocument/2006/relationships/tags" Target="../tags/tag105.xml"/><Relationship Id="rId10" Type="http://schemas.openxmlformats.org/officeDocument/2006/relationships/image" Target="../media/image124.png"/><Relationship Id="rId4" Type="http://schemas.openxmlformats.org/officeDocument/2006/relationships/tags" Target="../tags/tag104.xml"/><Relationship Id="rId9" Type="http://schemas.openxmlformats.org/officeDocument/2006/relationships/image" Target="../media/image123.png"/><Relationship Id="rId14" Type="http://schemas.openxmlformats.org/officeDocument/2006/relationships/image" Target="../media/image128.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5.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notesSlide" Target="../notesSlides/notesSlide45.xml"/></Relationships>
</file>

<file path=ppt/slides/_rels/slide6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34.png"/><Relationship Id="rId3" Type="http://schemas.openxmlformats.org/officeDocument/2006/relationships/tags" Target="../tags/tag111.xml"/><Relationship Id="rId7" Type="http://schemas.openxmlformats.org/officeDocument/2006/relationships/notesSlide" Target="../notesSlides/notesSlide47.xml"/><Relationship Id="rId12" Type="http://schemas.openxmlformats.org/officeDocument/2006/relationships/image" Target="../media/image133.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2.xml"/><Relationship Id="rId11" Type="http://schemas.openxmlformats.org/officeDocument/2006/relationships/image" Target="../media/image132.png"/><Relationship Id="rId5" Type="http://schemas.openxmlformats.org/officeDocument/2006/relationships/tags" Target="../tags/tag113.xml"/><Relationship Id="rId10" Type="http://schemas.openxmlformats.org/officeDocument/2006/relationships/image" Target="../media/image131.png"/><Relationship Id="rId4" Type="http://schemas.openxmlformats.org/officeDocument/2006/relationships/tags" Target="../tags/tag112.xml"/><Relationship Id="rId9" Type="http://schemas.openxmlformats.org/officeDocument/2006/relationships/image" Target="../media/image130.png"/></Relationships>
</file>

<file path=ppt/slides/_rels/slide6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slideLayout" Target="../slideLayouts/slideLayout2.xml"/><Relationship Id="rId1" Type="http://schemas.openxmlformats.org/officeDocument/2006/relationships/tags" Target="../tags/tag1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tags" Target="../tags/tag117.xml"/><Relationship Id="rId7" Type="http://schemas.openxmlformats.org/officeDocument/2006/relationships/image" Target="../media/image142.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52.xml"/><Relationship Id="rId11" Type="http://schemas.openxmlformats.org/officeDocument/2006/relationships/image" Target="../media/image145.png"/><Relationship Id="rId5" Type="http://schemas.openxmlformats.org/officeDocument/2006/relationships/slideLayout" Target="../slideLayouts/slideLayout2.xml"/><Relationship Id="rId10" Type="http://schemas.openxmlformats.org/officeDocument/2006/relationships/image" Target="../media/image144.png"/><Relationship Id="rId4" Type="http://schemas.openxmlformats.org/officeDocument/2006/relationships/tags" Target="../tags/tag118.xml"/><Relationship Id="rId9" Type="http://schemas.openxmlformats.org/officeDocument/2006/relationships/image" Target="../media/image138.png"/></Relationships>
</file>

<file path=ppt/slides/_rels/slide7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tags" Target="../tags/tag121.xml"/><Relationship Id="rId7" Type="http://schemas.openxmlformats.org/officeDocument/2006/relationships/image" Target="../media/image138.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53.xml"/><Relationship Id="rId11" Type="http://schemas.openxmlformats.org/officeDocument/2006/relationships/image" Target="../media/image149.png"/><Relationship Id="rId5" Type="http://schemas.openxmlformats.org/officeDocument/2006/relationships/slideLayout" Target="../slideLayouts/slideLayout2.xml"/><Relationship Id="rId10" Type="http://schemas.openxmlformats.org/officeDocument/2006/relationships/image" Target="../media/image148.png"/><Relationship Id="rId4" Type="http://schemas.openxmlformats.org/officeDocument/2006/relationships/tags" Target="../tags/tag122.xml"/><Relationship Id="rId9" Type="http://schemas.openxmlformats.org/officeDocument/2006/relationships/image" Target="../media/image147.png"/></Relationships>
</file>

<file path=ppt/slides/_rels/slide77.xml.rels><?xml version="1.0" encoding="UTF-8" standalone="yes"?>
<Relationships xmlns="http://schemas.openxmlformats.org/package/2006/relationships"><Relationship Id="rId8" Type="http://schemas.openxmlformats.org/officeDocument/2006/relationships/image" Target="../media/image151.png"/><Relationship Id="rId3" Type="http://schemas.openxmlformats.org/officeDocument/2006/relationships/tags" Target="../tags/tag125.xml"/><Relationship Id="rId7" Type="http://schemas.openxmlformats.org/officeDocument/2006/relationships/image" Target="../media/image150.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54.xml"/><Relationship Id="rId11" Type="http://schemas.openxmlformats.org/officeDocument/2006/relationships/image" Target="../media/image154.png"/><Relationship Id="rId5" Type="http://schemas.openxmlformats.org/officeDocument/2006/relationships/slideLayout" Target="../slideLayouts/slideLayout2.xml"/><Relationship Id="rId10" Type="http://schemas.openxmlformats.org/officeDocument/2006/relationships/image" Target="../media/image153.png"/><Relationship Id="rId4" Type="http://schemas.openxmlformats.org/officeDocument/2006/relationships/tags" Target="../tags/tag126.xml"/><Relationship Id="rId9" Type="http://schemas.openxmlformats.org/officeDocument/2006/relationships/image" Target="../media/image152.png"/></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image" Target="../media/image156.png"/><Relationship Id="rId4" Type="http://schemas.openxmlformats.org/officeDocument/2006/relationships/image" Target="../media/image155.png"/></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notesSlide" Target="../notesSlides/notesSlide55.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image" Target="../media/image156.png"/><Relationship Id="rId4" Type="http://schemas.openxmlformats.org/officeDocument/2006/relationships/image" Target="../media/image155.png"/></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image" Target="../media/image156.png"/><Relationship Id="rId4" Type="http://schemas.openxmlformats.org/officeDocument/2006/relationships/image" Target="../media/image155.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image" Target="../media/image156.png"/><Relationship Id="rId4" Type="http://schemas.openxmlformats.org/officeDocument/2006/relationships/image" Target="../media/image155.png"/></Relationships>
</file>

<file path=ppt/slides/_rels/slide83.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tags" Target="../tags/tag139.xml"/><Relationship Id="rId7" Type="http://schemas.openxmlformats.org/officeDocument/2006/relationships/image" Target="../media/image157.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notesSlide" Target="../notesSlides/notesSlide56.xml"/><Relationship Id="rId5" Type="http://schemas.openxmlformats.org/officeDocument/2006/relationships/slideLayout" Target="../slideLayouts/slideLayout2.xml"/><Relationship Id="rId10" Type="http://schemas.openxmlformats.org/officeDocument/2006/relationships/image" Target="../media/image160.png"/><Relationship Id="rId4" Type="http://schemas.openxmlformats.org/officeDocument/2006/relationships/tags" Target="../tags/tag140.xml"/><Relationship Id="rId9" Type="http://schemas.openxmlformats.org/officeDocument/2006/relationships/image" Target="../media/image159.png"/></Relationships>
</file>

<file path=ppt/slides/_rels/slide84.xml.rels><?xml version="1.0" encoding="UTF-8" standalone="yes"?>
<Relationships xmlns="http://schemas.openxmlformats.org/package/2006/relationships"><Relationship Id="rId8" Type="http://schemas.openxmlformats.org/officeDocument/2006/relationships/tags" Target="../tags/tag148.xml"/><Relationship Id="rId13" Type="http://schemas.openxmlformats.org/officeDocument/2006/relationships/image" Target="../media/image160.png"/><Relationship Id="rId18" Type="http://schemas.openxmlformats.org/officeDocument/2006/relationships/image" Target="../media/image165.png"/><Relationship Id="rId3" Type="http://schemas.openxmlformats.org/officeDocument/2006/relationships/tags" Target="../tags/tag143.xml"/><Relationship Id="rId7" Type="http://schemas.openxmlformats.org/officeDocument/2006/relationships/tags" Target="../tags/tag147.xml"/><Relationship Id="rId12" Type="http://schemas.openxmlformats.org/officeDocument/2006/relationships/image" Target="../media/image159.png"/><Relationship Id="rId17" Type="http://schemas.openxmlformats.org/officeDocument/2006/relationships/image" Target="../media/image164.png"/><Relationship Id="rId2" Type="http://schemas.openxmlformats.org/officeDocument/2006/relationships/tags" Target="../tags/tag142.xml"/><Relationship Id="rId16" Type="http://schemas.openxmlformats.org/officeDocument/2006/relationships/image" Target="../media/image163.png"/><Relationship Id="rId1" Type="http://schemas.openxmlformats.org/officeDocument/2006/relationships/tags" Target="../tags/tag141.xml"/><Relationship Id="rId6" Type="http://schemas.openxmlformats.org/officeDocument/2006/relationships/tags" Target="../tags/tag146.xml"/><Relationship Id="rId11" Type="http://schemas.openxmlformats.org/officeDocument/2006/relationships/image" Target="../media/image158.png"/><Relationship Id="rId5" Type="http://schemas.openxmlformats.org/officeDocument/2006/relationships/tags" Target="../tags/tag145.xml"/><Relationship Id="rId15" Type="http://schemas.openxmlformats.org/officeDocument/2006/relationships/image" Target="../media/image162.png"/><Relationship Id="rId10" Type="http://schemas.openxmlformats.org/officeDocument/2006/relationships/notesSlide" Target="../notesSlides/notesSlide57.xml"/><Relationship Id="rId4" Type="http://schemas.openxmlformats.org/officeDocument/2006/relationships/tags" Target="../tags/tag144.xml"/><Relationship Id="rId9" Type="http://schemas.openxmlformats.org/officeDocument/2006/relationships/slideLayout" Target="../slideLayouts/slideLayout2.xml"/><Relationship Id="rId14" Type="http://schemas.openxmlformats.org/officeDocument/2006/relationships/image" Target="../media/image161.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tags" Target="../tags/tag151.xml"/><Relationship Id="rId7" Type="http://schemas.openxmlformats.org/officeDocument/2006/relationships/notesSlide" Target="../notesSlides/notesSlide58.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slideLayout" Target="../slideLayouts/slideLayout2.xml"/><Relationship Id="rId5" Type="http://schemas.openxmlformats.org/officeDocument/2006/relationships/tags" Target="../tags/tag153.xml"/><Relationship Id="rId10" Type="http://schemas.openxmlformats.org/officeDocument/2006/relationships/image" Target="../media/image168.png"/><Relationship Id="rId4" Type="http://schemas.openxmlformats.org/officeDocument/2006/relationships/tags" Target="../tags/tag152.xml"/><Relationship Id="rId9" Type="http://schemas.openxmlformats.org/officeDocument/2006/relationships/image" Target="../media/image167.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0" y="533400"/>
            <a:ext cx="7315200" cy="2209800"/>
          </a:xfrm>
          <a:ln/>
        </p:spPr>
        <p:txBody>
          <a:bodyP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smtClean="0"/>
              <a:t>Bottom-up Approaches to Approximate Inference and Learning</a:t>
            </a:r>
            <a:endParaRPr lang="en-US" dirty="0"/>
          </a:p>
        </p:txBody>
      </p:sp>
      <p:sp>
        <p:nvSpPr>
          <p:cNvPr id="4098" name="Text Box 2"/>
          <p:cNvSpPr txBox="1">
            <a:spLocks noChangeArrowheads="1"/>
          </p:cNvSpPr>
          <p:nvPr/>
        </p:nvSpPr>
        <p:spPr bwMode="auto">
          <a:xfrm>
            <a:off x="914400" y="2971800"/>
            <a:ext cx="7315200" cy="189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5pPr>
            <a:lvl6pPr marL="25146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6pPr>
            <a:lvl7pPr marL="29718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7pPr>
            <a:lvl8pPr marL="34290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8pPr>
            <a:lvl9pPr marL="3886200" indent="-228600" defTabSz="45720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Lucida Sans Unicode" charset="0"/>
              </a:defRPr>
            </a:lvl9pPr>
          </a:lstStyle>
          <a:p>
            <a:pPr algn="ctr" eaLnBrk="1" hangingPunct="1">
              <a:buClrTx/>
              <a:buFontTx/>
              <a:buNone/>
            </a:pPr>
            <a:r>
              <a:rPr lang="en-US" sz="3200" dirty="0">
                <a:latin typeface="Calibri" pitchFamily="32" charset="0"/>
              </a:rPr>
              <a:t>Andrew </a:t>
            </a:r>
            <a:r>
              <a:rPr lang="en-US" sz="3200" dirty="0" err="1" smtClean="0">
                <a:latin typeface="Calibri" pitchFamily="32" charset="0"/>
              </a:rPr>
              <a:t>Gelfand</a:t>
            </a:r>
            <a:endParaRPr lang="en-US" sz="3200" dirty="0" smtClean="0">
              <a:latin typeface="Calibri" pitchFamily="32" charset="0"/>
            </a:endParaRPr>
          </a:p>
          <a:p>
            <a:pPr algn="ctr" eaLnBrk="1" hangingPunct="1">
              <a:buClrTx/>
              <a:buFontTx/>
              <a:buNone/>
            </a:pPr>
            <a:r>
              <a:rPr lang="en-US" sz="3200" dirty="0" smtClean="0">
                <a:latin typeface="Calibri" pitchFamily="32" charset="0"/>
              </a:rPr>
              <a:t>Final Defense</a:t>
            </a:r>
          </a:p>
          <a:p>
            <a:pPr algn="ctr" eaLnBrk="1" hangingPunct="1">
              <a:buClrTx/>
              <a:buFontTx/>
              <a:buNone/>
            </a:pPr>
            <a:r>
              <a:rPr lang="en-US" sz="3200" dirty="0" smtClean="0">
                <a:latin typeface="Calibri" pitchFamily="32" charset="0"/>
              </a:rPr>
              <a:t>April 10, 2014</a:t>
            </a:r>
            <a:endParaRPr lang="en-US" sz="3200" dirty="0">
              <a:latin typeface="Calibri" pitchFamily="32" charset="0"/>
            </a:endParaRPr>
          </a:p>
        </p:txBody>
      </p:sp>
      <p:sp>
        <p:nvSpPr>
          <p:cNvPr id="3" name="Slide Number Placeholder 2"/>
          <p:cNvSpPr>
            <a:spLocks noGrp="1"/>
          </p:cNvSpPr>
          <p:nvPr>
            <p:ph type="sldNum" idx="12"/>
          </p:nvPr>
        </p:nvSpPr>
        <p:spPr/>
        <p:txBody>
          <a:bodyPr/>
          <a:lstStyle/>
          <a:p>
            <a:fld id="{A03DE794-CD4F-4995-BB99-FCCAEE932727}" type="slidenum">
              <a:rPr lang="en-US" smtClean="0"/>
              <a:pPr/>
              <a:t>1</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“Bottom-up” approach</a:t>
            </a:r>
          </a:p>
        </p:txBody>
      </p:sp>
      <p:sp>
        <p:nvSpPr>
          <p:cNvPr id="4" name="Slide Number Placeholder 3"/>
          <p:cNvSpPr>
            <a:spLocks noGrp="1"/>
          </p:cNvSpPr>
          <p:nvPr>
            <p:ph type="sldNum" idx="11"/>
          </p:nvPr>
        </p:nvSpPr>
        <p:spPr/>
        <p:txBody>
          <a:bodyPr/>
          <a:lstStyle/>
          <a:p>
            <a:fld id="{EB2E650A-A1FA-4E74-8175-5845299D71FD}" type="slidenum">
              <a:rPr lang="en-US" smtClean="0"/>
              <a:pPr/>
              <a:t>10</a:t>
            </a:fld>
            <a:endParaRPr lang="en-US"/>
          </a:p>
        </p:txBody>
      </p:sp>
      <p:cxnSp>
        <p:nvCxnSpPr>
          <p:cNvPr id="6" name="Straight Arrow Connector 5"/>
          <p:cNvCxnSpPr/>
          <p:nvPr/>
        </p:nvCxnSpPr>
        <p:spPr bwMode="auto">
          <a:xfrm>
            <a:off x="1676400" y="5562600"/>
            <a:ext cx="5791200" cy="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828800" y="2133600"/>
            <a:ext cx="0" cy="358140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562600" y="5650468"/>
            <a:ext cx="2438400" cy="400110"/>
          </a:xfrm>
          <a:prstGeom prst="rect">
            <a:avLst/>
          </a:prstGeom>
          <a:noFill/>
        </p:spPr>
        <p:txBody>
          <a:bodyPr wrap="square" rtlCol="0">
            <a:spAutoFit/>
          </a:bodyPr>
          <a:lstStyle/>
          <a:p>
            <a:r>
              <a:rPr lang="en-US" sz="2000" b="1" dirty="0" smtClean="0">
                <a:solidFill>
                  <a:schemeClr val="tx1"/>
                </a:solidFill>
              </a:rPr>
              <a:t>Model Complexity</a:t>
            </a:r>
            <a:endParaRPr lang="en-US" sz="2000" b="1" dirty="0">
              <a:solidFill>
                <a:schemeClr val="tx1"/>
              </a:solidFill>
            </a:endParaRPr>
          </a:p>
        </p:txBody>
      </p:sp>
      <p:sp>
        <p:nvSpPr>
          <p:cNvPr id="14" name="TextBox 13"/>
          <p:cNvSpPr txBox="1"/>
          <p:nvPr/>
        </p:nvSpPr>
        <p:spPr>
          <a:xfrm>
            <a:off x="838200" y="3554968"/>
            <a:ext cx="938048" cy="400110"/>
          </a:xfrm>
          <a:prstGeom prst="rect">
            <a:avLst/>
          </a:prstGeom>
          <a:noFill/>
        </p:spPr>
        <p:txBody>
          <a:bodyPr wrap="square" rtlCol="0">
            <a:spAutoFit/>
          </a:bodyPr>
          <a:lstStyle/>
          <a:p>
            <a:r>
              <a:rPr lang="en-US" sz="2000" b="1" dirty="0" smtClean="0">
                <a:solidFill>
                  <a:schemeClr val="tx1"/>
                </a:solidFill>
              </a:rPr>
              <a:t>Error</a:t>
            </a:r>
            <a:endParaRPr lang="en-US" sz="2000" b="1" dirty="0">
              <a:solidFill>
                <a:schemeClr val="tx1"/>
              </a:solidFill>
            </a:endParaRPr>
          </a:p>
        </p:txBody>
      </p:sp>
      <p:sp>
        <p:nvSpPr>
          <p:cNvPr id="16" name="Freeform 15"/>
          <p:cNvSpPr/>
          <p:nvPr/>
        </p:nvSpPr>
        <p:spPr bwMode="auto">
          <a:xfrm>
            <a:off x="2007476" y="2291255"/>
            <a:ext cx="5076496" cy="3132083"/>
          </a:xfrm>
          <a:custGeom>
            <a:avLst/>
            <a:gdLst>
              <a:gd name="connsiteX0" fmla="*/ 0 w 5013434"/>
              <a:gd name="connsiteY0" fmla="*/ 0 h 3132083"/>
              <a:gd name="connsiteX1" fmla="*/ 1177159 w 5013434"/>
              <a:gd name="connsiteY1" fmla="*/ 1902373 h 3132083"/>
              <a:gd name="connsiteX2" fmla="*/ 5013434 w 5013434"/>
              <a:gd name="connsiteY2" fmla="*/ 3132083 h 3132083"/>
            </a:gdLst>
            <a:ahLst/>
            <a:cxnLst>
              <a:cxn ang="0">
                <a:pos x="connsiteX0" y="connsiteY0"/>
              </a:cxn>
              <a:cxn ang="0">
                <a:pos x="connsiteX1" y="connsiteY1"/>
              </a:cxn>
              <a:cxn ang="0">
                <a:pos x="connsiteX2" y="connsiteY2"/>
              </a:cxn>
            </a:cxnLst>
            <a:rect l="l" t="t" r="r" b="b"/>
            <a:pathLst>
              <a:path w="5013434" h="3132083">
                <a:moveTo>
                  <a:pt x="0" y="0"/>
                </a:moveTo>
                <a:cubicBezTo>
                  <a:pt x="170793" y="690179"/>
                  <a:pt x="341587" y="1380359"/>
                  <a:pt x="1177159" y="1902373"/>
                </a:cubicBezTo>
                <a:cubicBezTo>
                  <a:pt x="2012731" y="2424387"/>
                  <a:pt x="3513082" y="2778235"/>
                  <a:pt x="5013434" y="3132083"/>
                </a:cubicBezTo>
              </a:path>
            </a:pathLst>
          </a:custGeom>
          <a:no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Freeform 18"/>
          <p:cNvSpPr/>
          <p:nvPr/>
        </p:nvSpPr>
        <p:spPr bwMode="auto">
          <a:xfrm>
            <a:off x="2070538" y="2554015"/>
            <a:ext cx="4025462" cy="2627585"/>
          </a:xfrm>
          <a:custGeom>
            <a:avLst/>
            <a:gdLst>
              <a:gd name="connsiteX0" fmla="*/ 0 w 3205655"/>
              <a:gd name="connsiteY0" fmla="*/ 2774731 h 2774731"/>
              <a:gd name="connsiteX1" fmla="*/ 1692165 w 3205655"/>
              <a:gd name="connsiteY1" fmla="*/ 1881352 h 2774731"/>
              <a:gd name="connsiteX2" fmla="*/ 3205655 w 3205655"/>
              <a:gd name="connsiteY2" fmla="*/ 0 h 2774731"/>
            </a:gdLst>
            <a:ahLst/>
            <a:cxnLst>
              <a:cxn ang="0">
                <a:pos x="connsiteX0" y="connsiteY0"/>
              </a:cxn>
              <a:cxn ang="0">
                <a:pos x="connsiteX1" y="connsiteY1"/>
              </a:cxn>
              <a:cxn ang="0">
                <a:pos x="connsiteX2" y="connsiteY2"/>
              </a:cxn>
            </a:cxnLst>
            <a:rect l="l" t="t" r="r" b="b"/>
            <a:pathLst>
              <a:path w="3205655" h="2774731">
                <a:moveTo>
                  <a:pt x="0" y="2774731"/>
                </a:moveTo>
                <a:cubicBezTo>
                  <a:pt x="578944" y="2559269"/>
                  <a:pt x="1157889" y="2343807"/>
                  <a:pt x="1692165" y="1881352"/>
                </a:cubicBezTo>
                <a:cubicBezTo>
                  <a:pt x="2226441" y="1418897"/>
                  <a:pt x="2716048" y="709448"/>
                  <a:pt x="3205655" y="0"/>
                </a:cubicBezTo>
              </a:path>
            </a:pathLst>
          </a:cu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1" name="Freeform 90"/>
          <p:cNvSpPr/>
          <p:nvPr/>
        </p:nvSpPr>
        <p:spPr bwMode="auto">
          <a:xfrm>
            <a:off x="1986455" y="1807779"/>
            <a:ext cx="4035973" cy="1717323"/>
          </a:xfrm>
          <a:custGeom>
            <a:avLst/>
            <a:gdLst>
              <a:gd name="connsiteX0" fmla="*/ 0 w 4035973"/>
              <a:gd name="connsiteY0" fmla="*/ 0 h 1717323"/>
              <a:gd name="connsiteX1" fmla="*/ 735724 w 4035973"/>
              <a:gd name="connsiteY1" fmla="*/ 1439918 h 1717323"/>
              <a:gd name="connsiteX2" fmla="*/ 1650124 w 4035973"/>
              <a:gd name="connsiteY2" fmla="*/ 1713187 h 1717323"/>
              <a:gd name="connsiteX3" fmla="*/ 2585545 w 4035973"/>
              <a:gd name="connsiteY3" fmla="*/ 1555531 h 1717323"/>
              <a:gd name="connsiteX4" fmla="*/ 3531476 w 4035973"/>
              <a:gd name="connsiteY4" fmla="*/ 935421 h 1717323"/>
              <a:gd name="connsiteX5" fmla="*/ 4035973 w 4035973"/>
              <a:gd name="connsiteY5" fmla="*/ 441435 h 171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973" h="1717323">
                <a:moveTo>
                  <a:pt x="0" y="0"/>
                </a:moveTo>
                <a:cubicBezTo>
                  <a:pt x="230351" y="577193"/>
                  <a:pt x="460703" y="1154387"/>
                  <a:pt x="735724" y="1439918"/>
                </a:cubicBezTo>
                <a:cubicBezTo>
                  <a:pt x="1010745" y="1725449"/>
                  <a:pt x="1341821" y="1693918"/>
                  <a:pt x="1650124" y="1713187"/>
                </a:cubicBezTo>
                <a:cubicBezTo>
                  <a:pt x="1958428" y="1732456"/>
                  <a:pt x="2271986" y="1685159"/>
                  <a:pt x="2585545" y="1555531"/>
                </a:cubicBezTo>
                <a:cubicBezTo>
                  <a:pt x="2899104" y="1425903"/>
                  <a:pt x="3289738" y="1121104"/>
                  <a:pt x="3531476" y="935421"/>
                </a:cubicBezTo>
                <a:cubicBezTo>
                  <a:pt x="3773214" y="749738"/>
                  <a:pt x="3904593" y="595586"/>
                  <a:pt x="4035973" y="441435"/>
                </a:cubicBezTo>
              </a:path>
            </a:pathLst>
          </a:cu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 name="Freeform 2"/>
          <p:cNvSpPr/>
          <p:nvPr/>
        </p:nvSpPr>
        <p:spPr bwMode="auto">
          <a:xfrm>
            <a:off x="2082800" y="4495800"/>
            <a:ext cx="5232400" cy="711200"/>
          </a:xfrm>
          <a:custGeom>
            <a:avLst/>
            <a:gdLst>
              <a:gd name="connsiteX0" fmla="*/ 0 w 5232400"/>
              <a:gd name="connsiteY0" fmla="*/ 711200 h 711200"/>
              <a:gd name="connsiteX1" fmla="*/ 2527300 w 5232400"/>
              <a:gd name="connsiteY1" fmla="*/ 533400 h 711200"/>
              <a:gd name="connsiteX2" fmla="*/ 5232400 w 5232400"/>
              <a:gd name="connsiteY2" fmla="*/ 0 h 711200"/>
            </a:gdLst>
            <a:ahLst/>
            <a:cxnLst>
              <a:cxn ang="0">
                <a:pos x="connsiteX0" y="connsiteY0"/>
              </a:cxn>
              <a:cxn ang="0">
                <a:pos x="connsiteX1" y="connsiteY1"/>
              </a:cxn>
              <a:cxn ang="0">
                <a:pos x="connsiteX2" y="connsiteY2"/>
              </a:cxn>
            </a:cxnLst>
            <a:rect l="l" t="t" r="r" b="b"/>
            <a:pathLst>
              <a:path w="5232400" h="711200">
                <a:moveTo>
                  <a:pt x="0" y="711200"/>
                </a:moveTo>
                <a:cubicBezTo>
                  <a:pt x="827616" y="681566"/>
                  <a:pt x="1655233" y="651933"/>
                  <a:pt x="2527300" y="533400"/>
                </a:cubicBezTo>
                <a:cubicBezTo>
                  <a:pt x="3399367" y="414867"/>
                  <a:pt x="4315883" y="207433"/>
                  <a:pt x="5232400" y="0"/>
                </a:cubicBezTo>
              </a:path>
            </a:pathLst>
          </a:custGeom>
          <a:noFill/>
          <a:ln w="38100" cap="flat" cmpd="sng" algn="ctr">
            <a:solidFill>
              <a:srgbClr val="00B05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4" name="TextBox 23"/>
          <p:cNvSpPr txBox="1"/>
          <p:nvPr/>
        </p:nvSpPr>
        <p:spPr>
          <a:xfrm>
            <a:off x="7315200" y="4736068"/>
            <a:ext cx="1658007" cy="369332"/>
          </a:xfrm>
          <a:prstGeom prst="rect">
            <a:avLst/>
          </a:prstGeom>
          <a:noFill/>
        </p:spPr>
        <p:txBody>
          <a:bodyPr wrap="square" rtlCol="0">
            <a:spAutoFit/>
          </a:bodyPr>
          <a:lstStyle/>
          <a:p>
            <a:pPr algn="ctr"/>
            <a:r>
              <a:rPr lang="en-US" dirty="0" smtClean="0">
                <a:solidFill>
                  <a:schemeClr val="tx1"/>
                </a:solidFill>
              </a:rPr>
              <a:t>Algorithm </a:t>
            </a:r>
            <a:r>
              <a:rPr lang="en-US" i="1" dirty="0" smtClean="0">
                <a:solidFill>
                  <a:schemeClr val="tx1"/>
                </a:solidFill>
              </a:rPr>
              <a:t>C</a:t>
            </a:r>
            <a:endParaRPr lang="en-US" i="1" dirty="0">
              <a:solidFill>
                <a:schemeClr val="tx1"/>
              </a:solidFill>
            </a:endParaRPr>
          </a:p>
        </p:txBody>
      </p:sp>
      <p:cxnSp>
        <p:nvCxnSpPr>
          <p:cNvPr id="25" name="Straight Arrow Connector 24"/>
          <p:cNvCxnSpPr/>
          <p:nvPr/>
        </p:nvCxnSpPr>
        <p:spPr bwMode="auto">
          <a:xfrm flipH="1" flipV="1">
            <a:off x="6744884" y="4779764"/>
            <a:ext cx="722716" cy="14097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Freeform 30"/>
          <p:cNvSpPr/>
          <p:nvPr/>
        </p:nvSpPr>
        <p:spPr bwMode="auto">
          <a:xfrm>
            <a:off x="1955800" y="1700720"/>
            <a:ext cx="5334000" cy="2795080"/>
          </a:xfrm>
          <a:custGeom>
            <a:avLst/>
            <a:gdLst>
              <a:gd name="connsiteX0" fmla="*/ 0 w 5334000"/>
              <a:gd name="connsiteY0" fmla="*/ 0 h 2795080"/>
              <a:gd name="connsiteX1" fmla="*/ 762000 w 5334000"/>
              <a:gd name="connsiteY1" fmla="*/ 1714500 h 2795080"/>
              <a:gd name="connsiteX2" fmla="*/ 1663700 w 5334000"/>
              <a:gd name="connsiteY2" fmla="*/ 2298700 h 2795080"/>
              <a:gd name="connsiteX3" fmla="*/ 3479800 w 5334000"/>
              <a:gd name="connsiteY3" fmla="*/ 2781300 h 2795080"/>
              <a:gd name="connsiteX4" fmla="*/ 5334000 w 5334000"/>
              <a:gd name="connsiteY4" fmla="*/ 2616200 h 2795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0" h="2795080">
                <a:moveTo>
                  <a:pt x="0" y="0"/>
                </a:moveTo>
                <a:cubicBezTo>
                  <a:pt x="242358" y="665691"/>
                  <a:pt x="484717" y="1331383"/>
                  <a:pt x="762000" y="1714500"/>
                </a:cubicBezTo>
                <a:cubicBezTo>
                  <a:pt x="1039283" y="2097617"/>
                  <a:pt x="1210733" y="2120900"/>
                  <a:pt x="1663700" y="2298700"/>
                </a:cubicBezTo>
                <a:cubicBezTo>
                  <a:pt x="2116667" y="2476500"/>
                  <a:pt x="2868083" y="2728383"/>
                  <a:pt x="3479800" y="2781300"/>
                </a:cubicBezTo>
                <a:cubicBezTo>
                  <a:pt x="4091517" y="2834217"/>
                  <a:pt x="4712758" y="2725208"/>
                  <a:pt x="5334000" y="2616200"/>
                </a:cubicBezTo>
              </a:path>
            </a:pathLst>
          </a:custGeom>
          <a:noFill/>
          <a:ln w="38100" cap="flat" cmpd="sng" algn="ctr">
            <a:solidFill>
              <a:srgbClr val="FF0000"/>
            </a:solidFill>
            <a:prstDash val="dash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60" name="Straight Connector 59"/>
          <p:cNvCxnSpPr/>
          <p:nvPr/>
        </p:nvCxnSpPr>
        <p:spPr bwMode="auto">
          <a:xfrm>
            <a:off x="4876800" y="2133600"/>
            <a:ext cx="0" cy="342900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5-Point Star 60"/>
          <p:cNvSpPr/>
          <p:nvPr/>
        </p:nvSpPr>
        <p:spPr bwMode="auto">
          <a:xfrm>
            <a:off x="4724400" y="469011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6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82" t="21663" r="21250" b="25687"/>
          <a:stretch/>
        </p:blipFill>
        <p:spPr bwMode="auto">
          <a:xfrm>
            <a:off x="7216140" y="1634533"/>
            <a:ext cx="1524000" cy="141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3" name="Straight Connector 62"/>
          <p:cNvCxnSpPr/>
          <p:nvPr/>
        </p:nvCxnSpPr>
        <p:spPr bwMode="auto">
          <a:xfrm>
            <a:off x="7967053" y="2407854"/>
            <a:ext cx="491147" cy="0"/>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6781800" y="1307068"/>
            <a:ext cx="2341990" cy="369332"/>
          </a:xfrm>
          <a:prstGeom prst="rect">
            <a:avLst/>
          </a:prstGeom>
          <a:noFill/>
        </p:spPr>
        <p:txBody>
          <a:bodyPr wrap="square" rtlCol="0">
            <a:spAutoFit/>
          </a:bodyPr>
          <a:lstStyle/>
          <a:p>
            <a:pPr algn="ctr"/>
            <a:r>
              <a:rPr lang="en-US" dirty="0" smtClean="0">
                <a:solidFill>
                  <a:schemeClr val="tx1"/>
                </a:solidFill>
              </a:rPr>
              <a:t>Computational Limit</a:t>
            </a:r>
          </a:p>
        </p:txBody>
      </p:sp>
    </p:spTree>
    <p:extLst>
      <p:ext uri="{BB962C8B-B14F-4D97-AF65-F5344CB8AC3E}">
        <p14:creationId xmlns:p14="http://schemas.microsoft.com/office/powerpoint/2010/main" val="4080697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Thesis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Max Likelihood Learning</a:t>
            </a:r>
          </a:p>
          <a:p>
            <a:pPr marL="682625" lvl="1" indent="-514350"/>
            <a:r>
              <a:rPr lang="en-US" dirty="0" smtClean="0"/>
              <a:t>Computation-limited, approximate learning</a:t>
            </a:r>
          </a:p>
          <a:p>
            <a:pPr marL="682625" lvl="1" indent="-514350"/>
            <a:endParaRPr lang="en-US" sz="1600" dirty="0" smtClean="0"/>
          </a:p>
          <a:p>
            <a:pPr marL="514350" indent="-514350">
              <a:buFont typeface="+mj-lt"/>
              <a:buAutoNum type="arabicPeriod"/>
            </a:pPr>
            <a:r>
              <a:rPr lang="en-US" dirty="0" smtClean="0"/>
              <a:t>Computing Marginal Probabilities</a:t>
            </a:r>
          </a:p>
          <a:p>
            <a:pPr marL="682625" lvl="1" indent="-514350"/>
            <a:r>
              <a:rPr lang="en-US" dirty="0" smtClean="0"/>
              <a:t>Region choice for Generalized Belief Propagation</a:t>
            </a:r>
          </a:p>
          <a:p>
            <a:pPr marL="682625" lvl="1" indent="-514350"/>
            <a:endParaRPr lang="en-US" sz="1600" dirty="0" smtClean="0"/>
          </a:p>
          <a:p>
            <a:pPr marL="514350" indent="-514350">
              <a:buFont typeface="+mj-lt"/>
              <a:buAutoNum type="arabicPeriod"/>
            </a:pPr>
            <a:r>
              <a:rPr lang="en-US" dirty="0" smtClean="0"/>
              <a:t>Most Probable (MAP) Configuration</a:t>
            </a:r>
          </a:p>
          <a:p>
            <a:pPr lvl="1"/>
            <a:r>
              <a:rPr lang="en-US" dirty="0" smtClean="0"/>
              <a:t>Cutting-plane algorithm for weighted </a:t>
            </a:r>
            <a:r>
              <a:rPr lang="en-US" dirty="0" err="1" smtClean="0"/>
              <a:t>matchings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11</a:t>
            </a:fld>
            <a:endParaRPr lang="en-US"/>
          </a:p>
        </p:txBody>
      </p:sp>
    </p:spTree>
    <p:extLst>
      <p:ext uri="{BB962C8B-B14F-4D97-AF65-F5344CB8AC3E}">
        <p14:creationId xmlns:p14="http://schemas.microsoft.com/office/powerpoint/2010/main" val="1812433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this Talk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Max Likelihood Learning</a:t>
            </a:r>
          </a:p>
          <a:p>
            <a:pPr lvl="1"/>
            <a:r>
              <a:rPr lang="en-US" sz="2400" dirty="0" smtClean="0"/>
              <a:t>Sources of error </a:t>
            </a:r>
            <a:r>
              <a:rPr lang="en-US" sz="2400" dirty="0"/>
              <a:t>in </a:t>
            </a:r>
            <a:r>
              <a:rPr lang="en-US" sz="2400" dirty="0" smtClean="0"/>
              <a:t>likelihood-based learning</a:t>
            </a:r>
            <a:endParaRPr lang="en-US" sz="2400" dirty="0"/>
          </a:p>
          <a:p>
            <a:pPr lvl="1"/>
            <a:r>
              <a:rPr lang="en-US" sz="2400" dirty="0" smtClean="0"/>
              <a:t>Computation-accuracy trade-offs in approximate learning</a:t>
            </a:r>
          </a:p>
          <a:p>
            <a:pPr marL="514350" indent="-514350">
              <a:buFont typeface="+mj-lt"/>
              <a:buAutoNum type="arabicPeriod"/>
            </a:pPr>
            <a:endParaRPr lang="en-US" sz="1400" dirty="0"/>
          </a:p>
          <a:p>
            <a:pPr marL="514350" indent="-514350">
              <a:buFont typeface="+mj-lt"/>
              <a:buAutoNum type="arabicPeriod"/>
            </a:pPr>
            <a:r>
              <a:rPr lang="en-US" dirty="0" smtClean="0"/>
              <a:t>Computing Marginal Probabilities</a:t>
            </a:r>
          </a:p>
          <a:p>
            <a:pPr lvl="1"/>
            <a:r>
              <a:rPr lang="en-US" sz="2400" dirty="0" smtClean="0"/>
              <a:t>Review of Belief Propagation (BP) &amp; Generalized BP</a:t>
            </a:r>
          </a:p>
          <a:p>
            <a:pPr lvl="1"/>
            <a:r>
              <a:rPr lang="en-US" sz="2400" dirty="0" smtClean="0"/>
              <a:t>Choosing Regions via Cycle Bases </a:t>
            </a:r>
            <a:endParaRPr lang="en-US" sz="1600" dirty="0" smtClean="0"/>
          </a:p>
          <a:p>
            <a:pPr marL="514350" indent="-514350">
              <a:buFont typeface="+mj-lt"/>
              <a:buAutoNum type="arabicPeriod"/>
            </a:pPr>
            <a:endParaRPr lang="en-US" sz="1400" dirty="0" smtClean="0"/>
          </a:p>
          <a:p>
            <a:pPr marL="514350" indent="-514350">
              <a:buFont typeface="+mj-lt"/>
              <a:buAutoNum type="arabicPeriod"/>
            </a:pPr>
            <a:r>
              <a:rPr lang="en-US" dirty="0" smtClean="0"/>
              <a:t>Summary</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12</a:t>
            </a:fld>
            <a:endParaRPr lang="en-US"/>
          </a:p>
        </p:txBody>
      </p:sp>
      <p:sp>
        <p:nvSpPr>
          <p:cNvPr id="7" name="Rectangle 6"/>
          <p:cNvSpPr/>
          <p:nvPr/>
        </p:nvSpPr>
        <p:spPr bwMode="auto">
          <a:xfrm>
            <a:off x="685800" y="3886200"/>
            <a:ext cx="7696200" cy="10668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Rectangle 8"/>
          <p:cNvSpPr/>
          <p:nvPr/>
        </p:nvSpPr>
        <p:spPr bwMode="auto">
          <a:xfrm>
            <a:off x="685800" y="2057400"/>
            <a:ext cx="7696200" cy="10668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1736489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this Talk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Max Likelihood Learning</a:t>
            </a:r>
          </a:p>
          <a:p>
            <a:pPr lvl="1"/>
            <a:r>
              <a:rPr lang="en-US" sz="2400" dirty="0" smtClean="0"/>
              <a:t>Sources of error </a:t>
            </a:r>
            <a:r>
              <a:rPr lang="en-US" sz="2400" dirty="0"/>
              <a:t>in </a:t>
            </a:r>
            <a:r>
              <a:rPr lang="en-US" sz="2400" dirty="0" smtClean="0"/>
              <a:t>likelihood-based learning</a:t>
            </a:r>
            <a:endParaRPr lang="en-US" sz="2400" dirty="0"/>
          </a:p>
          <a:p>
            <a:pPr lvl="1"/>
            <a:r>
              <a:rPr lang="en-US" sz="2400" dirty="0" smtClean="0"/>
              <a:t>Computation-accuracy trade-offs in approximate learning</a:t>
            </a:r>
          </a:p>
          <a:p>
            <a:pPr marL="514350" indent="-514350">
              <a:buFont typeface="+mj-lt"/>
              <a:buAutoNum type="arabicPeriod"/>
            </a:pPr>
            <a:endParaRPr lang="en-US" sz="1400" dirty="0"/>
          </a:p>
          <a:p>
            <a:pPr marL="514350" indent="-514350">
              <a:buFont typeface="+mj-lt"/>
              <a:buAutoNum type="arabicPeriod"/>
            </a:pPr>
            <a:r>
              <a:rPr lang="en-US" dirty="0" smtClean="0"/>
              <a:t>Computing Marginal Probabilities</a:t>
            </a:r>
          </a:p>
          <a:p>
            <a:pPr lvl="1"/>
            <a:r>
              <a:rPr lang="en-US" sz="2400" dirty="0" smtClean="0"/>
              <a:t>Review of Belief Propagation (BP) &amp; Generalized BP</a:t>
            </a:r>
          </a:p>
          <a:p>
            <a:pPr lvl="1"/>
            <a:r>
              <a:rPr lang="en-US" sz="2400" dirty="0" smtClean="0"/>
              <a:t>Choosing Regions via Cycle Bases </a:t>
            </a:r>
            <a:endParaRPr lang="en-US" sz="1600" dirty="0" smtClean="0"/>
          </a:p>
          <a:p>
            <a:pPr marL="514350" indent="-514350">
              <a:buFont typeface="+mj-lt"/>
              <a:buAutoNum type="arabicPeriod"/>
            </a:pPr>
            <a:endParaRPr lang="en-US" sz="1400" dirty="0" smtClean="0"/>
          </a:p>
          <a:p>
            <a:pPr marL="514350" indent="-514350">
              <a:buFont typeface="+mj-lt"/>
              <a:buAutoNum type="arabicPeriod"/>
            </a:pPr>
            <a:r>
              <a:rPr lang="en-US" dirty="0" smtClean="0"/>
              <a:t>Summary</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13</a:t>
            </a:fld>
            <a:endParaRPr lang="en-US"/>
          </a:p>
        </p:txBody>
      </p:sp>
      <p:sp>
        <p:nvSpPr>
          <p:cNvPr id="5" name="Rectangle 4"/>
          <p:cNvSpPr/>
          <p:nvPr/>
        </p:nvSpPr>
        <p:spPr bwMode="auto">
          <a:xfrm>
            <a:off x="457200" y="3276600"/>
            <a:ext cx="7696200" cy="25908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18207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Estimation &amp; Prediction</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14</a:t>
            </a:fld>
            <a:endParaRPr lang="en-US"/>
          </a:p>
        </p:txBody>
      </p:sp>
      <p:pic>
        <p:nvPicPr>
          <p:cNvPr id="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2688294"/>
            <a:ext cx="2081260" cy="90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bwMode="auto">
          <a:xfrm>
            <a:off x="974961" y="2432187"/>
            <a:ext cx="1231255" cy="36933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000" y="2704927"/>
            <a:ext cx="533400" cy="48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a:off x="2438400" y="3079775"/>
            <a:ext cx="354957"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7528560" y="3884309"/>
            <a:ext cx="39624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3441430" y="4607061"/>
            <a:ext cx="368570" cy="2"/>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66666" y="3609448"/>
            <a:ext cx="533400" cy="42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bwMode="auto">
          <a:xfrm>
            <a:off x="933628" y="4464764"/>
            <a:ext cx="1364802" cy="4055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8" name="Picture 37"/>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bwMode="auto">
          <a:xfrm>
            <a:off x="3909060" y="4418491"/>
            <a:ext cx="185346" cy="3712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1" name="Rectangle 20"/>
          <p:cNvSpPr/>
          <p:nvPr/>
        </p:nvSpPr>
        <p:spPr>
          <a:xfrm rot="16200000">
            <a:off x="5761936" y="3508883"/>
            <a:ext cx="2692582" cy="6528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Prediction</a:t>
            </a:r>
            <a:endParaRPr lang="en-US" sz="3600" b="1" dirty="0">
              <a:solidFill>
                <a:schemeClr val="tx1"/>
              </a:solidFill>
            </a:endParaRPr>
          </a:p>
        </p:txBody>
      </p:sp>
      <p:cxnSp>
        <p:nvCxnSpPr>
          <p:cNvPr id="23" name="Straight Arrow Connector 22"/>
          <p:cNvCxnSpPr/>
          <p:nvPr/>
        </p:nvCxnSpPr>
        <p:spPr bwMode="auto">
          <a:xfrm>
            <a:off x="6400800" y="2949402"/>
            <a:ext cx="3810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Picture 23"/>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bwMode="auto">
          <a:xfrm>
            <a:off x="4659985" y="2704927"/>
            <a:ext cx="970453" cy="3234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5" name="Picture 24"/>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bwMode="auto">
          <a:xfrm>
            <a:off x="7924800" y="2649679"/>
            <a:ext cx="575266" cy="4313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6" name="Picture 25"/>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bwMode="auto">
          <a:xfrm rot="16200000">
            <a:off x="8091337" y="3272402"/>
            <a:ext cx="276958" cy="1186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37" name="Straight Arrow Connector 36"/>
          <p:cNvCxnSpPr/>
          <p:nvPr/>
        </p:nvCxnSpPr>
        <p:spPr bwMode="auto">
          <a:xfrm>
            <a:off x="2450830" y="4641678"/>
            <a:ext cx="354957"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a:xfrm rot="16200000">
            <a:off x="1768714" y="3508883"/>
            <a:ext cx="2692580" cy="6528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Estimation</a:t>
            </a:r>
            <a:endParaRPr lang="en-US" sz="3200" b="1" dirty="0">
              <a:solidFill>
                <a:schemeClr val="tx1"/>
              </a:solidFill>
            </a:endParaRPr>
          </a:p>
        </p:txBody>
      </p:sp>
      <p:sp>
        <p:nvSpPr>
          <p:cNvPr id="15" name="TextBox 14"/>
          <p:cNvSpPr txBox="1"/>
          <p:nvPr/>
        </p:nvSpPr>
        <p:spPr>
          <a:xfrm>
            <a:off x="685800" y="3875213"/>
            <a:ext cx="1177701" cy="461665"/>
          </a:xfrm>
          <a:prstGeom prst="rect">
            <a:avLst/>
          </a:prstGeom>
          <a:noFill/>
        </p:spPr>
        <p:txBody>
          <a:bodyPr wrap="square" rtlCol="0">
            <a:spAutoFit/>
          </a:bodyPr>
          <a:lstStyle/>
          <a:p>
            <a:r>
              <a:rPr lang="en-US" sz="2400" u="sng" dirty="0" smtClean="0">
                <a:solidFill>
                  <a:schemeClr val="tx1"/>
                </a:solidFill>
              </a:rPr>
              <a:t>Model</a:t>
            </a:r>
            <a:r>
              <a:rPr lang="en-US" sz="2400" dirty="0" smtClean="0">
                <a:solidFill>
                  <a:schemeClr val="tx1"/>
                </a:solidFill>
              </a:rPr>
              <a:t>:</a:t>
            </a:r>
            <a:endParaRPr lang="en-US" sz="2400" dirty="0">
              <a:solidFill>
                <a:schemeClr val="tx1"/>
              </a:solidFill>
            </a:endParaRPr>
          </a:p>
        </p:txBody>
      </p:sp>
      <p:sp>
        <p:nvSpPr>
          <p:cNvPr id="35" name="TextBox 34"/>
          <p:cNvSpPr txBox="1"/>
          <p:nvPr/>
        </p:nvSpPr>
        <p:spPr>
          <a:xfrm>
            <a:off x="304800" y="1894013"/>
            <a:ext cx="2102777" cy="461665"/>
          </a:xfrm>
          <a:prstGeom prst="rect">
            <a:avLst/>
          </a:prstGeom>
          <a:noFill/>
        </p:spPr>
        <p:txBody>
          <a:bodyPr wrap="square" rtlCol="0">
            <a:spAutoFit/>
          </a:bodyPr>
          <a:lstStyle/>
          <a:p>
            <a:r>
              <a:rPr lang="en-US" sz="2400" u="sng" dirty="0" smtClean="0">
                <a:solidFill>
                  <a:schemeClr val="tx1"/>
                </a:solidFill>
              </a:rPr>
              <a:t>Training Data</a:t>
            </a:r>
            <a:r>
              <a:rPr lang="en-US" sz="2400" dirty="0" smtClean="0">
                <a:solidFill>
                  <a:schemeClr val="tx1"/>
                </a:solidFill>
              </a:rPr>
              <a:t>:</a:t>
            </a:r>
            <a:endParaRPr lang="en-US" sz="2400" dirty="0">
              <a:solidFill>
                <a:schemeClr val="tx1"/>
              </a:solidFill>
            </a:endParaRPr>
          </a:p>
        </p:txBody>
      </p:sp>
      <p:cxnSp>
        <p:nvCxnSpPr>
          <p:cNvPr id="40" name="Straight Arrow Connector 39"/>
          <p:cNvCxnSpPr/>
          <p:nvPr/>
        </p:nvCxnSpPr>
        <p:spPr bwMode="auto">
          <a:xfrm>
            <a:off x="6400800" y="4607388"/>
            <a:ext cx="3810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4572000" y="2127078"/>
            <a:ext cx="1681554" cy="461665"/>
          </a:xfrm>
          <a:prstGeom prst="rect">
            <a:avLst/>
          </a:prstGeom>
          <a:noFill/>
        </p:spPr>
        <p:txBody>
          <a:bodyPr wrap="square" rtlCol="0">
            <a:spAutoFit/>
          </a:bodyPr>
          <a:lstStyle/>
          <a:p>
            <a:r>
              <a:rPr lang="en-US" sz="2400" u="sng" dirty="0" smtClean="0">
                <a:solidFill>
                  <a:schemeClr val="tx1"/>
                </a:solidFill>
              </a:rPr>
              <a:t>Test Point</a:t>
            </a:r>
            <a:r>
              <a:rPr lang="en-US" sz="2400" dirty="0" smtClean="0">
                <a:solidFill>
                  <a:schemeClr val="tx1"/>
                </a:solidFill>
              </a:rPr>
              <a:t>:</a:t>
            </a:r>
            <a:endParaRPr lang="en-US" sz="2400" dirty="0">
              <a:solidFill>
                <a:schemeClr val="tx1"/>
              </a:solidFill>
            </a:endParaRPr>
          </a:p>
        </p:txBody>
      </p:sp>
      <p:cxnSp>
        <p:nvCxnSpPr>
          <p:cNvPr id="55" name="Straight Arrow Connector 54"/>
          <p:cNvCxnSpPr/>
          <p:nvPr/>
        </p:nvCxnSpPr>
        <p:spPr bwMode="auto">
          <a:xfrm flipV="1">
            <a:off x="4724400" y="4607062"/>
            <a:ext cx="445770" cy="326"/>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7" name="Picture 66"/>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bwMode="auto">
          <a:xfrm>
            <a:off x="4648200" y="4343400"/>
            <a:ext cx="1696970" cy="4797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0" name="Straight Arrow Connector 69"/>
          <p:cNvCxnSpPr/>
          <p:nvPr/>
        </p:nvCxnSpPr>
        <p:spPr bwMode="auto">
          <a:xfrm flipV="1">
            <a:off x="4191000" y="4624229"/>
            <a:ext cx="368570" cy="2"/>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Rectangle 16"/>
          <p:cNvSpPr/>
          <p:nvPr/>
        </p:nvSpPr>
        <p:spPr bwMode="auto">
          <a:xfrm>
            <a:off x="4191000" y="1894013"/>
            <a:ext cx="4724400" cy="4125787"/>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1073736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 Estimation &amp; Prediction</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15</a:t>
            </a:fld>
            <a:endParaRPr lang="en-US"/>
          </a:p>
        </p:txBody>
      </p:sp>
      <p:pic>
        <p:nvPicPr>
          <p:cNvPr id="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4800" y="2688294"/>
            <a:ext cx="2081260" cy="90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bwMode="auto">
          <a:xfrm>
            <a:off x="879936" y="2397967"/>
            <a:ext cx="1307004" cy="39205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715000" y="2704927"/>
            <a:ext cx="533400" cy="48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a:off x="2438400" y="3079775"/>
            <a:ext cx="354957"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7528560" y="3884309"/>
            <a:ext cx="39624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3441430" y="4607061"/>
            <a:ext cx="368570" cy="2"/>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66666" y="3609448"/>
            <a:ext cx="533400" cy="42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bwMode="auto">
          <a:xfrm>
            <a:off x="933628" y="4464764"/>
            <a:ext cx="1364802" cy="4055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8" name="Picture 37"/>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bwMode="auto">
          <a:xfrm>
            <a:off x="3909060" y="4418491"/>
            <a:ext cx="185346" cy="3712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1" name="Rectangle 20"/>
          <p:cNvSpPr/>
          <p:nvPr/>
        </p:nvSpPr>
        <p:spPr>
          <a:xfrm rot="16200000">
            <a:off x="5761936" y="3508883"/>
            <a:ext cx="2692582" cy="6528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Prediction</a:t>
            </a:r>
            <a:endParaRPr lang="en-US" sz="3600" b="1" dirty="0">
              <a:solidFill>
                <a:schemeClr val="tx1"/>
              </a:solidFill>
            </a:endParaRPr>
          </a:p>
        </p:txBody>
      </p:sp>
      <p:cxnSp>
        <p:nvCxnSpPr>
          <p:cNvPr id="23" name="Straight Arrow Connector 22"/>
          <p:cNvCxnSpPr/>
          <p:nvPr/>
        </p:nvCxnSpPr>
        <p:spPr bwMode="auto">
          <a:xfrm>
            <a:off x="6400800" y="2949402"/>
            <a:ext cx="3810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Picture 23"/>
          <p:cNvPicPr>
            <a:picLocks noChangeAspect="1"/>
          </p:cNvPicPr>
          <p:nvPr>
            <p:custDataLst>
              <p:tags r:id="rId4"/>
            </p:custDataLst>
          </p:nvPr>
        </p:nvPicPr>
        <p:blipFill>
          <a:blip r:embed="rId16" cstate="print">
            <a:extLst>
              <a:ext uri="{28A0092B-C50C-407E-A947-70E740481C1C}">
                <a14:useLocalDpi xmlns:a14="http://schemas.microsoft.com/office/drawing/2010/main" val="0"/>
              </a:ext>
            </a:extLst>
          </a:blip>
          <a:stretch>
            <a:fillRect/>
          </a:stretch>
        </p:blipFill>
        <p:spPr bwMode="auto">
          <a:xfrm>
            <a:off x="4659985" y="2704927"/>
            <a:ext cx="970453" cy="3234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5" name="Picture 24"/>
          <p:cNvPicPr>
            <a:picLocks noChangeAspect="1"/>
          </p:cNvPicPr>
          <p:nvPr>
            <p:custDataLst>
              <p:tags r:id="rId5"/>
            </p:custDataLst>
          </p:nvPr>
        </p:nvPicPr>
        <p:blipFill>
          <a:blip r:embed="rId17" cstate="print">
            <a:extLst>
              <a:ext uri="{28A0092B-C50C-407E-A947-70E740481C1C}">
                <a14:useLocalDpi xmlns:a14="http://schemas.microsoft.com/office/drawing/2010/main" val="0"/>
              </a:ext>
            </a:extLst>
          </a:blip>
          <a:stretch>
            <a:fillRect/>
          </a:stretch>
        </p:blipFill>
        <p:spPr bwMode="auto">
          <a:xfrm>
            <a:off x="7924800" y="2649679"/>
            <a:ext cx="575266" cy="4313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6" name="Picture 25"/>
          <p:cNvPicPr>
            <a:picLocks noChangeAspect="1"/>
          </p:cNvPicPr>
          <p:nvPr>
            <p:custDataLst>
              <p:tags r:id="rId6"/>
            </p:custDataLst>
          </p:nvPr>
        </p:nvPicPr>
        <p:blipFill>
          <a:blip r:embed="rId18" cstate="print">
            <a:extLst>
              <a:ext uri="{28A0092B-C50C-407E-A947-70E740481C1C}">
                <a14:useLocalDpi xmlns:a14="http://schemas.microsoft.com/office/drawing/2010/main" val="0"/>
              </a:ext>
            </a:extLst>
          </a:blip>
          <a:stretch>
            <a:fillRect/>
          </a:stretch>
        </p:blipFill>
        <p:spPr bwMode="auto">
          <a:xfrm rot="16200000">
            <a:off x="8091337" y="3272402"/>
            <a:ext cx="276958" cy="1186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37" name="Straight Arrow Connector 36"/>
          <p:cNvCxnSpPr/>
          <p:nvPr/>
        </p:nvCxnSpPr>
        <p:spPr bwMode="auto">
          <a:xfrm>
            <a:off x="2450830" y="4641678"/>
            <a:ext cx="354957"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Rectangle 32"/>
          <p:cNvSpPr/>
          <p:nvPr/>
        </p:nvSpPr>
        <p:spPr>
          <a:xfrm rot="16200000">
            <a:off x="1768714" y="3508883"/>
            <a:ext cx="2692580" cy="652852"/>
          </a:xfrm>
          <a:prstGeom prst="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Estimation</a:t>
            </a:r>
            <a:endParaRPr lang="en-US" sz="3200" b="1" dirty="0">
              <a:solidFill>
                <a:schemeClr val="tx1"/>
              </a:solidFill>
            </a:endParaRPr>
          </a:p>
        </p:txBody>
      </p:sp>
      <p:sp>
        <p:nvSpPr>
          <p:cNvPr id="15" name="TextBox 14"/>
          <p:cNvSpPr txBox="1"/>
          <p:nvPr/>
        </p:nvSpPr>
        <p:spPr>
          <a:xfrm>
            <a:off x="685800" y="3875213"/>
            <a:ext cx="1177701" cy="461665"/>
          </a:xfrm>
          <a:prstGeom prst="rect">
            <a:avLst/>
          </a:prstGeom>
          <a:noFill/>
        </p:spPr>
        <p:txBody>
          <a:bodyPr wrap="square" rtlCol="0">
            <a:spAutoFit/>
          </a:bodyPr>
          <a:lstStyle/>
          <a:p>
            <a:r>
              <a:rPr lang="en-US" sz="2400" u="sng" dirty="0" smtClean="0">
                <a:solidFill>
                  <a:schemeClr val="tx1"/>
                </a:solidFill>
              </a:rPr>
              <a:t>Model</a:t>
            </a:r>
            <a:r>
              <a:rPr lang="en-US" sz="2400" dirty="0" smtClean="0">
                <a:solidFill>
                  <a:schemeClr val="tx1"/>
                </a:solidFill>
              </a:rPr>
              <a:t>:</a:t>
            </a:r>
            <a:endParaRPr lang="en-US" sz="2400" dirty="0">
              <a:solidFill>
                <a:schemeClr val="tx1"/>
              </a:solidFill>
            </a:endParaRPr>
          </a:p>
        </p:txBody>
      </p:sp>
      <p:cxnSp>
        <p:nvCxnSpPr>
          <p:cNvPr id="40" name="Straight Arrow Connector 39"/>
          <p:cNvCxnSpPr/>
          <p:nvPr/>
        </p:nvCxnSpPr>
        <p:spPr bwMode="auto">
          <a:xfrm>
            <a:off x="6400800" y="4607388"/>
            <a:ext cx="3810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4572000" y="2127078"/>
            <a:ext cx="1681554" cy="461665"/>
          </a:xfrm>
          <a:prstGeom prst="rect">
            <a:avLst/>
          </a:prstGeom>
          <a:noFill/>
        </p:spPr>
        <p:txBody>
          <a:bodyPr wrap="square" rtlCol="0">
            <a:spAutoFit/>
          </a:bodyPr>
          <a:lstStyle/>
          <a:p>
            <a:r>
              <a:rPr lang="en-US" sz="2400" u="sng" dirty="0" smtClean="0">
                <a:solidFill>
                  <a:schemeClr val="tx1"/>
                </a:solidFill>
              </a:rPr>
              <a:t>Test Point</a:t>
            </a:r>
            <a:r>
              <a:rPr lang="en-US" sz="2400" dirty="0" smtClean="0">
                <a:solidFill>
                  <a:schemeClr val="tx1"/>
                </a:solidFill>
              </a:rPr>
              <a:t>:</a:t>
            </a:r>
            <a:endParaRPr lang="en-US" sz="2400" dirty="0">
              <a:solidFill>
                <a:schemeClr val="tx1"/>
              </a:solidFill>
            </a:endParaRPr>
          </a:p>
        </p:txBody>
      </p:sp>
      <p:cxnSp>
        <p:nvCxnSpPr>
          <p:cNvPr id="55" name="Straight Arrow Connector 54"/>
          <p:cNvCxnSpPr/>
          <p:nvPr/>
        </p:nvCxnSpPr>
        <p:spPr bwMode="auto">
          <a:xfrm flipV="1">
            <a:off x="4724400" y="4607062"/>
            <a:ext cx="445770" cy="326"/>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7" name="Picture 66"/>
          <p:cNvPicPr>
            <a:picLocks noChangeAspect="1"/>
          </p:cNvPicPr>
          <p:nvPr>
            <p:custDataLst>
              <p:tags r:id="rId7"/>
            </p:custDataLst>
          </p:nvPr>
        </p:nvPicPr>
        <p:blipFill>
          <a:blip r:embed="rId19" cstate="print">
            <a:extLst>
              <a:ext uri="{28A0092B-C50C-407E-A947-70E740481C1C}">
                <a14:useLocalDpi xmlns:a14="http://schemas.microsoft.com/office/drawing/2010/main" val="0"/>
              </a:ext>
            </a:extLst>
          </a:blip>
          <a:stretch>
            <a:fillRect/>
          </a:stretch>
        </p:blipFill>
        <p:spPr bwMode="auto">
          <a:xfrm>
            <a:off x="4648200" y="4343400"/>
            <a:ext cx="1696970" cy="4797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70" name="Straight Arrow Connector 69"/>
          <p:cNvCxnSpPr/>
          <p:nvPr/>
        </p:nvCxnSpPr>
        <p:spPr bwMode="auto">
          <a:xfrm flipV="1">
            <a:off x="4191000" y="4624229"/>
            <a:ext cx="368570" cy="2"/>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Box 27"/>
          <p:cNvSpPr txBox="1"/>
          <p:nvPr/>
        </p:nvSpPr>
        <p:spPr>
          <a:xfrm>
            <a:off x="304800" y="1894013"/>
            <a:ext cx="2102777" cy="461665"/>
          </a:xfrm>
          <a:prstGeom prst="rect">
            <a:avLst/>
          </a:prstGeom>
          <a:noFill/>
        </p:spPr>
        <p:txBody>
          <a:bodyPr wrap="square" rtlCol="0">
            <a:spAutoFit/>
          </a:bodyPr>
          <a:lstStyle/>
          <a:p>
            <a:r>
              <a:rPr lang="en-US" sz="2400" u="sng" dirty="0" smtClean="0">
                <a:solidFill>
                  <a:schemeClr val="tx1"/>
                </a:solidFill>
              </a:rPr>
              <a:t>Training Data</a:t>
            </a:r>
            <a:r>
              <a:rPr lang="en-US" sz="2400" dirty="0" smtClean="0">
                <a:solidFill>
                  <a:schemeClr val="tx1"/>
                </a:solidFill>
              </a:rPr>
              <a:t>:</a:t>
            </a:r>
            <a:endParaRPr lang="en-US" sz="2400" dirty="0">
              <a:solidFill>
                <a:schemeClr val="tx1"/>
              </a:solidFill>
            </a:endParaRPr>
          </a:p>
        </p:txBody>
      </p:sp>
      <p:sp>
        <p:nvSpPr>
          <p:cNvPr id="17" name="Rectangle 16"/>
          <p:cNvSpPr/>
          <p:nvPr/>
        </p:nvSpPr>
        <p:spPr bwMode="auto">
          <a:xfrm>
            <a:off x="228600" y="1894013"/>
            <a:ext cx="3581400" cy="4125787"/>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18554931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 Likelihood Estimation</a:t>
            </a:r>
            <a:endParaRPr lang="en-US" dirty="0"/>
          </a:p>
        </p:txBody>
      </p:sp>
      <p:sp>
        <p:nvSpPr>
          <p:cNvPr id="3" name="Content Placeholder 2"/>
          <p:cNvSpPr>
            <a:spLocks noGrp="1"/>
          </p:cNvSpPr>
          <p:nvPr>
            <p:ph idx="1"/>
          </p:nvPr>
        </p:nvSpPr>
        <p:spPr/>
        <p:txBody>
          <a:bodyPr/>
          <a:lstStyle/>
          <a:p>
            <a:endParaRPr lang="en-US" sz="400" dirty="0" smtClean="0"/>
          </a:p>
          <a:p>
            <a:r>
              <a:rPr lang="en-US" dirty="0" smtClean="0"/>
              <a:t>Given a model,                                                    ,</a:t>
            </a:r>
          </a:p>
          <a:p>
            <a:pPr marL="0" indent="0">
              <a:buNone/>
            </a:pPr>
            <a:endParaRPr lang="en-US" sz="1800" dirty="0" smtClean="0"/>
          </a:p>
          <a:p>
            <a:pPr marL="0" indent="0">
              <a:buNone/>
            </a:pPr>
            <a:r>
              <a:rPr lang="en-US" dirty="0" smtClean="0"/>
              <a:t>     find</a:t>
            </a:r>
            <a:endParaRPr lang="en-US" dirty="0"/>
          </a:p>
          <a:p>
            <a:pPr marL="0" indent="0">
              <a:buNone/>
            </a:pPr>
            <a:endParaRPr lang="en-US" dirty="0" smtClean="0"/>
          </a:p>
          <a:p>
            <a:pPr marL="0" indent="0">
              <a:buNone/>
            </a:pPr>
            <a:r>
              <a:rPr lang="en-US" dirty="0" smtClean="0"/>
              <a:t>     where,</a:t>
            </a:r>
          </a:p>
        </p:txBody>
      </p:sp>
      <p:sp>
        <p:nvSpPr>
          <p:cNvPr id="4" name="Slide Number Placeholder 3"/>
          <p:cNvSpPr>
            <a:spLocks noGrp="1"/>
          </p:cNvSpPr>
          <p:nvPr>
            <p:ph type="sldNum" idx="11"/>
          </p:nvPr>
        </p:nvSpPr>
        <p:spPr/>
        <p:txBody>
          <a:bodyPr/>
          <a:lstStyle/>
          <a:p>
            <a:fld id="{EB2E650A-A1FA-4E74-8175-5845299D71FD}" type="slidenum">
              <a:rPr lang="en-US" smtClean="0"/>
              <a:pPr/>
              <a:t>16</a:t>
            </a:fld>
            <a:endParaRPr lang="en-US"/>
          </a:p>
        </p:txBody>
      </p:sp>
      <p:pic>
        <p:nvPicPr>
          <p:cNvPr id="20" name="Picture 19"/>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3017618" y="2961056"/>
            <a:ext cx="3089812" cy="7727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1" name="Picture 20"/>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1162500" y="4343400"/>
            <a:ext cx="6811969" cy="95943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24" name="Straight Arrow Connector 23"/>
          <p:cNvCxnSpPr/>
          <p:nvPr/>
        </p:nvCxnSpPr>
        <p:spPr bwMode="auto">
          <a:xfrm flipV="1">
            <a:off x="5470189" y="5181600"/>
            <a:ext cx="217170" cy="38100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2567940" y="5641448"/>
            <a:ext cx="3749040" cy="369332"/>
          </a:xfrm>
          <a:prstGeom prst="rect">
            <a:avLst/>
          </a:prstGeom>
          <a:noFill/>
        </p:spPr>
        <p:txBody>
          <a:bodyPr wrap="square" rtlCol="0">
            <a:spAutoFit/>
          </a:bodyPr>
          <a:lstStyle/>
          <a:p>
            <a:r>
              <a:rPr lang="en-US" dirty="0" smtClean="0">
                <a:solidFill>
                  <a:schemeClr val="tx1"/>
                </a:solidFill>
              </a:rPr>
              <a:t>vector of empirical </a:t>
            </a:r>
            <a:r>
              <a:rPr lang="en-US" dirty="0" err="1" smtClean="0">
                <a:solidFill>
                  <a:schemeClr val="tx1"/>
                </a:solidFill>
              </a:rPr>
              <a:t>marginals</a:t>
            </a:r>
            <a:r>
              <a:rPr lang="en-US" dirty="0" smtClean="0">
                <a:solidFill>
                  <a:schemeClr val="tx1"/>
                </a:solidFill>
              </a:rPr>
              <a:t>:</a:t>
            </a:r>
            <a:endParaRPr lang="en-US" dirty="0">
              <a:solidFill>
                <a:schemeClr val="tx1"/>
              </a:solidFill>
            </a:endParaRPr>
          </a:p>
        </p:txBody>
      </p:sp>
      <p:pic>
        <p:nvPicPr>
          <p:cNvPr id="29" name="Picture 28"/>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5687359" y="5562600"/>
            <a:ext cx="2770841" cy="6005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auto">
          <a:xfrm>
            <a:off x="3581400" y="1496280"/>
            <a:ext cx="4610415" cy="86592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6364386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 Likelihood </a:t>
            </a:r>
            <a:r>
              <a:rPr lang="en-US" sz="2800" dirty="0" smtClean="0"/>
              <a:t>[Wainwright ‘06]</a:t>
            </a:r>
            <a:endParaRPr lang="en-US" dirty="0"/>
          </a:p>
        </p:txBody>
      </p:sp>
      <p:sp>
        <p:nvSpPr>
          <p:cNvPr id="3" name="Content Placeholder 2"/>
          <p:cNvSpPr>
            <a:spLocks noGrp="1"/>
          </p:cNvSpPr>
          <p:nvPr>
            <p:ph idx="1"/>
          </p:nvPr>
        </p:nvSpPr>
        <p:spPr/>
        <p:txBody>
          <a:bodyPr/>
          <a:lstStyle/>
          <a:p>
            <a:r>
              <a:rPr lang="en-US" dirty="0" smtClean="0"/>
              <a:t>Approximate   is          with               ,</a:t>
            </a:r>
          </a:p>
          <a:p>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17</a:t>
            </a:fld>
            <a:endParaRPr lang="en-US"/>
          </a:p>
        </p:txBody>
      </p:sp>
      <p:pic>
        <p:nvPicPr>
          <p:cNvPr id="6" name="Picture 5"/>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3310890" y="1608956"/>
            <a:ext cx="1183679" cy="3722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bwMode="auto">
          <a:xfrm>
            <a:off x="5463540" y="1541886"/>
            <a:ext cx="1184020" cy="4393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1967533" y="2286000"/>
            <a:ext cx="5172407" cy="4391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2459415" y="4648200"/>
            <a:ext cx="4203090" cy="3956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6" name="Picture 15"/>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bwMode="auto">
          <a:xfrm>
            <a:off x="2505030" y="5710261"/>
            <a:ext cx="4111726" cy="3956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Rectangle 10"/>
          <p:cNvSpPr/>
          <p:nvPr/>
        </p:nvSpPr>
        <p:spPr bwMode="auto">
          <a:xfrm>
            <a:off x="381000" y="3429000"/>
            <a:ext cx="8382000" cy="26769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701319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 Likelihood </a:t>
            </a:r>
            <a:r>
              <a:rPr lang="en-US" sz="2800" dirty="0" smtClean="0"/>
              <a:t>[Wainwright ‘06]</a:t>
            </a:r>
            <a:endParaRPr lang="en-US" dirty="0"/>
          </a:p>
        </p:txBody>
      </p:sp>
      <p:sp>
        <p:nvSpPr>
          <p:cNvPr id="3" name="Content Placeholder 2"/>
          <p:cNvSpPr>
            <a:spLocks noGrp="1"/>
          </p:cNvSpPr>
          <p:nvPr>
            <p:ph idx="1"/>
          </p:nvPr>
        </p:nvSpPr>
        <p:spPr/>
        <p:txBody>
          <a:bodyPr/>
          <a:lstStyle/>
          <a:p>
            <a:r>
              <a:rPr lang="en-US" dirty="0" smtClean="0"/>
              <a:t>Approximate   is          with               ,</a:t>
            </a:r>
            <a:endParaRPr lang="en-US" dirty="0"/>
          </a:p>
          <a:p>
            <a:endParaRPr lang="en-US" sz="1400" dirty="0" smtClean="0"/>
          </a:p>
        </p:txBody>
      </p:sp>
      <p:sp>
        <p:nvSpPr>
          <p:cNvPr id="4" name="Slide Number Placeholder 3"/>
          <p:cNvSpPr>
            <a:spLocks noGrp="1"/>
          </p:cNvSpPr>
          <p:nvPr>
            <p:ph type="sldNum" idx="11"/>
          </p:nvPr>
        </p:nvSpPr>
        <p:spPr/>
        <p:txBody>
          <a:bodyPr/>
          <a:lstStyle/>
          <a:p>
            <a:fld id="{EB2E650A-A1FA-4E74-8175-5845299D71FD}" type="slidenum">
              <a:rPr lang="en-US" smtClean="0"/>
              <a:pPr/>
              <a:t>18</a:t>
            </a:fld>
            <a:endParaRPr lang="en-US"/>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3310890" y="1608956"/>
            <a:ext cx="1183679" cy="3722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5463540" y="1541886"/>
            <a:ext cx="1184020" cy="4393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2" name="TextBox 21"/>
          <p:cNvSpPr txBox="1"/>
          <p:nvPr/>
        </p:nvSpPr>
        <p:spPr>
          <a:xfrm>
            <a:off x="3807479" y="5002291"/>
            <a:ext cx="1676400" cy="1107996"/>
          </a:xfrm>
          <a:prstGeom prst="rect">
            <a:avLst/>
          </a:prstGeom>
          <a:noFill/>
        </p:spPr>
        <p:txBody>
          <a:bodyPr wrap="square" rtlCol="0">
            <a:spAutoFit/>
          </a:bodyPr>
          <a:lstStyle/>
          <a:p>
            <a:pPr algn="ctr"/>
            <a:r>
              <a:rPr lang="en-US" sz="6600" dirty="0" smtClean="0">
                <a:solidFill>
                  <a:schemeClr val="tx1"/>
                </a:solidFill>
              </a:rPr>
              <a:t>,…,</a:t>
            </a:r>
            <a:endParaRPr lang="en-US" sz="6600" dirty="0">
              <a:solidFill>
                <a:schemeClr val="tx1"/>
              </a:solidFill>
            </a:endParaRPr>
          </a:p>
        </p:txBody>
      </p:sp>
      <p:pic>
        <p:nvPicPr>
          <p:cNvPr id="430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368971"/>
            <a:ext cx="3197879" cy="271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679" y="3272833"/>
            <a:ext cx="750828" cy="76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2733" y="3350094"/>
            <a:ext cx="3185346" cy="270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9945" y="3248977"/>
            <a:ext cx="733767" cy="76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bwMode="auto">
          <a:xfrm>
            <a:off x="1967533" y="2286000"/>
            <a:ext cx="5172407" cy="4391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TextBox 4"/>
          <p:cNvSpPr txBox="1"/>
          <p:nvPr/>
        </p:nvSpPr>
        <p:spPr>
          <a:xfrm>
            <a:off x="334793" y="2938046"/>
            <a:ext cx="1752600" cy="338554"/>
          </a:xfrm>
          <a:prstGeom prst="rect">
            <a:avLst/>
          </a:prstGeom>
          <a:noFill/>
        </p:spPr>
        <p:txBody>
          <a:bodyPr wrap="square" rtlCol="0">
            <a:spAutoFit/>
          </a:bodyPr>
          <a:lstStyle/>
          <a:p>
            <a:pPr algn="ctr"/>
            <a:r>
              <a:rPr lang="en-US" sz="1600" i="1" dirty="0" smtClean="0">
                <a:solidFill>
                  <a:schemeClr val="tx1"/>
                </a:solidFill>
              </a:rPr>
              <a:t>Low </a:t>
            </a:r>
            <a:r>
              <a:rPr lang="en-US" sz="1600" i="1" dirty="0" err="1" smtClean="0">
                <a:solidFill>
                  <a:schemeClr val="tx1"/>
                </a:solidFill>
              </a:rPr>
              <a:t>iBound</a:t>
            </a:r>
            <a:endParaRPr lang="en-US" sz="1600" i="1" dirty="0">
              <a:solidFill>
                <a:schemeClr val="tx1"/>
              </a:solidFill>
            </a:endParaRPr>
          </a:p>
        </p:txBody>
      </p:sp>
      <p:sp>
        <p:nvSpPr>
          <p:cNvPr id="14" name="TextBox 13"/>
          <p:cNvSpPr txBox="1"/>
          <p:nvPr/>
        </p:nvSpPr>
        <p:spPr>
          <a:xfrm>
            <a:off x="5105400" y="2938046"/>
            <a:ext cx="1752600" cy="338554"/>
          </a:xfrm>
          <a:prstGeom prst="rect">
            <a:avLst/>
          </a:prstGeom>
          <a:noFill/>
        </p:spPr>
        <p:txBody>
          <a:bodyPr wrap="square" rtlCol="0">
            <a:spAutoFit/>
          </a:bodyPr>
          <a:lstStyle/>
          <a:p>
            <a:pPr algn="ctr"/>
            <a:r>
              <a:rPr lang="en-US" sz="1600" i="1" dirty="0" smtClean="0">
                <a:solidFill>
                  <a:schemeClr val="tx1"/>
                </a:solidFill>
              </a:rPr>
              <a:t>High </a:t>
            </a:r>
            <a:r>
              <a:rPr lang="en-US" sz="1600" i="1" dirty="0" err="1" smtClean="0">
                <a:solidFill>
                  <a:schemeClr val="tx1"/>
                </a:solidFill>
              </a:rPr>
              <a:t>iBound</a:t>
            </a:r>
            <a:endParaRPr lang="en-US" sz="1600" i="1" dirty="0">
              <a:solidFill>
                <a:schemeClr val="tx1"/>
              </a:solidFill>
            </a:endParaRPr>
          </a:p>
        </p:txBody>
      </p:sp>
    </p:spTree>
    <p:extLst>
      <p:ext uri="{BB962C8B-B14F-4D97-AF65-F5344CB8AC3E}">
        <p14:creationId xmlns:p14="http://schemas.microsoft.com/office/powerpoint/2010/main" val="161258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Surrogate Likelihood </a:t>
            </a:r>
            <a:r>
              <a:rPr lang="en-US" sz="2800" dirty="0" smtClean="0"/>
              <a:t>[Wainwright ‘06]</a:t>
            </a:r>
            <a:endParaRPr lang="en-US" dirty="0"/>
          </a:p>
        </p:txBody>
      </p:sp>
      <p:sp>
        <p:nvSpPr>
          <p:cNvPr id="3" name="Content Placeholder 2"/>
          <p:cNvSpPr>
            <a:spLocks noGrp="1"/>
          </p:cNvSpPr>
          <p:nvPr>
            <p:ph idx="1"/>
          </p:nvPr>
        </p:nvSpPr>
        <p:spPr/>
        <p:txBody>
          <a:bodyPr/>
          <a:lstStyle/>
          <a:p>
            <a:r>
              <a:rPr lang="en-US" dirty="0" smtClean="0"/>
              <a:t>Approximate   is          with               ,</a:t>
            </a:r>
            <a:endParaRPr lang="en-US" dirty="0"/>
          </a:p>
          <a:p>
            <a:endParaRPr lang="en-US" sz="1400" dirty="0" smtClean="0"/>
          </a:p>
        </p:txBody>
      </p:sp>
      <p:sp>
        <p:nvSpPr>
          <p:cNvPr id="4" name="Slide Number Placeholder 3"/>
          <p:cNvSpPr>
            <a:spLocks noGrp="1"/>
          </p:cNvSpPr>
          <p:nvPr>
            <p:ph type="sldNum" idx="11"/>
          </p:nvPr>
        </p:nvSpPr>
        <p:spPr/>
        <p:txBody>
          <a:bodyPr/>
          <a:lstStyle/>
          <a:p>
            <a:fld id="{EB2E650A-A1FA-4E74-8175-5845299D71FD}" type="slidenum">
              <a:rPr lang="en-US" smtClean="0"/>
              <a:pPr/>
              <a:t>19</a:t>
            </a:fld>
            <a:endParaRPr lang="en-US"/>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3310890" y="1608956"/>
            <a:ext cx="1183679" cy="3722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5463540" y="1541886"/>
            <a:ext cx="1184020" cy="4393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2" name="TextBox 21"/>
          <p:cNvSpPr txBox="1"/>
          <p:nvPr/>
        </p:nvSpPr>
        <p:spPr>
          <a:xfrm>
            <a:off x="3807479" y="5002291"/>
            <a:ext cx="1676400" cy="1107996"/>
          </a:xfrm>
          <a:prstGeom prst="rect">
            <a:avLst/>
          </a:prstGeom>
          <a:noFill/>
        </p:spPr>
        <p:txBody>
          <a:bodyPr wrap="square" rtlCol="0">
            <a:spAutoFit/>
          </a:bodyPr>
          <a:lstStyle/>
          <a:p>
            <a:pPr algn="ctr"/>
            <a:r>
              <a:rPr lang="en-US" sz="6600" dirty="0" smtClean="0">
                <a:solidFill>
                  <a:schemeClr val="tx1"/>
                </a:solidFill>
              </a:rPr>
              <a:t>,…,</a:t>
            </a:r>
            <a:endParaRPr lang="en-US" sz="6600" dirty="0">
              <a:solidFill>
                <a:schemeClr val="tx1"/>
              </a:solidFill>
            </a:endParaRPr>
          </a:p>
        </p:txBody>
      </p:sp>
      <p:pic>
        <p:nvPicPr>
          <p:cNvPr id="4301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3368971"/>
            <a:ext cx="3197879" cy="2719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5679" y="3272833"/>
            <a:ext cx="750828" cy="76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2733" y="3350094"/>
            <a:ext cx="3185346" cy="2708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9945" y="3248977"/>
            <a:ext cx="733767" cy="76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2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bwMode="auto">
          <a:xfrm>
            <a:off x="1967533" y="2286000"/>
            <a:ext cx="5172407" cy="43914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TextBox 4"/>
          <p:cNvSpPr txBox="1"/>
          <p:nvPr/>
        </p:nvSpPr>
        <p:spPr>
          <a:xfrm>
            <a:off x="334793" y="2938046"/>
            <a:ext cx="1752600" cy="338554"/>
          </a:xfrm>
          <a:prstGeom prst="rect">
            <a:avLst/>
          </a:prstGeom>
          <a:noFill/>
        </p:spPr>
        <p:txBody>
          <a:bodyPr wrap="square" rtlCol="0">
            <a:spAutoFit/>
          </a:bodyPr>
          <a:lstStyle/>
          <a:p>
            <a:pPr algn="ctr"/>
            <a:r>
              <a:rPr lang="en-US" sz="1600" i="1" dirty="0" smtClean="0">
                <a:solidFill>
                  <a:schemeClr val="tx1"/>
                </a:solidFill>
              </a:rPr>
              <a:t>Low </a:t>
            </a:r>
            <a:r>
              <a:rPr lang="en-US" sz="1600" i="1" dirty="0" err="1" smtClean="0">
                <a:solidFill>
                  <a:schemeClr val="tx1"/>
                </a:solidFill>
              </a:rPr>
              <a:t>iBound</a:t>
            </a:r>
            <a:endParaRPr lang="en-US" sz="1600" i="1" dirty="0">
              <a:solidFill>
                <a:schemeClr val="tx1"/>
              </a:solidFill>
            </a:endParaRPr>
          </a:p>
        </p:txBody>
      </p:sp>
      <p:sp>
        <p:nvSpPr>
          <p:cNvPr id="14" name="TextBox 13"/>
          <p:cNvSpPr txBox="1"/>
          <p:nvPr/>
        </p:nvSpPr>
        <p:spPr>
          <a:xfrm>
            <a:off x="5105400" y="2938046"/>
            <a:ext cx="1752600" cy="338554"/>
          </a:xfrm>
          <a:prstGeom prst="rect">
            <a:avLst/>
          </a:prstGeom>
          <a:noFill/>
        </p:spPr>
        <p:txBody>
          <a:bodyPr wrap="square" rtlCol="0">
            <a:spAutoFit/>
          </a:bodyPr>
          <a:lstStyle/>
          <a:p>
            <a:pPr algn="ctr"/>
            <a:r>
              <a:rPr lang="en-US" sz="1600" i="1" dirty="0" smtClean="0">
                <a:solidFill>
                  <a:schemeClr val="tx1"/>
                </a:solidFill>
              </a:rPr>
              <a:t>High </a:t>
            </a:r>
            <a:r>
              <a:rPr lang="en-US" sz="1600" i="1" dirty="0" err="1" smtClean="0">
                <a:solidFill>
                  <a:schemeClr val="tx1"/>
                </a:solidFill>
              </a:rPr>
              <a:t>iBound</a:t>
            </a:r>
            <a:endParaRPr lang="en-US" sz="1600" i="1" dirty="0">
              <a:solidFill>
                <a:schemeClr val="tx1"/>
              </a:solidFill>
            </a:endParaRPr>
          </a:p>
        </p:txBody>
      </p:sp>
      <p:sp>
        <p:nvSpPr>
          <p:cNvPr id="15" name="Rectangle 14"/>
          <p:cNvSpPr/>
          <p:nvPr/>
        </p:nvSpPr>
        <p:spPr bwMode="auto">
          <a:xfrm>
            <a:off x="533400" y="4191000"/>
            <a:ext cx="8077200" cy="990600"/>
          </a:xfrm>
          <a:prstGeom prst="rect">
            <a:avLst/>
          </a:prstGeom>
          <a:solidFill>
            <a:schemeClr val="accent3">
              <a:lumMod val="85000"/>
            </a:schemeClr>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TextBox 15"/>
          <p:cNvSpPr txBox="1"/>
          <p:nvPr/>
        </p:nvSpPr>
        <p:spPr>
          <a:xfrm>
            <a:off x="533400" y="4419600"/>
            <a:ext cx="8077200" cy="523220"/>
          </a:xfrm>
          <a:prstGeom prst="rect">
            <a:avLst/>
          </a:prstGeom>
          <a:noFill/>
        </p:spPr>
        <p:txBody>
          <a:bodyPr wrap="square" rtlCol="0">
            <a:spAutoFit/>
          </a:bodyPr>
          <a:lstStyle/>
          <a:p>
            <a:pPr algn="ctr"/>
            <a:r>
              <a:rPr lang="en-US" sz="2800" b="1" dirty="0" smtClean="0">
                <a:solidFill>
                  <a:srgbClr val="002060"/>
                </a:solidFill>
                <a:latin typeface="+mn-lt"/>
              </a:rPr>
              <a:t>When does </a:t>
            </a:r>
            <a:r>
              <a:rPr lang="en-US" sz="2800" b="1" i="1" dirty="0" smtClean="0">
                <a:solidFill>
                  <a:srgbClr val="002060"/>
                </a:solidFill>
                <a:latin typeface="+mn-lt"/>
              </a:rPr>
              <a:t>better</a:t>
            </a:r>
            <a:r>
              <a:rPr lang="en-US" sz="2800" b="1" dirty="0" smtClean="0">
                <a:solidFill>
                  <a:srgbClr val="002060"/>
                </a:solidFill>
                <a:latin typeface="+mn-lt"/>
              </a:rPr>
              <a:t> inference mean </a:t>
            </a:r>
            <a:r>
              <a:rPr lang="en-US" sz="2800" b="1" i="1" dirty="0" smtClean="0">
                <a:solidFill>
                  <a:srgbClr val="002060"/>
                </a:solidFill>
                <a:latin typeface="+mn-lt"/>
              </a:rPr>
              <a:t>better</a:t>
            </a:r>
            <a:r>
              <a:rPr lang="en-US" sz="2800" b="1" dirty="0" smtClean="0">
                <a:solidFill>
                  <a:srgbClr val="002060"/>
                </a:solidFill>
                <a:latin typeface="+mn-lt"/>
              </a:rPr>
              <a:t> learning?</a:t>
            </a:r>
            <a:endParaRPr lang="en-US" sz="2800" b="1" dirty="0">
              <a:solidFill>
                <a:srgbClr val="002060"/>
              </a:solidFill>
              <a:latin typeface="+mn-lt"/>
            </a:endParaRPr>
          </a:p>
        </p:txBody>
      </p:sp>
    </p:spTree>
    <p:extLst>
      <p:ext uri="{BB962C8B-B14F-4D97-AF65-F5344CB8AC3E}">
        <p14:creationId xmlns:p14="http://schemas.microsoft.com/office/powerpoint/2010/main" val="5176774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err="1" smtClean="0"/>
              <a:t>Rina</a:t>
            </a:r>
            <a:r>
              <a:rPr lang="en-US" dirty="0" smtClean="0"/>
              <a:t> </a:t>
            </a:r>
            <a:r>
              <a:rPr lang="en-US" dirty="0" err="1" smtClean="0"/>
              <a:t>Dechter</a:t>
            </a:r>
            <a:endParaRPr lang="en-US" dirty="0" smtClean="0"/>
          </a:p>
          <a:p>
            <a:r>
              <a:rPr lang="en-US" dirty="0" smtClean="0"/>
              <a:t>Alex </a:t>
            </a:r>
            <a:r>
              <a:rPr lang="en-US" dirty="0" err="1" smtClean="0"/>
              <a:t>Ihler</a:t>
            </a:r>
            <a:endParaRPr lang="en-US" dirty="0" smtClean="0"/>
          </a:p>
          <a:p>
            <a:r>
              <a:rPr lang="en-US" dirty="0" smtClean="0"/>
              <a:t>Max Welling</a:t>
            </a:r>
          </a:p>
          <a:p>
            <a:r>
              <a:rPr lang="en-US" dirty="0" err="1" smtClean="0"/>
              <a:t>Misha</a:t>
            </a:r>
            <a:r>
              <a:rPr lang="en-US" dirty="0" smtClean="0"/>
              <a:t> </a:t>
            </a:r>
            <a:r>
              <a:rPr lang="en-US" dirty="0" err="1" smtClean="0"/>
              <a:t>Chertkov</a:t>
            </a:r>
            <a:endParaRPr lang="en-US" dirty="0" smtClean="0"/>
          </a:p>
          <a:p>
            <a:endParaRPr lang="en-US" sz="4800" dirty="0"/>
          </a:p>
          <a:p>
            <a:r>
              <a:rPr lang="en-US" sz="2800" dirty="0" err="1" smtClean="0"/>
              <a:t>Kalev</a:t>
            </a:r>
            <a:r>
              <a:rPr lang="en-US" sz="2800" dirty="0" smtClean="0"/>
              <a:t> </a:t>
            </a:r>
            <a:r>
              <a:rPr lang="en-US" sz="2800" dirty="0" err="1" smtClean="0"/>
              <a:t>Kask</a:t>
            </a:r>
            <a:r>
              <a:rPr lang="en-US" sz="2800" dirty="0" smtClean="0"/>
              <a:t>, </a:t>
            </a:r>
            <a:r>
              <a:rPr lang="en-US" sz="2800" dirty="0" err="1" smtClean="0"/>
              <a:t>Jinwoo</a:t>
            </a:r>
            <a:r>
              <a:rPr lang="en-US" sz="2800" dirty="0" smtClean="0"/>
              <a:t> Shin</a:t>
            </a:r>
          </a:p>
          <a:p>
            <a:r>
              <a:rPr lang="en-US" sz="2800" dirty="0" err="1" smtClean="0"/>
              <a:t>Dechter</a:t>
            </a:r>
            <a:r>
              <a:rPr lang="en-US" sz="2800" dirty="0" smtClean="0"/>
              <a:t>, </a:t>
            </a:r>
            <a:r>
              <a:rPr lang="en-US" sz="2800" dirty="0" err="1" smtClean="0"/>
              <a:t>Ihler</a:t>
            </a:r>
            <a:r>
              <a:rPr lang="en-US" sz="2800" dirty="0"/>
              <a:t> </a:t>
            </a:r>
            <a:r>
              <a:rPr lang="en-US" sz="2800" dirty="0" smtClean="0"/>
              <a:t>&amp; Welling labs</a:t>
            </a:r>
          </a:p>
          <a:p>
            <a:pPr marL="0" indent="0">
              <a:buNone/>
            </a:pPr>
            <a:endParaRPr lang="en-US" sz="2800" dirty="0" smtClean="0"/>
          </a:p>
        </p:txBody>
      </p:sp>
      <p:sp>
        <p:nvSpPr>
          <p:cNvPr id="4" name="Slide Number Placeholder 3"/>
          <p:cNvSpPr>
            <a:spLocks noGrp="1"/>
          </p:cNvSpPr>
          <p:nvPr>
            <p:ph type="sldNum" idx="11"/>
          </p:nvPr>
        </p:nvSpPr>
        <p:spPr/>
        <p:txBody>
          <a:bodyPr/>
          <a:lstStyle/>
          <a:p>
            <a:fld id="{EB2E650A-A1FA-4E74-8175-5845299D71FD}" type="slidenum">
              <a:rPr lang="en-US" smtClean="0"/>
              <a:pPr/>
              <a:t>2</a:t>
            </a:fld>
            <a:endParaRPr lang="en-US"/>
          </a:p>
        </p:txBody>
      </p:sp>
      <p:sp>
        <p:nvSpPr>
          <p:cNvPr id="5" name="TextBox 4"/>
          <p:cNvSpPr txBox="1"/>
          <p:nvPr/>
        </p:nvSpPr>
        <p:spPr>
          <a:xfrm rot="20243295">
            <a:off x="3769658" y="1820505"/>
            <a:ext cx="914400" cy="369332"/>
          </a:xfrm>
          <a:prstGeom prst="rect">
            <a:avLst/>
          </a:prstGeom>
          <a:noFill/>
        </p:spPr>
        <p:txBody>
          <a:bodyPr wrap="square" rtlCol="0">
            <a:spAutoFit/>
          </a:bodyPr>
          <a:lstStyle/>
          <a:p>
            <a:pPr algn="ctr"/>
            <a:r>
              <a:rPr lang="en-US" dirty="0" smtClean="0">
                <a:solidFill>
                  <a:srgbClr val="FF0000"/>
                </a:solidFill>
              </a:rPr>
              <a:t>BEEM</a:t>
            </a:r>
            <a:endParaRPr lang="en-US" dirty="0">
              <a:solidFill>
                <a:srgbClr val="FF0000"/>
              </a:solidFill>
            </a:endParaRPr>
          </a:p>
        </p:txBody>
      </p:sp>
      <p:sp>
        <p:nvSpPr>
          <p:cNvPr id="6" name="TextBox 5"/>
          <p:cNvSpPr txBox="1"/>
          <p:nvPr/>
        </p:nvSpPr>
        <p:spPr>
          <a:xfrm rot="956076">
            <a:off x="4515437" y="3647936"/>
            <a:ext cx="1107143" cy="369332"/>
          </a:xfrm>
          <a:prstGeom prst="rect">
            <a:avLst/>
          </a:prstGeom>
          <a:noFill/>
        </p:spPr>
        <p:txBody>
          <a:bodyPr wrap="square" rtlCol="0">
            <a:spAutoFit/>
          </a:bodyPr>
          <a:lstStyle/>
          <a:p>
            <a:pPr algn="ctr"/>
            <a:r>
              <a:rPr lang="en-US" dirty="0" smtClean="0">
                <a:solidFill>
                  <a:srgbClr val="00B050"/>
                </a:solidFill>
              </a:rPr>
              <a:t>Herding</a:t>
            </a:r>
            <a:endParaRPr lang="en-US" dirty="0">
              <a:solidFill>
                <a:srgbClr val="00B050"/>
              </a:solidFill>
            </a:endParaRPr>
          </a:p>
        </p:txBody>
      </p:sp>
      <p:sp>
        <p:nvSpPr>
          <p:cNvPr id="7" name="TextBox 6"/>
          <p:cNvSpPr txBox="1"/>
          <p:nvPr/>
        </p:nvSpPr>
        <p:spPr>
          <a:xfrm rot="900067">
            <a:off x="5806249" y="5076616"/>
            <a:ext cx="2447231" cy="369332"/>
          </a:xfrm>
          <a:prstGeom prst="rect">
            <a:avLst/>
          </a:prstGeom>
          <a:noFill/>
        </p:spPr>
        <p:txBody>
          <a:bodyPr wrap="square" rtlCol="0">
            <a:spAutoFit/>
          </a:bodyPr>
          <a:lstStyle/>
          <a:p>
            <a:r>
              <a:rPr lang="en-US" dirty="0" smtClean="0">
                <a:solidFill>
                  <a:srgbClr val="0070C0"/>
                </a:solidFill>
              </a:rPr>
              <a:t>Elimination Orderings</a:t>
            </a:r>
            <a:endParaRPr lang="en-US" dirty="0">
              <a:solidFill>
                <a:srgbClr val="0070C0"/>
              </a:solidFill>
            </a:endParaRPr>
          </a:p>
        </p:txBody>
      </p:sp>
      <p:sp>
        <p:nvSpPr>
          <p:cNvPr id="8" name="TextBox 7"/>
          <p:cNvSpPr txBox="1"/>
          <p:nvPr/>
        </p:nvSpPr>
        <p:spPr>
          <a:xfrm rot="21401382">
            <a:off x="5941145" y="1002502"/>
            <a:ext cx="2068324" cy="369332"/>
          </a:xfrm>
          <a:prstGeom prst="rect">
            <a:avLst/>
          </a:prstGeom>
          <a:noFill/>
        </p:spPr>
        <p:txBody>
          <a:bodyPr wrap="square" rtlCol="0">
            <a:spAutoFit/>
          </a:bodyPr>
          <a:lstStyle/>
          <a:p>
            <a:pPr algn="ctr"/>
            <a:r>
              <a:rPr lang="en-US" dirty="0" smtClean="0">
                <a:solidFill>
                  <a:srgbClr val="7030A0"/>
                </a:solidFill>
              </a:rPr>
              <a:t>Cluster </a:t>
            </a:r>
            <a:r>
              <a:rPr lang="en-US" dirty="0" err="1" smtClean="0">
                <a:solidFill>
                  <a:srgbClr val="7030A0"/>
                </a:solidFill>
              </a:rPr>
              <a:t>Cumulants</a:t>
            </a:r>
            <a:endParaRPr lang="en-US" dirty="0">
              <a:solidFill>
                <a:srgbClr val="7030A0"/>
              </a:solidFill>
            </a:endParaRPr>
          </a:p>
        </p:txBody>
      </p:sp>
      <p:sp>
        <p:nvSpPr>
          <p:cNvPr id="9" name="TextBox 8"/>
          <p:cNvSpPr txBox="1"/>
          <p:nvPr/>
        </p:nvSpPr>
        <p:spPr>
          <a:xfrm rot="382407">
            <a:off x="6905204" y="3415620"/>
            <a:ext cx="1841236" cy="646331"/>
          </a:xfrm>
          <a:prstGeom prst="rect">
            <a:avLst/>
          </a:prstGeom>
          <a:noFill/>
        </p:spPr>
        <p:txBody>
          <a:bodyPr wrap="square" rtlCol="0">
            <a:spAutoFit/>
          </a:bodyPr>
          <a:lstStyle/>
          <a:p>
            <a:pPr algn="ctr"/>
            <a:r>
              <a:rPr lang="en-US" dirty="0" smtClean="0">
                <a:solidFill>
                  <a:srgbClr val="C00000"/>
                </a:solidFill>
              </a:rPr>
              <a:t>Tree Robustness</a:t>
            </a:r>
            <a:endParaRPr lang="en-US" dirty="0">
              <a:solidFill>
                <a:srgbClr val="C00000"/>
              </a:solidFill>
            </a:endParaRPr>
          </a:p>
        </p:txBody>
      </p:sp>
      <p:sp>
        <p:nvSpPr>
          <p:cNvPr id="10" name="TextBox 9"/>
          <p:cNvSpPr txBox="1"/>
          <p:nvPr/>
        </p:nvSpPr>
        <p:spPr>
          <a:xfrm rot="20673240">
            <a:off x="6454281" y="1909199"/>
            <a:ext cx="1841236" cy="646331"/>
          </a:xfrm>
          <a:prstGeom prst="rect">
            <a:avLst/>
          </a:prstGeom>
          <a:noFill/>
        </p:spPr>
        <p:txBody>
          <a:bodyPr wrap="square" rtlCol="0">
            <a:spAutoFit/>
          </a:bodyPr>
          <a:lstStyle/>
          <a:p>
            <a:pPr algn="ctr"/>
            <a:r>
              <a:rPr lang="en-US" dirty="0" smtClean="0">
                <a:solidFill>
                  <a:srgbClr val="002060"/>
                </a:solidFill>
              </a:rPr>
              <a:t>BP for Weighted </a:t>
            </a:r>
            <a:r>
              <a:rPr lang="en-US" dirty="0" err="1" smtClean="0">
                <a:solidFill>
                  <a:srgbClr val="002060"/>
                </a:solidFill>
              </a:rPr>
              <a:t>Matchings</a:t>
            </a:r>
            <a:endParaRPr lang="en-US" dirty="0">
              <a:solidFill>
                <a:srgbClr val="002060"/>
              </a:solidFill>
            </a:endParaRPr>
          </a:p>
        </p:txBody>
      </p:sp>
      <p:sp>
        <p:nvSpPr>
          <p:cNvPr id="11" name="TextBox 10"/>
          <p:cNvSpPr txBox="1"/>
          <p:nvPr/>
        </p:nvSpPr>
        <p:spPr>
          <a:xfrm rot="2884163">
            <a:off x="5449269" y="2920717"/>
            <a:ext cx="1181725" cy="369332"/>
          </a:xfrm>
          <a:prstGeom prst="rect">
            <a:avLst/>
          </a:prstGeom>
          <a:noFill/>
        </p:spPr>
        <p:txBody>
          <a:bodyPr wrap="square" rtlCol="0">
            <a:spAutoFit/>
          </a:bodyPr>
          <a:lstStyle/>
          <a:p>
            <a:pPr algn="ctr"/>
            <a:r>
              <a:rPr lang="en-US" dirty="0" err="1" smtClean="0">
                <a:solidFill>
                  <a:srgbClr val="FF0000"/>
                </a:solidFill>
              </a:rPr>
              <a:t>Inferning</a:t>
            </a:r>
            <a:endParaRPr lang="en-US" dirty="0">
              <a:solidFill>
                <a:srgbClr val="FF0000"/>
              </a:solidFill>
            </a:endParaRPr>
          </a:p>
        </p:txBody>
      </p:sp>
      <p:cxnSp>
        <p:nvCxnSpPr>
          <p:cNvPr id="13" name="Curved Connector 12"/>
          <p:cNvCxnSpPr>
            <a:stCxn id="5" idx="2"/>
            <a:endCxn id="6" idx="0"/>
          </p:cNvCxnSpPr>
          <p:nvPr/>
        </p:nvCxnSpPr>
        <p:spPr bwMode="auto">
          <a:xfrm rot="16200000" flipH="1">
            <a:off x="3969088" y="2504413"/>
            <a:ext cx="1479390" cy="821848"/>
          </a:xfrm>
          <a:prstGeom prst="curvedConnector3">
            <a:avLst/>
          </a:prstGeom>
          <a:solidFill>
            <a:srgbClr val="00B8FF"/>
          </a:solidFill>
          <a:ln w="19050" cap="flat" cmpd="sng" algn="ctr">
            <a:solidFill>
              <a:schemeClr val="tx1"/>
            </a:solidFill>
            <a:prstDash val="solid"/>
            <a:round/>
            <a:headEnd type="oval"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Curved Connector 14"/>
          <p:cNvCxnSpPr>
            <a:stCxn id="6" idx="2"/>
            <a:endCxn id="7" idx="1"/>
          </p:cNvCxnSpPr>
          <p:nvPr/>
        </p:nvCxnSpPr>
        <p:spPr bwMode="auto">
          <a:xfrm rot="16200000" flipH="1">
            <a:off x="4965934" y="4062549"/>
            <a:ext cx="934392" cy="829638"/>
          </a:xfrm>
          <a:prstGeom prst="curvedConnector2">
            <a:avLst/>
          </a:prstGeom>
          <a:solidFill>
            <a:srgbClr val="00B8FF"/>
          </a:solidFill>
          <a:ln w="19050" cap="flat" cmpd="sng" algn="ctr">
            <a:solidFill>
              <a:schemeClr val="tx1"/>
            </a:solidFill>
            <a:prstDash val="solid"/>
            <a:round/>
            <a:headEnd type="oval"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urved Connector 17"/>
          <p:cNvCxnSpPr>
            <a:stCxn id="7" idx="3"/>
            <a:endCxn id="8" idx="3"/>
          </p:cNvCxnSpPr>
          <p:nvPr/>
        </p:nvCxnSpPr>
        <p:spPr bwMode="auto">
          <a:xfrm flipH="1" flipV="1">
            <a:off x="8007743" y="1127452"/>
            <a:ext cx="204037" cy="4450548"/>
          </a:xfrm>
          <a:prstGeom prst="curvedConnector3">
            <a:avLst>
              <a:gd name="adj1" fmla="val -338099"/>
            </a:avLst>
          </a:prstGeom>
          <a:solidFill>
            <a:srgbClr val="00B8FF"/>
          </a:solidFill>
          <a:ln w="19050" cap="flat" cmpd="sng" algn="ctr">
            <a:solidFill>
              <a:schemeClr val="tx1"/>
            </a:solidFill>
            <a:prstDash val="solid"/>
            <a:round/>
            <a:headEnd type="oval"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urved Connector 32"/>
          <p:cNvCxnSpPr>
            <a:stCxn id="8" idx="1"/>
            <a:endCxn id="9" idx="2"/>
          </p:cNvCxnSpPr>
          <p:nvPr/>
        </p:nvCxnSpPr>
        <p:spPr bwMode="auto">
          <a:xfrm rot="10800000" flipH="1" flipV="1">
            <a:off x="5942870" y="1246884"/>
            <a:ext cx="1847077" cy="2813070"/>
          </a:xfrm>
          <a:prstGeom prst="curvedConnector4">
            <a:avLst>
              <a:gd name="adj1" fmla="val -36349"/>
              <a:gd name="adj2" fmla="val 110874"/>
            </a:avLst>
          </a:prstGeom>
          <a:solidFill>
            <a:srgbClr val="00B8FF"/>
          </a:solidFill>
          <a:ln w="19050" cap="flat" cmpd="sng" algn="ctr">
            <a:solidFill>
              <a:schemeClr val="tx1"/>
            </a:solidFill>
            <a:prstDash val="solid"/>
            <a:round/>
            <a:headEnd type="oval"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Curved Connector 57"/>
          <p:cNvCxnSpPr>
            <a:stCxn id="9" idx="0"/>
            <a:endCxn id="10" idx="3"/>
          </p:cNvCxnSpPr>
          <p:nvPr/>
        </p:nvCxnSpPr>
        <p:spPr bwMode="auto">
          <a:xfrm rot="5400000" flipH="1" flipV="1">
            <a:off x="7346761" y="2502112"/>
            <a:ext cx="1430440" cy="400570"/>
          </a:xfrm>
          <a:prstGeom prst="curvedConnector4">
            <a:avLst>
              <a:gd name="adj1" fmla="val 30064"/>
              <a:gd name="adj2" fmla="val 157069"/>
            </a:avLst>
          </a:prstGeom>
          <a:solidFill>
            <a:srgbClr val="00B8FF"/>
          </a:solidFill>
          <a:ln w="19050" cap="flat" cmpd="sng" algn="ctr">
            <a:solidFill>
              <a:schemeClr val="tx1"/>
            </a:solidFill>
            <a:prstDash val="solid"/>
            <a:round/>
            <a:headEnd type="oval"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Curved Connector 61"/>
          <p:cNvCxnSpPr>
            <a:stCxn id="10" idx="0"/>
          </p:cNvCxnSpPr>
          <p:nvPr/>
        </p:nvCxnSpPr>
        <p:spPr bwMode="auto">
          <a:xfrm rot="16200000" flipH="1" flipV="1">
            <a:off x="6190824" y="1770179"/>
            <a:ext cx="947314" cy="1248698"/>
          </a:xfrm>
          <a:prstGeom prst="curvedConnector4">
            <a:avLst>
              <a:gd name="adj1" fmla="val -24131"/>
              <a:gd name="adj2" fmla="val 83417"/>
            </a:avLst>
          </a:prstGeom>
          <a:solidFill>
            <a:srgbClr val="00B8FF"/>
          </a:solidFill>
          <a:ln w="19050" cap="flat" cmpd="sng" algn="ctr">
            <a:solidFill>
              <a:schemeClr val="tx1"/>
            </a:solidFill>
            <a:prstDash val="solid"/>
            <a:round/>
            <a:headEnd type="oval"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9345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in Approximate Learning</a:t>
            </a:r>
            <a:endParaRPr lang="en-US" dirty="0"/>
          </a:p>
        </p:txBody>
      </p:sp>
      <p:sp>
        <p:nvSpPr>
          <p:cNvPr id="3" name="Content Placeholder 2"/>
          <p:cNvSpPr>
            <a:spLocks noGrp="1"/>
          </p:cNvSpPr>
          <p:nvPr>
            <p:ph idx="1"/>
          </p:nvPr>
        </p:nvSpPr>
        <p:spPr>
          <a:xfrm>
            <a:off x="457200" y="1447800"/>
            <a:ext cx="8610600" cy="4648200"/>
          </a:xfrm>
        </p:spPr>
        <p:txBody>
          <a:bodyPr/>
          <a:lstStyle/>
          <a:p>
            <a:pPr marL="514350" indent="-514350">
              <a:buFont typeface="+mj-lt"/>
              <a:buAutoNum type="arabicPeriod"/>
            </a:pPr>
            <a:r>
              <a:rPr lang="en-US" dirty="0" smtClean="0">
                <a:solidFill>
                  <a:srgbClr val="00B050"/>
                </a:solidFill>
              </a:rPr>
              <a:t>Model Error</a:t>
            </a:r>
          </a:p>
          <a:p>
            <a:pPr lvl="1"/>
            <a:r>
              <a:rPr lang="en-US" dirty="0" smtClean="0"/>
              <a:t>Error in approximation to true (unknown) distribution</a:t>
            </a:r>
          </a:p>
          <a:p>
            <a:pPr lvl="1"/>
            <a:endParaRPr lang="en-US" sz="1200" dirty="0" smtClean="0"/>
          </a:p>
          <a:p>
            <a:pPr marL="514350" indent="-514350">
              <a:buFont typeface="+mj-lt"/>
              <a:buAutoNum type="arabicPeriod"/>
            </a:pPr>
            <a:r>
              <a:rPr lang="en-US" dirty="0" smtClean="0">
                <a:solidFill>
                  <a:srgbClr val="FF0000"/>
                </a:solidFill>
              </a:rPr>
              <a:t>Estimation Error</a:t>
            </a:r>
          </a:p>
          <a:p>
            <a:pPr lvl="1"/>
            <a:r>
              <a:rPr lang="en-US" dirty="0" smtClean="0"/>
              <a:t>Error due to use of finite sample </a:t>
            </a:r>
          </a:p>
          <a:p>
            <a:pPr lvl="1"/>
            <a:endParaRPr lang="en-US" sz="1200" dirty="0"/>
          </a:p>
          <a:p>
            <a:pPr marL="514350" indent="-514350">
              <a:buFont typeface="+mj-lt"/>
              <a:buAutoNum type="arabicPeriod"/>
            </a:pPr>
            <a:r>
              <a:rPr lang="en-US" dirty="0">
                <a:solidFill>
                  <a:srgbClr val="0070C0"/>
                </a:solidFill>
              </a:rPr>
              <a:t>Optimization Error</a:t>
            </a:r>
          </a:p>
          <a:p>
            <a:pPr marL="682625" lvl="1" indent="-514350"/>
            <a:r>
              <a:rPr lang="en-US" i="1" dirty="0"/>
              <a:t>Gap</a:t>
            </a:r>
            <a:r>
              <a:rPr lang="en-US" dirty="0"/>
              <a:t> between true and surrogate likelihood functions</a:t>
            </a:r>
          </a:p>
          <a:p>
            <a:pPr lvl="1"/>
            <a:endParaRPr lang="en-US" dirty="0" smtClean="0"/>
          </a:p>
        </p:txBody>
      </p:sp>
      <p:sp>
        <p:nvSpPr>
          <p:cNvPr id="4" name="Slide Number Placeholder 3"/>
          <p:cNvSpPr>
            <a:spLocks noGrp="1"/>
          </p:cNvSpPr>
          <p:nvPr>
            <p:ph type="sldNum" idx="11"/>
          </p:nvPr>
        </p:nvSpPr>
        <p:spPr/>
        <p:txBody>
          <a:bodyPr/>
          <a:lstStyle/>
          <a:p>
            <a:fld id="{EB2E650A-A1FA-4E74-8175-5845299D71FD}" type="slidenum">
              <a:rPr lang="en-US" smtClean="0"/>
              <a:pPr/>
              <a:t>20</a:t>
            </a:fld>
            <a:endParaRPr lang="en-US"/>
          </a:p>
        </p:txBody>
      </p:sp>
    </p:spTree>
    <p:extLst>
      <p:ext uri="{BB962C8B-B14F-4D97-AF65-F5344CB8AC3E}">
        <p14:creationId xmlns:p14="http://schemas.microsoft.com/office/powerpoint/2010/main" val="598517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smtClean="0"/>
              <a:t>Errors in Approximate Learning</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00B050"/>
                </a:solidFill>
              </a:rPr>
              <a:t>Model Error</a:t>
            </a:r>
          </a:p>
          <a:p>
            <a:pPr lvl="1"/>
            <a:r>
              <a:rPr lang="en-US" dirty="0" smtClean="0"/>
              <a:t>data sampled as                         , where </a:t>
            </a:r>
          </a:p>
          <a:p>
            <a:pPr lvl="1"/>
            <a:r>
              <a:rPr lang="en-US" dirty="0" smtClean="0"/>
              <a:t>fit model with </a:t>
            </a:r>
          </a:p>
          <a:p>
            <a:pPr lvl="1"/>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21</a:t>
            </a:fld>
            <a:endParaRPr lang="en-US"/>
          </a:p>
        </p:txBody>
      </p:sp>
      <p:pic>
        <p:nvPicPr>
          <p:cNvPr id="7" name="Picture 6"/>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3680460" y="2122170"/>
            <a:ext cx="1834073" cy="36647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bwMode="auto">
          <a:xfrm>
            <a:off x="6705600" y="2198197"/>
            <a:ext cx="874432" cy="2539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 name="Picture 10"/>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bwMode="auto">
          <a:xfrm>
            <a:off x="3276600" y="2712867"/>
            <a:ext cx="733679" cy="28179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Freeform 11"/>
          <p:cNvSpPr/>
          <p:nvPr/>
        </p:nvSpPr>
        <p:spPr bwMode="auto">
          <a:xfrm>
            <a:off x="1752600" y="3521748"/>
            <a:ext cx="5390216" cy="2574252"/>
          </a:xfrm>
          <a:custGeom>
            <a:avLst/>
            <a:gdLst>
              <a:gd name="connsiteX0" fmla="*/ 847725 w 3067050"/>
              <a:gd name="connsiteY0" fmla="*/ 152400 h 1933575"/>
              <a:gd name="connsiteX1" fmla="*/ 847725 w 3067050"/>
              <a:gd name="connsiteY1" fmla="*/ 152400 h 1933575"/>
              <a:gd name="connsiteX2" fmla="*/ 733425 w 3067050"/>
              <a:gd name="connsiteY2" fmla="*/ 76200 h 1933575"/>
              <a:gd name="connsiteX3" fmla="*/ 276225 w 3067050"/>
              <a:gd name="connsiteY3" fmla="*/ 66675 h 1933575"/>
              <a:gd name="connsiteX4" fmla="*/ 247650 w 3067050"/>
              <a:gd name="connsiteY4" fmla="*/ 85725 h 1933575"/>
              <a:gd name="connsiteX5" fmla="*/ 190500 w 3067050"/>
              <a:gd name="connsiteY5" fmla="*/ 104775 h 1933575"/>
              <a:gd name="connsiteX6" fmla="*/ 161925 w 3067050"/>
              <a:gd name="connsiteY6" fmla="*/ 152400 h 1933575"/>
              <a:gd name="connsiteX7" fmla="*/ 104775 w 3067050"/>
              <a:gd name="connsiteY7" fmla="*/ 228600 h 1933575"/>
              <a:gd name="connsiteX8" fmla="*/ 95250 w 3067050"/>
              <a:gd name="connsiteY8" fmla="*/ 257175 h 1933575"/>
              <a:gd name="connsiteX9" fmla="*/ 47625 w 3067050"/>
              <a:gd name="connsiteY9" fmla="*/ 352425 h 1933575"/>
              <a:gd name="connsiteX10" fmla="*/ 19050 w 3067050"/>
              <a:gd name="connsiteY10" fmla="*/ 504825 h 1933575"/>
              <a:gd name="connsiteX11" fmla="*/ 0 w 3067050"/>
              <a:gd name="connsiteY11" fmla="*/ 600075 h 1933575"/>
              <a:gd name="connsiteX12" fmla="*/ 9525 w 3067050"/>
              <a:gd name="connsiteY12" fmla="*/ 1238250 h 1933575"/>
              <a:gd name="connsiteX13" fmla="*/ 28575 w 3067050"/>
              <a:gd name="connsiteY13" fmla="*/ 1304925 h 1933575"/>
              <a:gd name="connsiteX14" fmla="*/ 47625 w 3067050"/>
              <a:gd name="connsiteY14" fmla="*/ 1333500 h 1933575"/>
              <a:gd name="connsiteX15" fmla="*/ 57150 w 3067050"/>
              <a:gd name="connsiteY15" fmla="*/ 1362075 h 1933575"/>
              <a:gd name="connsiteX16" fmla="*/ 66675 w 3067050"/>
              <a:gd name="connsiteY16" fmla="*/ 1400175 h 1933575"/>
              <a:gd name="connsiteX17" fmla="*/ 104775 w 3067050"/>
              <a:gd name="connsiteY17" fmla="*/ 1457325 h 1933575"/>
              <a:gd name="connsiteX18" fmla="*/ 114300 w 3067050"/>
              <a:gd name="connsiteY18" fmla="*/ 1485900 h 1933575"/>
              <a:gd name="connsiteX19" fmla="*/ 152400 w 3067050"/>
              <a:gd name="connsiteY19" fmla="*/ 1524000 h 1933575"/>
              <a:gd name="connsiteX20" fmla="*/ 171450 w 3067050"/>
              <a:gd name="connsiteY20" fmla="*/ 1562100 h 1933575"/>
              <a:gd name="connsiteX21" fmla="*/ 247650 w 3067050"/>
              <a:gd name="connsiteY21" fmla="*/ 1609725 h 1933575"/>
              <a:gd name="connsiteX22" fmla="*/ 295275 w 3067050"/>
              <a:gd name="connsiteY22" fmla="*/ 1638300 h 1933575"/>
              <a:gd name="connsiteX23" fmla="*/ 333375 w 3067050"/>
              <a:gd name="connsiteY23" fmla="*/ 1657350 h 1933575"/>
              <a:gd name="connsiteX24" fmla="*/ 361950 w 3067050"/>
              <a:gd name="connsiteY24" fmla="*/ 1676400 h 1933575"/>
              <a:gd name="connsiteX25" fmla="*/ 438150 w 3067050"/>
              <a:gd name="connsiteY25" fmla="*/ 1704975 h 1933575"/>
              <a:gd name="connsiteX26" fmla="*/ 495300 w 3067050"/>
              <a:gd name="connsiteY26" fmla="*/ 1714500 h 1933575"/>
              <a:gd name="connsiteX27" fmla="*/ 638175 w 3067050"/>
              <a:gd name="connsiteY27" fmla="*/ 1743075 h 1933575"/>
              <a:gd name="connsiteX28" fmla="*/ 704850 w 3067050"/>
              <a:gd name="connsiteY28" fmla="*/ 1771650 h 1933575"/>
              <a:gd name="connsiteX29" fmla="*/ 828675 w 3067050"/>
              <a:gd name="connsiteY29" fmla="*/ 1781175 h 1933575"/>
              <a:gd name="connsiteX30" fmla="*/ 857250 w 3067050"/>
              <a:gd name="connsiteY30" fmla="*/ 1790700 h 1933575"/>
              <a:gd name="connsiteX31" fmla="*/ 895350 w 3067050"/>
              <a:gd name="connsiteY31" fmla="*/ 1800225 h 1933575"/>
              <a:gd name="connsiteX32" fmla="*/ 923925 w 3067050"/>
              <a:gd name="connsiteY32" fmla="*/ 1819275 h 1933575"/>
              <a:gd name="connsiteX33" fmla="*/ 1114425 w 3067050"/>
              <a:gd name="connsiteY33" fmla="*/ 1828800 h 1933575"/>
              <a:gd name="connsiteX34" fmla="*/ 1238250 w 3067050"/>
              <a:gd name="connsiteY34" fmla="*/ 1866900 h 1933575"/>
              <a:gd name="connsiteX35" fmla="*/ 1285875 w 3067050"/>
              <a:gd name="connsiteY35" fmla="*/ 1895475 h 1933575"/>
              <a:gd name="connsiteX36" fmla="*/ 1590675 w 3067050"/>
              <a:gd name="connsiteY36" fmla="*/ 1905000 h 1933575"/>
              <a:gd name="connsiteX37" fmla="*/ 1885950 w 3067050"/>
              <a:gd name="connsiteY37" fmla="*/ 1924050 h 1933575"/>
              <a:gd name="connsiteX38" fmla="*/ 2028825 w 3067050"/>
              <a:gd name="connsiteY38" fmla="*/ 1933575 h 1933575"/>
              <a:gd name="connsiteX39" fmla="*/ 2314575 w 3067050"/>
              <a:gd name="connsiteY39" fmla="*/ 1924050 h 1933575"/>
              <a:gd name="connsiteX40" fmla="*/ 2476500 w 3067050"/>
              <a:gd name="connsiteY40" fmla="*/ 1905000 h 1933575"/>
              <a:gd name="connsiteX41" fmla="*/ 2514600 w 3067050"/>
              <a:gd name="connsiteY41" fmla="*/ 1895475 h 1933575"/>
              <a:gd name="connsiteX42" fmla="*/ 2628900 w 3067050"/>
              <a:gd name="connsiteY42" fmla="*/ 1847850 h 1933575"/>
              <a:gd name="connsiteX43" fmla="*/ 2705100 w 3067050"/>
              <a:gd name="connsiteY43" fmla="*/ 1771650 h 1933575"/>
              <a:gd name="connsiteX44" fmla="*/ 2733675 w 3067050"/>
              <a:gd name="connsiteY44" fmla="*/ 1762125 h 1933575"/>
              <a:gd name="connsiteX45" fmla="*/ 2781300 w 3067050"/>
              <a:gd name="connsiteY45" fmla="*/ 1695450 h 1933575"/>
              <a:gd name="connsiteX46" fmla="*/ 2838450 w 3067050"/>
              <a:gd name="connsiteY46" fmla="*/ 1647825 h 1933575"/>
              <a:gd name="connsiteX47" fmla="*/ 2895600 w 3067050"/>
              <a:gd name="connsiteY47" fmla="*/ 1590675 h 1933575"/>
              <a:gd name="connsiteX48" fmla="*/ 2905125 w 3067050"/>
              <a:gd name="connsiteY48" fmla="*/ 1562100 h 1933575"/>
              <a:gd name="connsiteX49" fmla="*/ 2924175 w 3067050"/>
              <a:gd name="connsiteY49" fmla="*/ 1514475 h 1933575"/>
              <a:gd name="connsiteX50" fmla="*/ 2933700 w 3067050"/>
              <a:gd name="connsiteY50" fmla="*/ 1476375 h 1933575"/>
              <a:gd name="connsiteX51" fmla="*/ 2943225 w 3067050"/>
              <a:gd name="connsiteY51" fmla="*/ 1428750 h 1933575"/>
              <a:gd name="connsiteX52" fmla="*/ 2990850 w 3067050"/>
              <a:gd name="connsiteY52" fmla="*/ 1371600 h 1933575"/>
              <a:gd name="connsiteX53" fmla="*/ 3009900 w 3067050"/>
              <a:gd name="connsiteY53" fmla="*/ 1314450 h 1933575"/>
              <a:gd name="connsiteX54" fmla="*/ 3038475 w 3067050"/>
              <a:gd name="connsiteY54" fmla="*/ 1162050 h 1933575"/>
              <a:gd name="connsiteX55" fmla="*/ 3048000 w 3067050"/>
              <a:gd name="connsiteY55" fmla="*/ 1095375 h 1933575"/>
              <a:gd name="connsiteX56" fmla="*/ 3067050 w 3067050"/>
              <a:gd name="connsiteY56" fmla="*/ 1009650 h 1933575"/>
              <a:gd name="connsiteX57" fmla="*/ 3057525 w 3067050"/>
              <a:gd name="connsiteY57" fmla="*/ 485775 h 1933575"/>
              <a:gd name="connsiteX58" fmla="*/ 3048000 w 3067050"/>
              <a:gd name="connsiteY58" fmla="*/ 447675 h 1933575"/>
              <a:gd name="connsiteX59" fmla="*/ 3038475 w 3067050"/>
              <a:gd name="connsiteY59" fmla="*/ 295275 h 1933575"/>
              <a:gd name="connsiteX60" fmla="*/ 3019425 w 3067050"/>
              <a:gd name="connsiteY60" fmla="*/ 200025 h 1933575"/>
              <a:gd name="connsiteX61" fmla="*/ 2962275 w 3067050"/>
              <a:gd name="connsiteY61" fmla="*/ 95250 h 1933575"/>
              <a:gd name="connsiteX62" fmla="*/ 2943225 w 3067050"/>
              <a:gd name="connsiteY62" fmla="*/ 66675 h 1933575"/>
              <a:gd name="connsiteX63" fmla="*/ 2914650 w 3067050"/>
              <a:gd name="connsiteY63" fmla="*/ 57150 h 1933575"/>
              <a:gd name="connsiteX64" fmla="*/ 2886075 w 3067050"/>
              <a:gd name="connsiteY64" fmla="*/ 38100 h 1933575"/>
              <a:gd name="connsiteX65" fmla="*/ 2762250 w 3067050"/>
              <a:gd name="connsiteY65" fmla="*/ 0 h 1933575"/>
              <a:gd name="connsiteX66" fmla="*/ 2447925 w 3067050"/>
              <a:gd name="connsiteY66" fmla="*/ 9525 h 1933575"/>
              <a:gd name="connsiteX67" fmla="*/ 2390775 w 3067050"/>
              <a:gd name="connsiteY67" fmla="*/ 19050 h 1933575"/>
              <a:gd name="connsiteX68" fmla="*/ 2219325 w 3067050"/>
              <a:gd name="connsiteY68" fmla="*/ 28575 h 1933575"/>
              <a:gd name="connsiteX69" fmla="*/ 2152650 w 3067050"/>
              <a:gd name="connsiteY69" fmla="*/ 57150 h 1933575"/>
              <a:gd name="connsiteX70" fmla="*/ 2124075 w 3067050"/>
              <a:gd name="connsiteY70" fmla="*/ 85725 h 1933575"/>
              <a:gd name="connsiteX71" fmla="*/ 2076450 w 3067050"/>
              <a:gd name="connsiteY71" fmla="*/ 104775 h 1933575"/>
              <a:gd name="connsiteX72" fmla="*/ 2009775 w 3067050"/>
              <a:gd name="connsiteY72" fmla="*/ 133350 h 1933575"/>
              <a:gd name="connsiteX73" fmla="*/ 1990725 w 3067050"/>
              <a:gd name="connsiteY73" fmla="*/ 161925 h 1933575"/>
              <a:gd name="connsiteX74" fmla="*/ 1952625 w 3067050"/>
              <a:gd name="connsiteY74" fmla="*/ 171450 h 1933575"/>
              <a:gd name="connsiteX75" fmla="*/ 1924050 w 3067050"/>
              <a:gd name="connsiteY75" fmla="*/ 180975 h 1933575"/>
              <a:gd name="connsiteX76" fmla="*/ 1885950 w 3067050"/>
              <a:gd name="connsiteY76" fmla="*/ 190500 h 1933575"/>
              <a:gd name="connsiteX77" fmla="*/ 1762125 w 3067050"/>
              <a:gd name="connsiteY77" fmla="*/ 228600 h 1933575"/>
              <a:gd name="connsiteX78" fmla="*/ 971550 w 3067050"/>
              <a:gd name="connsiteY78" fmla="*/ 247650 h 1933575"/>
              <a:gd name="connsiteX79" fmla="*/ 942975 w 3067050"/>
              <a:gd name="connsiteY79" fmla="*/ 228600 h 1933575"/>
              <a:gd name="connsiteX80" fmla="*/ 885825 w 3067050"/>
              <a:gd name="connsiteY80" fmla="*/ 209550 h 1933575"/>
              <a:gd name="connsiteX81" fmla="*/ 857250 w 3067050"/>
              <a:gd name="connsiteY81" fmla="*/ 200025 h 1933575"/>
              <a:gd name="connsiteX82" fmla="*/ 828675 w 3067050"/>
              <a:gd name="connsiteY82" fmla="*/ 180975 h 1933575"/>
              <a:gd name="connsiteX83" fmla="*/ 819150 w 3067050"/>
              <a:gd name="connsiteY83" fmla="*/ 152400 h 1933575"/>
              <a:gd name="connsiteX84" fmla="*/ 733425 w 3067050"/>
              <a:gd name="connsiteY84" fmla="*/ 142875 h 1933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3067050" h="1933575">
                <a:moveTo>
                  <a:pt x="847725" y="152400"/>
                </a:moveTo>
                <a:lnTo>
                  <a:pt x="847725" y="152400"/>
                </a:lnTo>
                <a:cubicBezTo>
                  <a:pt x="809625" y="127000"/>
                  <a:pt x="772255" y="100469"/>
                  <a:pt x="733425" y="76200"/>
                </a:cubicBezTo>
                <a:cubicBezTo>
                  <a:pt x="601814" y="-6057"/>
                  <a:pt x="399794" y="63867"/>
                  <a:pt x="276225" y="66675"/>
                </a:cubicBezTo>
                <a:cubicBezTo>
                  <a:pt x="266700" y="73025"/>
                  <a:pt x="258111" y="81076"/>
                  <a:pt x="247650" y="85725"/>
                </a:cubicBezTo>
                <a:cubicBezTo>
                  <a:pt x="229300" y="93880"/>
                  <a:pt x="206351" y="92447"/>
                  <a:pt x="190500" y="104775"/>
                </a:cubicBezTo>
                <a:cubicBezTo>
                  <a:pt x="175887" y="116141"/>
                  <a:pt x="172463" y="137179"/>
                  <a:pt x="161925" y="152400"/>
                </a:cubicBezTo>
                <a:cubicBezTo>
                  <a:pt x="143853" y="178505"/>
                  <a:pt x="104775" y="228600"/>
                  <a:pt x="104775" y="228600"/>
                </a:cubicBezTo>
                <a:cubicBezTo>
                  <a:pt x="101600" y="238125"/>
                  <a:pt x="99740" y="248195"/>
                  <a:pt x="95250" y="257175"/>
                </a:cubicBezTo>
                <a:cubicBezTo>
                  <a:pt x="70811" y="306053"/>
                  <a:pt x="61607" y="299994"/>
                  <a:pt x="47625" y="352425"/>
                </a:cubicBezTo>
                <a:cubicBezTo>
                  <a:pt x="32336" y="409760"/>
                  <a:pt x="29396" y="449647"/>
                  <a:pt x="19050" y="504825"/>
                </a:cubicBezTo>
                <a:cubicBezTo>
                  <a:pt x="13083" y="536649"/>
                  <a:pt x="6350" y="568325"/>
                  <a:pt x="0" y="600075"/>
                </a:cubicBezTo>
                <a:cubicBezTo>
                  <a:pt x="3175" y="812800"/>
                  <a:pt x="3534" y="1025586"/>
                  <a:pt x="9525" y="1238250"/>
                </a:cubicBezTo>
                <a:cubicBezTo>
                  <a:pt x="9707" y="1244718"/>
                  <a:pt x="23944" y="1295662"/>
                  <a:pt x="28575" y="1304925"/>
                </a:cubicBezTo>
                <a:cubicBezTo>
                  <a:pt x="33695" y="1315164"/>
                  <a:pt x="42505" y="1323261"/>
                  <a:pt x="47625" y="1333500"/>
                </a:cubicBezTo>
                <a:cubicBezTo>
                  <a:pt x="52115" y="1342480"/>
                  <a:pt x="54392" y="1352421"/>
                  <a:pt x="57150" y="1362075"/>
                </a:cubicBezTo>
                <a:cubicBezTo>
                  <a:pt x="60746" y="1374662"/>
                  <a:pt x="60821" y="1388466"/>
                  <a:pt x="66675" y="1400175"/>
                </a:cubicBezTo>
                <a:cubicBezTo>
                  <a:pt x="76914" y="1420653"/>
                  <a:pt x="93656" y="1437311"/>
                  <a:pt x="104775" y="1457325"/>
                </a:cubicBezTo>
                <a:cubicBezTo>
                  <a:pt x="109651" y="1466102"/>
                  <a:pt x="108464" y="1477730"/>
                  <a:pt x="114300" y="1485900"/>
                </a:cubicBezTo>
                <a:cubicBezTo>
                  <a:pt x="124739" y="1500515"/>
                  <a:pt x="141624" y="1509632"/>
                  <a:pt x="152400" y="1524000"/>
                </a:cubicBezTo>
                <a:cubicBezTo>
                  <a:pt x="160919" y="1535359"/>
                  <a:pt x="162209" y="1551319"/>
                  <a:pt x="171450" y="1562100"/>
                </a:cubicBezTo>
                <a:cubicBezTo>
                  <a:pt x="192503" y="1586661"/>
                  <a:pt x="220759" y="1594785"/>
                  <a:pt x="247650" y="1609725"/>
                </a:cubicBezTo>
                <a:cubicBezTo>
                  <a:pt x="263834" y="1618716"/>
                  <a:pt x="279091" y="1629309"/>
                  <a:pt x="295275" y="1638300"/>
                </a:cubicBezTo>
                <a:cubicBezTo>
                  <a:pt x="307687" y="1645196"/>
                  <a:pt x="321047" y="1650305"/>
                  <a:pt x="333375" y="1657350"/>
                </a:cubicBezTo>
                <a:cubicBezTo>
                  <a:pt x="343314" y="1663030"/>
                  <a:pt x="351711" y="1671280"/>
                  <a:pt x="361950" y="1676400"/>
                </a:cubicBezTo>
                <a:cubicBezTo>
                  <a:pt x="367883" y="1679366"/>
                  <a:pt x="423311" y="1701678"/>
                  <a:pt x="438150" y="1704975"/>
                </a:cubicBezTo>
                <a:cubicBezTo>
                  <a:pt x="457003" y="1709165"/>
                  <a:pt x="476250" y="1711325"/>
                  <a:pt x="495300" y="1714500"/>
                </a:cubicBezTo>
                <a:cubicBezTo>
                  <a:pt x="571770" y="1752735"/>
                  <a:pt x="501962" y="1723616"/>
                  <a:pt x="638175" y="1743075"/>
                </a:cubicBezTo>
                <a:cubicBezTo>
                  <a:pt x="762387" y="1760820"/>
                  <a:pt x="541569" y="1742836"/>
                  <a:pt x="704850" y="1771650"/>
                </a:cubicBezTo>
                <a:cubicBezTo>
                  <a:pt x="745617" y="1778844"/>
                  <a:pt x="787400" y="1778000"/>
                  <a:pt x="828675" y="1781175"/>
                </a:cubicBezTo>
                <a:cubicBezTo>
                  <a:pt x="838200" y="1784350"/>
                  <a:pt x="847596" y="1787942"/>
                  <a:pt x="857250" y="1790700"/>
                </a:cubicBezTo>
                <a:cubicBezTo>
                  <a:pt x="869837" y="1794296"/>
                  <a:pt x="883318" y="1795068"/>
                  <a:pt x="895350" y="1800225"/>
                </a:cubicBezTo>
                <a:cubicBezTo>
                  <a:pt x="905872" y="1804734"/>
                  <a:pt x="912574" y="1817794"/>
                  <a:pt x="923925" y="1819275"/>
                </a:cubicBezTo>
                <a:cubicBezTo>
                  <a:pt x="986970" y="1827498"/>
                  <a:pt x="1050925" y="1825625"/>
                  <a:pt x="1114425" y="1828800"/>
                </a:cubicBezTo>
                <a:cubicBezTo>
                  <a:pt x="1155700" y="1841500"/>
                  <a:pt x="1198002" y="1851248"/>
                  <a:pt x="1238250" y="1866900"/>
                </a:cubicBezTo>
                <a:cubicBezTo>
                  <a:pt x="1255504" y="1873610"/>
                  <a:pt x="1267469" y="1893485"/>
                  <a:pt x="1285875" y="1895475"/>
                </a:cubicBezTo>
                <a:cubicBezTo>
                  <a:pt x="1386936" y="1906400"/>
                  <a:pt x="1489107" y="1900937"/>
                  <a:pt x="1590675" y="1905000"/>
                </a:cubicBezTo>
                <a:cubicBezTo>
                  <a:pt x="1741868" y="1911048"/>
                  <a:pt x="1749600" y="1914311"/>
                  <a:pt x="1885950" y="1924050"/>
                </a:cubicBezTo>
                <a:lnTo>
                  <a:pt x="2028825" y="1933575"/>
                </a:lnTo>
                <a:cubicBezTo>
                  <a:pt x="2124075" y="1930400"/>
                  <a:pt x="2219466" y="1930121"/>
                  <a:pt x="2314575" y="1924050"/>
                </a:cubicBezTo>
                <a:cubicBezTo>
                  <a:pt x="2368812" y="1920588"/>
                  <a:pt x="2422699" y="1912686"/>
                  <a:pt x="2476500" y="1905000"/>
                </a:cubicBezTo>
                <a:cubicBezTo>
                  <a:pt x="2489459" y="1903149"/>
                  <a:pt x="2502343" y="1900072"/>
                  <a:pt x="2514600" y="1895475"/>
                </a:cubicBezTo>
                <a:cubicBezTo>
                  <a:pt x="2553247" y="1880982"/>
                  <a:pt x="2590800" y="1863725"/>
                  <a:pt x="2628900" y="1847850"/>
                </a:cubicBezTo>
                <a:cubicBezTo>
                  <a:pt x="2752931" y="1796171"/>
                  <a:pt x="2645480" y="1819346"/>
                  <a:pt x="2705100" y="1771650"/>
                </a:cubicBezTo>
                <a:cubicBezTo>
                  <a:pt x="2712940" y="1765378"/>
                  <a:pt x="2724150" y="1765300"/>
                  <a:pt x="2733675" y="1762125"/>
                </a:cubicBezTo>
                <a:cubicBezTo>
                  <a:pt x="2744492" y="1745900"/>
                  <a:pt x="2769485" y="1707265"/>
                  <a:pt x="2781300" y="1695450"/>
                </a:cubicBezTo>
                <a:cubicBezTo>
                  <a:pt x="2798835" y="1677915"/>
                  <a:pt x="2820915" y="1665360"/>
                  <a:pt x="2838450" y="1647825"/>
                </a:cubicBezTo>
                <a:cubicBezTo>
                  <a:pt x="2922018" y="1564257"/>
                  <a:pt x="2771084" y="1684062"/>
                  <a:pt x="2895600" y="1590675"/>
                </a:cubicBezTo>
                <a:cubicBezTo>
                  <a:pt x="2898775" y="1581150"/>
                  <a:pt x="2901600" y="1571501"/>
                  <a:pt x="2905125" y="1562100"/>
                </a:cubicBezTo>
                <a:cubicBezTo>
                  <a:pt x="2911128" y="1546091"/>
                  <a:pt x="2918768" y="1530695"/>
                  <a:pt x="2924175" y="1514475"/>
                </a:cubicBezTo>
                <a:cubicBezTo>
                  <a:pt x="2928315" y="1502056"/>
                  <a:pt x="2930860" y="1489154"/>
                  <a:pt x="2933700" y="1476375"/>
                </a:cubicBezTo>
                <a:cubicBezTo>
                  <a:pt x="2937212" y="1460571"/>
                  <a:pt x="2937541" y="1443909"/>
                  <a:pt x="2943225" y="1428750"/>
                </a:cubicBezTo>
                <a:cubicBezTo>
                  <a:pt x="2951182" y="1407532"/>
                  <a:pt x="2976026" y="1386424"/>
                  <a:pt x="2990850" y="1371600"/>
                </a:cubicBezTo>
                <a:cubicBezTo>
                  <a:pt x="2997200" y="1352550"/>
                  <a:pt x="3005030" y="1333931"/>
                  <a:pt x="3009900" y="1314450"/>
                </a:cubicBezTo>
                <a:cubicBezTo>
                  <a:pt x="3018624" y="1279555"/>
                  <a:pt x="3032045" y="1203843"/>
                  <a:pt x="3038475" y="1162050"/>
                </a:cubicBezTo>
                <a:cubicBezTo>
                  <a:pt x="3041889" y="1139860"/>
                  <a:pt x="3044309" y="1117520"/>
                  <a:pt x="3048000" y="1095375"/>
                </a:cubicBezTo>
                <a:cubicBezTo>
                  <a:pt x="3054046" y="1059098"/>
                  <a:pt x="3058487" y="1043900"/>
                  <a:pt x="3067050" y="1009650"/>
                </a:cubicBezTo>
                <a:cubicBezTo>
                  <a:pt x="3063875" y="835025"/>
                  <a:pt x="3063442" y="660329"/>
                  <a:pt x="3057525" y="485775"/>
                </a:cubicBezTo>
                <a:cubicBezTo>
                  <a:pt x="3057081" y="472692"/>
                  <a:pt x="3049303" y="460701"/>
                  <a:pt x="3048000" y="447675"/>
                </a:cubicBezTo>
                <a:cubicBezTo>
                  <a:pt x="3042935" y="397028"/>
                  <a:pt x="3042884" y="345983"/>
                  <a:pt x="3038475" y="295275"/>
                </a:cubicBezTo>
                <a:cubicBezTo>
                  <a:pt x="3034509" y="249661"/>
                  <a:pt x="3032929" y="236035"/>
                  <a:pt x="3019425" y="200025"/>
                </a:cubicBezTo>
                <a:cubicBezTo>
                  <a:pt x="2995808" y="137047"/>
                  <a:pt x="3004588" y="158720"/>
                  <a:pt x="2962275" y="95250"/>
                </a:cubicBezTo>
                <a:cubicBezTo>
                  <a:pt x="2955925" y="85725"/>
                  <a:pt x="2954085" y="70295"/>
                  <a:pt x="2943225" y="66675"/>
                </a:cubicBezTo>
                <a:lnTo>
                  <a:pt x="2914650" y="57150"/>
                </a:lnTo>
                <a:cubicBezTo>
                  <a:pt x="2905125" y="50800"/>
                  <a:pt x="2896642" y="42503"/>
                  <a:pt x="2886075" y="38100"/>
                </a:cubicBezTo>
                <a:cubicBezTo>
                  <a:pt x="2837003" y="17653"/>
                  <a:pt x="2808244" y="11498"/>
                  <a:pt x="2762250" y="0"/>
                </a:cubicBezTo>
                <a:cubicBezTo>
                  <a:pt x="2657475" y="3175"/>
                  <a:pt x="2552611" y="4157"/>
                  <a:pt x="2447925" y="9525"/>
                </a:cubicBezTo>
                <a:cubicBezTo>
                  <a:pt x="2428638" y="10514"/>
                  <a:pt x="2410021" y="17446"/>
                  <a:pt x="2390775" y="19050"/>
                </a:cubicBezTo>
                <a:cubicBezTo>
                  <a:pt x="2333735" y="23803"/>
                  <a:pt x="2276475" y="25400"/>
                  <a:pt x="2219325" y="28575"/>
                </a:cubicBezTo>
                <a:cubicBezTo>
                  <a:pt x="2183014" y="37653"/>
                  <a:pt x="2180841" y="33658"/>
                  <a:pt x="2152650" y="57150"/>
                </a:cubicBezTo>
                <a:cubicBezTo>
                  <a:pt x="2142302" y="65774"/>
                  <a:pt x="2135498" y="78586"/>
                  <a:pt x="2124075" y="85725"/>
                </a:cubicBezTo>
                <a:cubicBezTo>
                  <a:pt x="2109576" y="94787"/>
                  <a:pt x="2091743" y="97129"/>
                  <a:pt x="2076450" y="104775"/>
                </a:cubicBezTo>
                <a:cubicBezTo>
                  <a:pt x="2010671" y="137664"/>
                  <a:pt x="2089069" y="113526"/>
                  <a:pt x="2009775" y="133350"/>
                </a:cubicBezTo>
                <a:cubicBezTo>
                  <a:pt x="2003425" y="142875"/>
                  <a:pt x="2000250" y="155575"/>
                  <a:pt x="1990725" y="161925"/>
                </a:cubicBezTo>
                <a:cubicBezTo>
                  <a:pt x="1979833" y="169187"/>
                  <a:pt x="1965212" y="167854"/>
                  <a:pt x="1952625" y="171450"/>
                </a:cubicBezTo>
                <a:cubicBezTo>
                  <a:pt x="1942971" y="174208"/>
                  <a:pt x="1933704" y="178217"/>
                  <a:pt x="1924050" y="180975"/>
                </a:cubicBezTo>
                <a:cubicBezTo>
                  <a:pt x="1911463" y="184571"/>
                  <a:pt x="1898462" y="186650"/>
                  <a:pt x="1885950" y="190500"/>
                </a:cubicBezTo>
                <a:cubicBezTo>
                  <a:pt x="1744186" y="234120"/>
                  <a:pt x="1848404" y="207030"/>
                  <a:pt x="1762125" y="228600"/>
                </a:cubicBezTo>
                <a:cubicBezTo>
                  <a:pt x="1524828" y="406573"/>
                  <a:pt x="1716526" y="274905"/>
                  <a:pt x="971550" y="247650"/>
                </a:cubicBezTo>
                <a:cubicBezTo>
                  <a:pt x="960110" y="247231"/>
                  <a:pt x="953436" y="233249"/>
                  <a:pt x="942975" y="228600"/>
                </a:cubicBezTo>
                <a:cubicBezTo>
                  <a:pt x="924625" y="220445"/>
                  <a:pt x="904875" y="215900"/>
                  <a:pt x="885825" y="209550"/>
                </a:cubicBezTo>
                <a:lnTo>
                  <a:pt x="857250" y="200025"/>
                </a:lnTo>
                <a:cubicBezTo>
                  <a:pt x="847725" y="193675"/>
                  <a:pt x="835826" y="189914"/>
                  <a:pt x="828675" y="180975"/>
                </a:cubicBezTo>
                <a:cubicBezTo>
                  <a:pt x="822403" y="173135"/>
                  <a:pt x="826250" y="159500"/>
                  <a:pt x="819150" y="152400"/>
                </a:cubicBezTo>
                <a:cubicBezTo>
                  <a:pt x="803601" y="136851"/>
                  <a:pt x="741610" y="142875"/>
                  <a:pt x="733425" y="142875"/>
                </a:cubicBezTo>
              </a:path>
            </a:pathLst>
          </a:custGeom>
          <a:solidFill>
            <a:schemeClr val="accent3">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rot="20766227">
            <a:off x="4219685" y="4074536"/>
            <a:ext cx="2754225" cy="1329182"/>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15" name="Picture 14"/>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bwMode="auto">
          <a:xfrm>
            <a:off x="6193098" y="4285122"/>
            <a:ext cx="409015" cy="4540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Picture 16"/>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bwMode="auto">
          <a:xfrm>
            <a:off x="2120732" y="3810000"/>
            <a:ext cx="317668" cy="36402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7" name="TextBox 26"/>
          <p:cNvSpPr txBox="1"/>
          <p:nvPr/>
        </p:nvSpPr>
        <p:spPr>
          <a:xfrm>
            <a:off x="7391400" y="3158578"/>
            <a:ext cx="1524000" cy="646331"/>
          </a:xfrm>
          <a:prstGeom prst="rect">
            <a:avLst/>
          </a:prstGeom>
          <a:noFill/>
        </p:spPr>
        <p:txBody>
          <a:bodyPr wrap="square" rtlCol="0">
            <a:spAutoFit/>
          </a:bodyPr>
          <a:lstStyle/>
          <a:p>
            <a:r>
              <a:rPr lang="en-US" dirty="0" smtClean="0">
                <a:solidFill>
                  <a:schemeClr val="tx1"/>
                </a:solidFill>
              </a:rPr>
              <a:t>e.g. pairwise models</a:t>
            </a:r>
            <a:endParaRPr lang="en-US" dirty="0">
              <a:solidFill>
                <a:schemeClr val="tx1"/>
              </a:solidFill>
            </a:endParaRPr>
          </a:p>
        </p:txBody>
      </p:sp>
      <p:cxnSp>
        <p:nvCxnSpPr>
          <p:cNvPr id="28" name="Curved Connector 27"/>
          <p:cNvCxnSpPr/>
          <p:nvPr/>
        </p:nvCxnSpPr>
        <p:spPr bwMode="auto">
          <a:xfrm rot="10800000" flipV="1">
            <a:off x="6397606" y="3463822"/>
            <a:ext cx="993794" cy="803378"/>
          </a:xfrm>
          <a:prstGeom prst="curvedConnector2">
            <a:avLst/>
          </a:prstGeom>
          <a:solidFill>
            <a:srgbClr val="00B8FF"/>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4" name="Picture 1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bwMode="auto">
          <a:xfrm>
            <a:off x="2286000" y="4773639"/>
            <a:ext cx="380244" cy="2766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1" name="5-Point Star 20"/>
          <p:cNvSpPr/>
          <p:nvPr/>
        </p:nvSpPr>
        <p:spPr bwMode="auto">
          <a:xfrm>
            <a:off x="2515041" y="4953000"/>
            <a:ext cx="328739" cy="303203"/>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5-Point Star 9"/>
          <p:cNvSpPr/>
          <p:nvPr/>
        </p:nvSpPr>
        <p:spPr bwMode="auto">
          <a:xfrm>
            <a:off x="4090861" y="4808874"/>
            <a:ext cx="328739" cy="303203"/>
          </a:xfrm>
          <a:prstGeom prst="star5">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32" name="Straight Arrow Connector 31"/>
          <p:cNvCxnSpPr/>
          <p:nvPr/>
        </p:nvCxnSpPr>
        <p:spPr bwMode="auto">
          <a:xfrm flipV="1">
            <a:off x="2895600" y="5022673"/>
            <a:ext cx="1195261" cy="114432"/>
          </a:xfrm>
          <a:prstGeom prst="straightConnector1">
            <a:avLst/>
          </a:prstGeom>
          <a:solidFill>
            <a:srgbClr val="00B8FF"/>
          </a:solidFill>
          <a:ln w="28575" cap="flat" cmpd="sng" algn="ctr">
            <a:solidFill>
              <a:srgbClr val="00B05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rot="21238908">
            <a:off x="2999652" y="5199053"/>
            <a:ext cx="1066800" cy="369332"/>
          </a:xfrm>
          <a:prstGeom prst="rect">
            <a:avLst/>
          </a:prstGeom>
          <a:noFill/>
        </p:spPr>
        <p:txBody>
          <a:bodyPr wrap="square" rtlCol="0">
            <a:spAutoFit/>
          </a:bodyPr>
          <a:lstStyle/>
          <a:p>
            <a:r>
              <a:rPr lang="en-US" dirty="0" err="1" smtClean="0">
                <a:solidFill>
                  <a:schemeClr val="tx1"/>
                </a:solidFill>
              </a:rPr>
              <a:t>Err</a:t>
            </a:r>
            <a:r>
              <a:rPr lang="en-US" baseline="-25000" dirty="0" err="1" smtClean="0">
                <a:solidFill>
                  <a:schemeClr val="tx1"/>
                </a:solidFill>
              </a:rPr>
              <a:t>model</a:t>
            </a:r>
            <a:endParaRPr lang="en-US" baseline="-25000" dirty="0">
              <a:solidFill>
                <a:schemeClr val="tx1"/>
              </a:solidFill>
            </a:endParaRPr>
          </a:p>
        </p:txBody>
      </p:sp>
    </p:spTree>
    <p:extLst>
      <p:ext uri="{BB962C8B-B14F-4D97-AF65-F5344CB8AC3E}">
        <p14:creationId xmlns:p14="http://schemas.microsoft.com/office/powerpoint/2010/main" val="6309225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smtClean="0"/>
              <a:t>Errors in Approximate Learning</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solidFill>
                  <a:srgbClr val="FF0000"/>
                </a:solidFill>
              </a:rPr>
              <a:t>Estimation Error</a:t>
            </a:r>
          </a:p>
          <a:p>
            <a:pPr lvl="1"/>
            <a:r>
              <a:rPr lang="en-US" dirty="0" smtClean="0"/>
              <a:t>optimize empirical (not expected) risk </a:t>
            </a:r>
          </a:p>
          <a:p>
            <a:pPr lvl="1"/>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22</a:t>
            </a:fld>
            <a:endParaRPr lang="en-US"/>
          </a:p>
        </p:txBody>
      </p:sp>
      <p:pic>
        <p:nvPicPr>
          <p:cNvPr id="8" name="Picture 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533400" y="2568104"/>
            <a:ext cx="8341465" cy="86089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0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708" y="3810000"/>
            <a:ext cx="2601249" cy="222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5708" y="3854958"/>
            <a:ext cx="2594796" cy="2317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681046" y="5022294"/>
            <a:ext cx="1676400" cy="1107996"/>
          </a:xfrm>
          <a:prstGeom prst="rect">
            <a:avLst/>
          </a:prstGeom>
          <a:noFill/>
        </p:spPr>
        <p:txBody>
          <a:bodyPr wrap="square" rtlCol="0">
            <a:spAutoFit/>
          </a:bodyPr>
          <a:lstStyle/>
          <a:p>
            <a:pPr algn="ctr"/>
            <a:r>
              <a:rPr lang="en-US" sz="6600" dirty="0" smtClean="0">
                <a:solidFill>
                  <a:schemeClr val="tx1"/>
                </a:solidFill>
              </a:rPr>
              <a:t>,…,</a:t>
            </a:r>
            <a:endParaRPr lang="en-US" sz="6600" dirty="0">
              <a:solidFill>
                <a:schemeClr val="tx1"/>
              </a:solidFill>
            </a:endParaRPr>
          </a:p>
        </p:txBody>
      </p:sp>
      <p:sp>
        <p:nvSpPr>
          <p:cNvPr id="49" name="TextBox 48"/>
          <p:cNvSpPr txBox="1"/>
          <p:nvPr/>
        </p:nvSpPr>
        <p:spPr>
          <a:xfrm>
            <a:off x="1066800" y="3581400"/>
            <a:ext cx="990600" cy="369332"/>
          </a:xfrm>
          <a:prstGeom prst="rect">
            <a:avLst/>
          </a:prstGeom>
          <a:noFill/>
        </p:spPr>
        <p:txBody>
          <a:bodyPr wrap="square" rtlCol="0">
            <a:spAutoFit/>
          </a:bodyPr>
          <a:lstStyle/>
          <a:p>
            <a:r>
              <a:rPr lang="en-US" dirty="0" smtClean="0">
                <a:solidFill>
                  <a:schemeClr val="tx1"/>
                </a:solidFill>
              </a:rPr>
              <a:t>small </a:t>
            </a:r>
            <a:r>
              <a:rPr lang="en-US" i="1" dirty="0" smtClean="0">
                <a:solidFill>
                  <a:schemeClr val="tx1"/>
                </a:solidFill>
              </a:rPr>
              <a:t>N</a:t>
            </a:r>
            <a:endParaRPr lang="en-US" i="1" dirty="0">
              <a:solidFill>
                <a:schemeClr val="tx1"/>
              </a:solidFill>
            </a:endParaRPr>
          </a:p>
        </p:txBody>
      </p:sp>
      <p:sp>
        <p:nvSpPr>
          <p:cNvPr id="52" name="TextBox 51"/>
          <p:cNvSpPr txBox="1"/>
          <p:nvPr/>
        </p:nvSpPr>
        <p:spPr>
          <a:xfrm>
            <a:off x="5638800" y="3657600"/>
            <a:ext cx="990600" cy="369332"/>
          </a:xfrm>
          <a:prstGeom prst="rect">
            <a:avLst/>
          </a:prstGeom>
          <a:noFill/>
        </p:spPr>
        <p:txBody>
          <a:bodyPr wrap="square" rtlCol="0">
            <a:spAutoFit/>
          </a:bodyPr>
          <a:lstStyle/>
          <a:p>
            <a:r>
              <a:rPr lang="en-US" dirty="0">
                <a:solidFill>
                  <a:schemeClr val="tx1"/>
                </a:solidFill>
              </a:rPr>
              <a:t>l</a:t>
            </a:r>
            <a:r>
              <a:rPr lang="en-US" dirty="0" smtClean="0">
                <a:solidFill>
                  <a:schemeClr val="tx1"/>
                </a:solidFill>
              </a:rPr>
              <a:t>arge </a:t>
            </a:r>
            <a:r>
              <a:rPr lang="en-US" i="1" dirty="0" smtClean="0">
                <a:solidFill>
                  <a:schemeClr val="tx1"/>
                </a:solidFill>
              </a:rPr>
              <a:t>N</a:t>
            </a:r>
            <a:endParaRPr lang="en-US" i="1" dirty="0">
              <a:solidFill>
                <a:schemeClr val="tx1"/>
              </a:solidFill>
            </a:endParaRPr>
          </a:p>
        </p:txBody>
      </p:sp>
    </p:spTree>
    <p:extLst>
      <p:ext uri="{BB962C8B-B14F-4D97-AF65-F5344CB8AC3E}">
        <p14:creationId xmlns:p14="http://schemas.microsoft.com/office/powerpoint/2010/main" val="3690626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smtClean="0"/>
              <a:t>Errors in Approximate Learning</a:t>
            </a:r>
            <a:endParaRPr lang="en-US" dirty="0"/>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solidFill>
                  <a:srgbClr val="002060"/>
                </a:solidFill>
              </a:rPr>
              <a:t>Optimization Error</a:t>
            </a:r>
          </a:p>
          <a:p>
            <a:pPr lvl="1"/>
            <a:r>
              <a:rPr lang="en-US" dirty="0" smtClean="0"/>
              <a:t>optimize a surrogate likelihood</a:t>
            </a:r>
          </a:p>
          <a:p>
            <a:pPr lvl="1"/>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23</a:t>
            </a:fld>
            <a:endParaRPr lang="en-US"/>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bwMode="auto">
          <a:xfrm>
            <a:off x="5715000" y="2097549"/>
            <a:ext cx="2045732" cy="41528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26130"/>
            <a:ext cx="327947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9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268" y="3314700"/>
            <a:ext cx="3188732" cy="2662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990600" y="2819400"/>
            <a:ext cx="2438400" cy="369332"/>
          </a:xfrm>
          <a:prstGeom prst="rect">
            <a:avLst/>
          </a:prstGeom>
          <a:noFill/>
        </p:spPr>
        <p:txBody>
          <a:bodyPr wrap="square" rtlCol="0">
            <a:spAutoFit/>
          </a:bodyPr>
          <a:lstStyle/>
          <a:p>
            <a:r>
              <a:rPr lang="en-US" dirty="0" smtClean="0">
                <a:solidFill>
                  <a:schemeClr val="tx1"/>
                </a:solidFill>
              </a:rPr>
              <a:t>surrogate </a:t>
            </a:r>
            <a:r>
              <a:rPr lang="en-US" i="1" dirty="0" smtClean="0">
                <a:solidFill>
                  <a:schemeClr val="tx1"/>
                </a:solidFill>
              </a:rPr>
              <a:t>A </a:t>
            </a:r>
            <a:r>
              <a:rPr lang="en-US" dirty="0" smtClean="0">
                <a:solidFill>
                  <a:schemeClr val="tx1"/>
                </a:solidFill>
              </a:rPr>
              <a:t>(poor)</a:t>
            </a:r>
            <a:endParaRPr lang="en-US" i="1" dirty="0">
              <a:solidFill>
                <a:schemeClr val="tx1"/>
              </a:solidFill>
            </a:endParaRPr>
          </a:p>
        </p:txBody>
      </p:sp>
      <p:sp>
        <p:nvSpPr>
          <p:cNvPr id="37" name="TextBox 36"/>
          <p:cNvSpPr txBox="1"/>
          <p:nvPr/>
        </p:nvSpPr>
        <p:spPr>
          <a:xfrm>
            <a:off x="5334000" y="2827020"/>
            <a:ext cx="2426732" cy="369332"/>
          </a:xfrm>
          <a:prstGeom prst="rect">
            <a:avLst/>
          </a:prstGeom>
          <a:noFill/>
        </p:spPr>
        <p:txBody>
          <a:bodyPr wrap="square" rtlCol="0">
            <a:spAutoFit/>
          </a:bodyPr>
          <a:lstStyle/>
          <a:p>
            <a:r>
              <a:rPr lang="en-US" dirty="0" smtClean="0">
                <a:solidFill>
                  <a:schemeClr val="tx1"/>
                </a:solidFill>
              </a:rPr>
              <a:t>surrogate </a:t>
            </a:r>
            <a:r>
              <a:rPr lang="en-US" i="1" dirty="0" smtClean="0">
                <a:solidFill>
                  <a:schemeClr val="tx1"/>
                </a:solidFill>
              </a:rPr>
              <a:t>B </a:t>
            </a:r>
            <a:r>
              <a:rPr lang="en-US" dirty="0" smtClean="0">
                <a:solidFill>
                  <a:schemeClr val="tx1"/>
                </a:solidFill>
              </a:rPr>
              <a:t>(better)</a:t>
            </a:r>
            <a:endParaRPr lang="en-US" i="1" dirty="0">
              <a:solidFill>
                <a:schemeClr val="tx1"/>
              </a:solidFill>
            </a:endParaRPr>
          </a:p>
        </p:txBody>
      </p:sp>
    </p:spTree>
    <p:extLst>
      <p:ext uri="{BB962C8B-B14F-4D97-AF65-F5344CB8AC3E}">
        <p14:creationId xmlns:p14="http://schemas.microsoft.com/office/powerpoint/2010/main" val="404208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Study (I) – Estimation</a:t>
            </a:r>
            <a:endParaRPr lang="en-US" dirty="0"/>
          </a:p>
        </p:txBody>
      </p:sp>
      <p:sp>
        <p:nvSpPr>
          <p:cNvPr id="3" name="Content Placeholder 2"/>
          <p:cNvSpPr>
            <a:spLocks noGrp="1"/>
          </p:cNvSpPr>
          <p:nvPr>
            <p:ph idx="1"/>
          </p:nvPr>
        </p:nvSpPr>
        <p:spPr>
          <a:xfrm>
            <a:off x="457200" y="4038600"/>
            <a:ext cx="8228013" cy="1524000"/>
          </a:xfrm>
        </p:spPr>
        <p:txBody>
          <a:bodyPr/>
          <a:lstStyle/>
          <a:p>
            <a:r>
              <a:rPr lang="en-US" dirty="0" smtClean="0"/>
              <a:t>Study estimation error (MSE) as we vary:</a:t>
            </a:r>
          </a:p>
          <a:p>
            <a:pPr lvl="1"/>
            <a:r>
              <a:rPr lang="en-US" sz="2400" u="sng" dirty="0" smtClean="0">
                <a:solidFill>
                  <a:srgbClr val="0070C0"/>
                </a:solidFill>
              </a:rPr>
              <a:t>Optimization Error</a:t>
            </a:r>
            <a:r>
              <a:rPr lang="en-US" sz="2400" dirty="0" smtClean="0"/>
              <a:t>: inference procedures</a:t>
            </a:r>
          </a:p>
          <a:p>
            <a:pPr lvl="1"/>
            <a:r>
              <a:rPr lang="en-US" sz="2400" u="sng" dirty="0" smtClean="0">
                <a:solidFill>
                  <a:srgbClr val="FF0000"/>
                </a:solidFill>
              </a:rPr>
              <a:t>Estimation Error</a:t>
            </a:r>
            <a:r>
              <a:rPr lang="en-US" sz="2400" dirty="0" smtClean="0"/>
              <a:t>: data set size</a:t>
            </a:r>
          </a:p>
          <a:p>
            <a:pPr lvl="1"/>
            <a:r>
              <a:rPr lang="en-US" sz="2400" u="sng" dirty="0" smtClean="0">
                <a:solidFill>
                  <a:srgbClr val="00B050"/>
                </a:solidFill>
              </a:rPr>
              <a:t>Model Error</a:t>
            </a:r>
            <a:r>
              <a:rPr lang="en-US" sz="2400" dirty="0" smtClean="0"/>
              <a:t>: mismatch between      and  </a:t>
            </a:r>
          </a:p>
        </p:txBody>
      </p:sp>
      <p:sp>
        <p:nvSpPr>
          <p:cNvPr id="4" name="Slide Number Placeholder 3"/>
          <p:cNvSpPr>
            <a:spLocks noGrp="1"/>
          </p:cNvSpPr>
          <p:nvPr>
            <p:ph type="sldNum" idx="11"/>
          </p:nvPr>
        </p:nvSpPr>
        <p:spPr/>
        <p:txBody>
          <a:bodyPr/>
          <a:lstStyle/>
          <a:p>
            <a:fld id="{EB2E650A-A1FA-4E74-8175-5845299D71FD}" type="slidenum">
              <a:rPr lang="en-US" smtClean="0"/>
              <a:pPr/>
              <a:t>24</a:t>
            </a:fld>
            <a:endParaRPr lang="en-US"/>
          </a:p>
        </p:txBody>
      </p:sp>
      <p:pic>
        <p:nvPicPr>
          <p:cNvPr id="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53540" y="1814327"/>
            <a:ext cx="2081260" cy="900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3787140" y="2205808"/>
            <a:ext cx="354957"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p:cNvCxnSpPr/>
          <p:nvPr/>
        </p:nvCxnSpPr>
        <p:spPr bwMode="auto">
          <a:xfrm flipV="1">
            <a:off x="4790170" y="2728276"/>
            <a:ext cx="520970" cy="1"/>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Picture 8"/>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bwMode="auto">
          <a:xfrm>
            <a:off x="2282368" y="3129132"/>
            <a:ext cx="1364802" cy="4055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bwMode="auto">
          <a:xfrm>
            <a:off x="5463540" y="2524353"/>
            <a:ext cx="185346" cy="37124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1" name="Straight Arrow Connector 10"/>
          <p:cNvCxnSpPr/>
          <p:nvPr/>
        </p:nvCxnSpPr>
        <p:spPr bwMode="auto">
          <a:xfrm>
            <a:off x="3799570" y="3306046"/>
            <a:ext cx="354957"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rot="16200000">
            <a:off x="3374493" y="2377877"/>
            <a:ext cx="2178501" cy="6528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Estimation</a:t>
            </a:r>
            <a:endParaRPr lang="en-US" sz="3200" b="1" dirty="0">
              <a:solidFill>
                <a:schemeClr val="tx1"/>
              </a:solidFill>
            </a:endParaRPr>
          </a:p>
        </p:txBody>
      </p:sp>
      <p:sp>
        <p:nvSpPr>
          <p:cNvPr id="13" name="TextBox 12"/>
          <p:cNvSpPr txBox="1"/>
          <p:nvPr/>
        </p:nvSpPr>
        <p:spPr>
          <a:xfrm>
            <a:off x="704439" y="3077446"/>
            <a:ext cx="1177701" cy="461665"/>
          </a:xfrm>
          <a:prstGeom prst="rect">
            <a:avLst/>
          </a:prstGeom>
          <a:noFill/>
        </p:spPr>
        <p:txBody>
          <a:bodyPr wrap="square" rtlCol="0">
            <a:spAutoFit/>
          </a:bodyPr>
          <a:lstStyle/>
          <a:p>
            <a:r>
              <a:rPr lang="en-US" sz="2400" u="sng" dirty="0" smtClean="0">
                <a:solidFill>
                  <a:schemeClr val="tx1"/>
                </a:solidFill>
              </a:rPr>
              <a:t>Model</a:t>
            </a:r>
            <a:r>
              <a:rPr lang="en-US" sz="2400" dirty="0" smtClean="0">
                <a:solidFill>
                  <a:schemeClr val="tx1"/>
                </a:solidFill>
              </a:rPr>
              <a:t>:</a:t>
            </a:r>
            <a:endParaRPr lang="en-US" sz="2400" dirty="0">
              <a:solidFill>
                <a:schemeClr val="tx1"/>
              </a:solidFill>
            </a:endParaRPr>
          </a:p>
        </p:txBody>
      </p:sp>
      <p:sp>
        <p:nvSpPr>
          <p:cNvPr id="14" name="TextBox 13"/>
          <p:cNvSpPr txBox="1"/>
          <p:nvPr/>
        </p:nvSpPr>
        <p:spPr>
          <a:xfrm>
            <a:off x="727299" y="1916051"/>
            <a:ext cx="1177701" cy="461665"/>
          </a:xfrm>
          <a:prstGeom prst="rect">
            <a:avLst/>
          </a:prstGeom>
          <a:noFill/>
        </p:spPr>
        <p:txBody>
          <a:bodyPr wrap="square" rtlCol="0">
            <a:spAutoFit/>
          </a:bodyPr>
          <a:lstStyle/>
          <a:p>
            <a:r>
              <a:rPr lang="en-US" sz="2400" u="sng" dirty="0" smtClean="0">
                <a:solidFill>
                  <a:schemeClr val="tx1"/>
                </a:solidFill>
              </a:rPr>
              <a:t>Data</a:t>
            </a:r>
            <a:r>
              <a:rPr lang="en-US" sz="2400" dirty="0" smtClean="0">
                <a:solidFill>
                  <a:schemeClr val="tx1"/>
                </a:solidFill>
              </a:rPr>
              <a:t>:</a:t>
            </a:r>
            <a:endParaRPr lang="en-US" sz="2400" dirty="0">
              <a:solidFill>
                <a:schemeClr val="tx1"/>
              </a:solidFill>
            </a:endParaRPr>
          </a:p>
        </p:txBody>
      </p:sp>
      <p:pic>
        <p:nvPicPr>
          <p:cNvPr id="18" name="Picture 17"/>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bwMode="auto">
          <a:xfrm>
            <a:off x="6172200" y="5592444"/>
            <a:ext cx="332815" cy="36942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9" name="Picture 18"/>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bwMode="auto">
          <a:xfrm>
            <a:off x="5263778" y="5594911"/>
            <a:ext cx="258486" cy="2962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Picture 14"/>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bwMode="auto">
          <a:xfrm>
            <a:off x="6223224" y="2538813"/>
            <a:ext cx="2463576" cy="43298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Picture 1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bwMode="auto">
          <a:xfrm>
            <a:off x="5943600" y="1676400"/>
            <a:ext cx="2680855" cy="36653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6" name="Picture 25"/>
          <p:cNvPicPr>
            <a:picLocks noChangeAspect="1"/>
          </p:cNvPicPr>
          <p:nvPr>
            <p:custDataLst>
              <p:tags r:id="rId7"/>
            </p:custDataLst>
          </p:nvPr>
        </p:nvPicPr>
        <p:blipFill rotWithShape="1">
          <a:blip r:embed="rId17" cstate="print">
            <a:extLst>
              <a:ext uri="{28A0092B-C50C-407E-A947-70E740481C1C}">
                <a14:useLocalDpi xmlns:a14="http://schemas.microsoft.com/office/drawing/2010/main" val="0"/>
              </a:ext>
            </a:extLst>
          </a:blip>
          <a:srcRect r="46731"/>
          <a:stretch/>
        </p:blipFill>
        <p:spPr bwMode="auto">
          <a:xfrm>
            <a:off x="2339340" y="1575088"/>
            <a:ext cx="1285381" cy="32991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9597967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Setup</a:t>
            </a:r>
            <a:endParaRPr lang="en-US" dirty="0"/>
          </a:p>
        </p:txBody>
      </p:sp>
      <p:sp>
        <p:nvSpPr>
          <p:cNvPr id="3" name="Content Placeholder 2"/>
          <p:cNvSpPr>
            <a:spLocks noGrp="1"/>
          </p:cNvSpPr>
          <p:nvPr>
            <p:ph idx="1"/>
          </p:nvPr>
        </p:nvSpPr>
        <p:spPr>
          <a:xfrm>
            <a:off x="457200" y="1447800"/>
            <a:ext cx="8458200" cy="4648200"/>
          </a:xfrm>
        </p:spPr>
        <p:txBody>
          <a:bodyPr/>
          <a:lstStyle/>
          <a:p>
            <a:r>
              <a:rPr lang="en-US" dirty="0" smtClean="0"/>
              <a:t>Create </a:t>
            </a:r>
            <a:r>
              <a:rPr lang="en-US" i="1" dirty="0" smtClean="0"/>
              <a:t>L</a:t>
            </a:r>
            <a:r>
              <a:rPr lang="en-US" dirty="0" smtClean="0"/>
              <a:t> statistically identifiable models</a:t>
            </a:r>
          </a:p>
          <a:p>
            <a:pPr lvl="1"/>
            <a:r>
              <a:rPr lang="en-US" dirty="0" smtClean="0"/>
              <a:t>Sample                          and                                 for</a:t>
            </a:r>
          </a:p>
          <a:p>
            <a:endParaRPr lang="en-US" dirty="0" smtClean="0"/>
          </a:p>
          <a:p>
            <a:pPr marL="0" indent="0">
              <a:buNone/>
            </a:pPr>
            <a:endParaRPr lang="en-US" dirty="0" smtClean="0"/>
          </a:p>
          <a:p>
            <a:pPr marL="0" indent="0">
              <a:buNone/>
            </a:pPr>
            <a:endParaRPr lang="en-US" sz="1200" dirty="0" smtClean="0"/>
          </a:p>
          <a:p>
            <a:r>
              <a:rPr lang="en-US" dirty="0" smtClean="0"/>
              <a:t>Sample data sets of size </a:t>
            </a:r>
            <a:r>
              <a:rPr lang="en-US" i="1" dirty="0" smtClean="0"/>
              <a:t>N</a:t>
            </a:r>
            <a:r>
              <a:rPr lang="en-US" dirty="0" smtClean="0"/>
              <a:t> = {100,…,10000}</a:t>
            </a:r>
          </a:p>
          <a:p>
            <a:pPr lvl="1"/>
            <a:endParaRPr lang="en-US" sz="400" dirty="0"/>
          </a:p>
          <a:p>
            <a:r>
              <a:rPr lang="en-US" dirty="0" smtClean="0"/>
              <a:t>Find                                  </a:t>
            </a:r>
          </a:p>
          <a:p>
            <a:pPr lvl="1"/>
            <a:r>
              <a:rPr lang="en-US" dirty="0" smtClean="0"/>
              <a:t>Using different approximate inference algorithms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25</a:t>
            </a:fld>
            <a:endParaRPr lang="en-US"/>
          </a:p>
        </p:txBody>
      </p:sp>
      <p:pic>
        <p:nvPicPr>
          <p:cNvPr id="6" name="Picture 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1710690" y="2743200"/>
            <a:ext cx="5703655" cy="8576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2331720" y="2144252"/>
            <a:ext cx="1887566" cy="33129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5026805" y="2133600"/>
            <a:ext cx="2372215" cy="35736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1798320" y="4865370"/>
            <a:ext cx="2968529" cy="41463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15599458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Grid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26</a:t>
            </a:fld>
            <a:endParaRPr lang="en-US"/>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2261" y="714512"/>
            <a:ext cx="1015539" cy="999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6840156" y="1076240"/>
            <a:ext cx="1191275" cy="3051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58386" y="1584686"/>
            <a:ext cx="6199835" cy="4663714"/>
          </a:xfrm>
          <a:prstGeom prst="rect">
            <a:avLst/>
          </a:prstGeom>
        </p:spPr>
      </p:pic>
      <p:sp>
        <p:nvSpPr>
          <p:cNvPr id="21" name="Rectangle 20"/>
          <p:cNvSpPr/>
          <p:nvPr/>
        </p:nvSpPr>
        <p:spPr bwMode="auto">
          <a:xfrm>
            <a:off x="5867400" y="2145375"/>
            <a:ext cx="1981200" cy="1874175"/>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14"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0892" y="2221575"/>
            <a:ext cx="540613" cy="500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0892" y="2831175"/>
            <a:ext cx="555115" cy="51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0892" y="3440775"/>
            <a:ext cx="555115" cy="513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7" name="Straight Connector 16"/>
          <p:cNvCxnSpPr/>
          <p:nvPr/>
        </p:nvCxnSpPr>
        <p:spPr bwMode="auto">
          <a:xfrm>
            <a:off x="5974080" y="2484465"/>
            <a:ext cx="381000" cy="0"/>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975407" y="3094065"/>
            <a:ext cx="381000" cy="0"/>
          </a:xfrm>
          <a:prstGeom prst="line">
            <a:avLst/>
          </a:prstGeom>
          <a:solidFill>
            <a:srgbClr val="00B8FF"/>
          </a:solidFill>
          <a:ln w="762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5975407" y="3722715"/>
            <a:ext cx="381000" cy="0"/>
          </a:xfrm>
          <a:prstGeom prst="line">
            <a:avLst/>
          </a:prstGeom>
          <a:solidFill>
            <a:srgbClr val="00B8FF"/>
          </a:solidFill>
          <a:ln w="76200" cap="flat" cmpd="sng" algn="ctr">
            <a:solidFill>
              <a:srgbClr val="4EF04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6966007" y="2297775"/>
            <a:ext cx="1066800" cy="369332"/>
          </a:xfrm>
          <a:prstGeom prst="rect">
            <a:avLst/>
          </a:prstGeom>
          <a:noFill/>
        </p:spPr>
        <p:txBody>
          <a:bodyPr wrap="square" rtlCol="0">
            <a:spAutoFit/>
          </a:bodyPr>
          <a:lstStyle/>
          <a:p>
            <a:r>
              <a:rPr lang="en-US" dirty="0" smtClean="0">
                <a:solidFill>
                  <a:schemeClr val="tx1"/>
                </a:solidFill>
              </a:rPr>
              <a:t>WMB</a:t>
            </a:r>
            <a:r>
              <a:rPr lang="en-US" baseline="-25000" dirty="0" smtClean="0">
                <a:solidFill>
                  <a:schemeClr val="tx1"/>
                </a:solidFill>
              </a:rPr>
              <a:t>2</a:t>
            </a:r>
            <a:endParaRPr lang="en-US" baseline="-25000" dirty="0">
              <a:solidFill>
                <a:schemeClr val="tx1"/>
              </a:solidFill>
            </a:endParaRPr>
          </a:p>
        </p:txBody>
      </p:sp>
      <p:sp>
        <p:nvSpPr>
          <p:cNvPr id="22" name="TextBox 21"/>
          <p:cNvSpPr txBox="1"/>
          <p:nvPr/>
        </p:nvSpPr>
        <p:spPr>
          <a:xfrm>
            <a:off x="6966007" y="2937855"/>
            <a:ext cx="1066800" cy="369332"/>
          </a:xfrm>
          <a:prstGeom prst="rect">
            <a:avLst/>
          </a:prstGeom>
          <a:noFill/>
        </p:spPr>
        <p:txBody>
          <a:bodyPr wrap="square" rtlCol="0">
            <a:spAutoFit/>
          </a:bodyPr>
          <a:lstStyle/>
          <a:p>
            <a:r>
              <a:rPr lang="en-US" dirty="0" smtClean="0">
                <a:solidFill>
                  <a:schemeClr val="tx1"/>
                </a:solidFill>
              </a:rPr>
              <a:t>WMB</a:t>
            </a:r>
            <a:r>
              <a:rPr lang="en-US" baseline="-25000" dirty="0">
                <a:solidFill>
                  <a:schemeClr val="tx1"/>
                </a:solidFill>
              </a:rPr>
              <a:t>4</a:t>
            </a:r>
          </a:p>
        </p:txBody>
      </p:sp>
      <p:sp>
        <p:nvSpPr>
          <p:cNvPr id="23" name="TextBox 22"/>
          <p:cNvSpPr txBox="1"/>
          <p:nvPr/>
        </p:nvSpPr>
        <p:spPr>
          <a:xfrm>
            <a:off x="6966007" y="3528643"/>
            <a:ext cx="1066800" cy="369332"/>
          </a:xfrm>
          <a:prstGeom prst="rect">
            <a:avLst/>
          </a:prstGeom>
          <a:noFill/>
        </p:spPr>
        <p:txBody>
          <a:bodyPr wrap="square" rtlCol="0">
            <a:spAutoFit/>
          </a:bodyPr>
          <a:lstStyle/>
          <a:p>
            <a:r>
              <a:rPr lang="en-US" dirty="0" smtClean="0">
                <a:solidFill>
                  <a:schemeClr val="tx1"/>
                </a:solidFill>
              </a:rPr>
              <a:t>WMB</a:t>
            </a:r>
            <a:r>
              <a:rPr lang="en-US" baseline="-25000" dirty="0">
                <a:solidFill>
                  <a:schemeClr val="tx1"/>
                </a:solidFill>
              </a:rPr>
              <a:t>8</a:t>
            </a:r>
          </a:p>
        </p:txBody>
      </p:sp>
    </p:spTree>
    <p:extLst>
      <p:ext uri="{BB962C8B-B14F-4D97-AF65-F5344CB8AC3E}">
        <p14:creationId xmlns:p14="http://schemas.microsoft.com/office/powerpoint/2010/main" val="11247924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Bias–Variance Trade-off</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27</a:t>
            </a:fld>
            <a:endParaRPr lang="en-US"/>
          </a:p>
        </p:txBody>
      </p:sp>
      <p:pic>
        <p:nvPicPr>
          <p:cNvPr id="46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074231"/>
            <a:ext cx="3581400" cy="312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2564" b="8608"/>
          <a:stretch/>
        </p:blipFill>
        <p:spPr bwMode="auto">
          <a:xfrm>
            <a:off x="4876800" y="1285184"/>
            <a:ext cx="3276600" cy="1991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8387"/>
          <a:stretch/>
        </p:blipFill>
        <p:spPr bwMode="auto">
          <a:xfrm>
            <a:off x="4800600" y="3638472"/>
            <a:ext cx="3888423" cy="2716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962400" y="3055441"/>
            <a:ext cx="838200" cy="1200329"/>
          </a:xfrm>
          <a:prstGeom prst="rect">
            <a:avLst/>
          </a:prstGeom>
          <a:noFill/>
        </p:spPr>
        <p:txBody>
          <a:bodyPr wrap="square" rtlCol="0">
            <a:spAutoFit/>
          </a:bodyPr>
          <a:lstStyle/>
          <a:p>
            <a:r>
              <a:rPr lang="en-US" sz="7200" dirty="0" smtClean="0">
                <a:solidFill>
                  <a:srgbClr val="002060"/>
                </a:solidFill>
              </a:rPr>
              <a:t>=</a:t>
            </a:r>
            <a:endParaRPr lang="en-US" sz="7200" dirty="0">
              <a:solidFill>
                <a:srgbClr val="002060"/>
              </a:solidFill>
            </a:endParaRPr>
          </a:p>
        </p:txBody>
      </p:sp>
      <p:sp>
        <p:nvSpPr>
          <p:cNvPr id="13" name="TextBox 12"/>
          <p:cNvSpPr txBox="1"/>
          <p:nvPr/>
        </p:nvSpPr>
        <p:spPr>
          <a:xfrm>
            <a:off x="5486400" y="3083004"/>
            <a:ext cx="838200" cy="1107996"/>
          </a:xfrm>
          <a:prstGeom prst="rect">
            <a:avLst/>
          </a:prstGeom>
          <a:solidFill>
            <a:schemeClr val="bg1">
              <a:alpha val="70000"/>
            </a:schemeClr>
          </a:solidFill>
        </p:spPr>
        <p:txBody>
          <a:bodyPr wrap="square" rtlCol="0">
            <a:spAutoFit/>
          </a:bodyPr>
          <a:lstStyle/>
          <a:p>
            <a:pPr algn="ctr"/>
            <a:r>
              <a:rPr lang="en-US" sz="6600" dirty="0">
                <a:solidFill>
                  <a:srgbClr val="002060"/>
                </a:solidFill>
              </a:rPr>
              <a:t>+</a:t>
            </a:r>
          </a:p>
        </p:txBody>
      </p:sp>
    </p:spTree>
    <p:extLst>
      <p:ext uri="{BB962C8B-B14F-4D97-AF65-F5344CB8AC3E}">
        <p14:creationId xmlns:p14="http://schemas.microsoft.com/office/powerpoint/2010/main" val="15125382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Error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28</a:t>
            </a:fld>
            <a:endParaRPr lang="en-US"/>
          </a:p>
        </p:txBody>
      </p:sp>
      <p:pic>
        <p:nvPicPr>
          <p:cNvPr id="5325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36110" y="2743200"/>
            <a:ext cx="1486850" cy="1462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65309" y="2667000"/>
            <a:ext cx="1426913" cy="15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5486400" y="3235493"/>
            <a:ext cx="849710" cy="4470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1066800" y="3242513"/>
            <a:ext cx="848496" cy="35789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bwMode="auto">
          <a:xfrm>
            <a:off x="609600" y="4552890"/>
            <a:ext cx="1834073" cy="36647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Picture 14"/>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bwMode="auto">
          <a:xfrm>
            <a:off x="3392768" y="4640347"/>
            <a:ext cx="874432" cy="25394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 name="TextBox 6"/>
          <p:cNvSpPr txBox="1"/>
          <p:nvPr/>
        </p:nvSpPr>
        <p:spPr>
          <a:xfrm>
            <a:off x="2514600" y="4552890"/>
            <a:ext cx="914400" cy="400110"/>
          </a:xfrm>
          <a:prstGeom prst="rect">
            <a:avLst/>
          </a:prstGeom>
          <a:noFill/>
        </p:spPr>
        <p:txBody>
          <a:bodyPr wrap="square" rtlCol="0">
            <a:spAutoFit/>
          </a:bodyPr>
          <a:lstStyle/>
          <a:p>
            <a:r>
              <a:rPr lang="en-US" sz="2000" dirty="0" smtClean="0">
                <a:solidFill>
                  <a:schemeClr val="tx1"/>
                </a:solidFill>
              </a:rPr>
              <a:t>where</a:t>
            </a:r>
            <a:endParaRPr lang="en-US" sz="2000" dirty="0">
              <a:solidFill>
                <a:schemeClr val="tx1"/>
              </a:solidFill>
            </a:endParaRPr>
          </a:p>
        </p:txBody>
      </p:sp>
      <p:cxnSp>
        <p:nvCxnSpPr>
          <p:cNvPr id="12" name="Straight Connector 11"/>
          <p:cNvCxnSpPr/>
          <p:nvPr/>
        </p:nvCxnSpPr>
        <p:spPr bwMode="auto">
          <a:xfrm flipV="1">
            <a:off x="2286000" y="2960533"/>
            <a:ext cx="381000" cy="37346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2861310" y="2948940"/>
            <a:ext cx="381000" cy="37346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2297430" y="3512740"/>
            <a:ext cx="381000" cy="37346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2853690" y="3505200"/>
            <a:ext cx="381000" cy="373460"/>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flipH="1" flipV="1">
            <a:off x="2308860" y="2960533"/>
            <a:ext cx="369570" cy="361867"/>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flipV="1">
            <a:off x="2907030" y="2979420"/>
            <a:ext cx="369570" cy="361867"/>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p:nvPr/>
        </p:nvCxnSpPr>
        <p:spPr bwMode="auto">
          <a:xfrm flipH="1" flipV="1">
            <a:off x="2305050" y="3516630"/>
            <a:ext cx="369570" cy="361867"/>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flipV="1">
            <a:off x="2876550" y="3505200"/>
            <a:ext cx="369570" cy="361867"/>
          </a:xfrm>
          <a:prstGeom prst="line">
            <a:avLst/>
          </a:prstGeom>
          <a:solidFill>
            <a:srgbClr val="00B8FF"/>
          </a:solid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Box 17"/>
          <p:cNvSpPr txBox="1"/>
          <p:nvPr/>
        </p:nvSpPr>
        <p:spPr>
          <a:xfrm>
            <a:off x="1524000" y="1935480"/>
            <a:ext cx="1911705" cy="523220"/>
          </a:xfrm>
          <a:prstGeom prst="rect">
            <a:avLst/>
          </a:prstGeom>
          <a:noFill/>
        </p:spPr>
        <p:txBody>
          <a:bodyPr wrap="square" rtlCol="0">
            <a:spAutoFit/>
          </a:bodyPr>
          <a:lstStyle/>
          <a:p>
            <a:pPr algn="ctr"/>
            <a:r>
              <a:rPr lang="en-US" sz="2800" u="sng" dirty="0" smtClean="0">
                <a:solidFill>
                  <a:schemeClr val="tx1"/>
                </a:solidFill>
              </a:rPr>
              <a:t>Generate</a:t>
            </a:r>
            <a:endParaRPr lang="en-US" sz="2800" u="sng" dirty="0">
              <a:solidFill>
                <a:schemeClr val="tx1"/>
              </a:solidFill>
            </a:endParaRPr>
          </a:p>
        </p:txBody>
      </p:sp>
      <p:cxnSp>
        <p:nvCxnSpPr>
          <p:cNvPr id="24" name="Straight Connector 23"/>
          <p:cNvCxnSpPr/>
          <p:nvPr/>
        </p:nvCxnSpPr>
        <p:spPr bwMode="auto">
          <a:xfrm flipV="1">
            <a:off x="4572000" y="1752600"/>
            <a:ext cx="0" cy="480060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Box 31"/>
          <p:cNvSpPr txBox="1"/>
          <p:nvPr/>
        </p:nvSpPr>
        <p:spPr>
          <a:xfrm>
            <a:off x="5936895" y="1945660"/>
            <a:ext cx="1911705" cy="523220"/>
          </a:xfrm>
          <a:prstGeom prst="rect">
            <a:avLst/>
          </a:prstGeom>
          <a:noFill/>
        </p:spPr>
        <p:txBody>
          <a:bodyPr wrap="square" rtlCol="0">
            <a:spAutoFit/>
          </a:bodyPr>
          <a:lstStyle/>
          <a:p>
            <a:pPr algn="ctr"/>
            <a:r>
              <a:rPr lang="en-US" sz="2800" u="sng" dirty="0" smtClean="0">
                <a:solidFill>
                  <a:schemeClr val="tx1"/>
                </a:solidFill>
              </a:rPr>
              <a:t>Estimate</a:t>
            </a:r>
            <a:endParaRPr lang="en-US" sz="2800" u="sng" dirty="0">
              <a:solidFill>
                <a:schemeClr val="tx1"/>
              </a:solidFill>
            </a:endParaRPr>
          </a:p>
        </p:txBody>
      </p:sp>
      <p:pic>
        <p:nvPicPr>
          <p:cNvPr id="25" name="Picture 24"/>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bwMode="auto">
          <a:xfrm>
            <a:off x="5715000" y="4600426"/>
            <a:ext cx="846497" cy="31066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bwMode="auto">
          <a:xfrm>
            <a:off x="7543800" y="4640347"/>
            <a:ext cx="733679" cy="28179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5" name="TextBox 34"/>
          <p:cNvSpPr txBox="1"/>
          <p:nvPr/>
        </p:nvSpPr>
        <p:spPr>
          <a:xfrm>
            <a:off x="6629400" y="4552890"/>
            <a:ext cx="914400" cy="400110"/>
          </a:xfrm>
          <a:prstGeom prst="rect">
            <a:avLst/>
          </a:prstGeom>
          <a:noFill/>
        </p:spPr>
        <p:txBody>
          <a:bodyPr wrap="square" rtlCol="0">
            <a:spAutoFit/>
          </a:bodyPr>
          <a:lstStyle/>
          <a:p>
            <a:r>
              <a:rPr lang="en-US" sz="2000" dirty="0" smtClean="0">
                <a:solidFill>
                  <a:schemeClr val="tx1"/>
                </a:solidFill>
              </a:rPr>
              <a:t>where</a:t>
            </a:r>
            <a:endParaRPr lang="en-US" sz="2000" dirty="0">
              <a:solidFill>
                <a:schemeClr val="tx1"/>
              </a:solidFill>
            </a:endParaRPr>
          </a:p>
        </p:txBody>
      </p:sp>
      <p:pic>
        <p:nvPicPr>
          <p:cNvPr id="30" name="Picture 29"/>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bwMode="auto">
          <a:xfrm>
            <a:off x="1290229" y="5257800"/>
            <a:ext cx="2448742" cy="33134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370973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 Error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29</a:t>
            </a:fld>
            <a:endParaRPr lang="en-US"/>
          </a:p>
        </p:txBody>
      </p:sp>
      <p:cxnSp>
        <p:nvCxnSpPr>
          <p:cNvPr id="9" name="Straight Arrow Connector 8"/>
          <p:cNvCxnSpPr/>
          <p:nvPr/>
        </p:nvCxnSpPr>
        <p:spPr bwMode="auto">
          <a:xfrm>
            <a:off x="1379220" y="5975866"/>
            <a:ext cx="2724150" cy="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4126230" y="5791200"/>
            <a:ext cx="4255770" cy="369332"/>
          </a:xfrm>
          <a:prstGeom prst="rect">
            <a:avLst/>
          </a:prstGeom>
          <a:noFill/>
        </p:spPr>
        <p:txBody>
          <a:bodyPr wrap="square" rtlCol="0">
            <a:spAutoFit/>
          </a:bodyPr>
          <a:lstStyle/>
          <a:p>
            <a:r>
              <a:rPr lang="en-US" dirty="0" smtClean="0">
                <a:solidFill>
                  <a:schemeClr val="tx1"/>
                </a:solidFill>
              </a:rPr>
              <a:t>Increasing </a:t>
            </a:r>
            <a:r>
              <a:rPr lang="en-US" dirty="0" smtClean="0">
                <a:solidFill>
                  <a:schemeClr val="tx1"/>
                </a:solidFill>
              </a:rPr>
              <a:t>amount of </a:t>
            </a:r>
            <a:r>
              <a:rPr lang="en-US" dirty="0" err="1" smtClean="0">
                <a:solidFill>
                  <a:schemeClr val="tx1"/>
                </a:solidFill>
              </a:rPr>
              <a:t>mis</a:t>
            </a:r>
            <a:r>
              <a:rPr lang="en-US" dirty="0" smtClean="0">
                <a:solidFill>
                  <a:schemeClr val="tx1"/>
                </a:solidFill>
              </a:rPr>
              <a:t>-specification</a:t>
            </a:r>
            <a:endParaRPr lang="en-US" dirty="0">
              <a:solidFill>
                <a:schemeClr val="tx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542" r="8051"/>
          <a:stretch/>
        </p:blipFill>
        <p:spPr>
          <a:xfrm>
            <a:off x="130881" y="1918757"/>
            <a:ext cx="4363579" cy="3712908"/>
          </a:xfrm>
          <a:prstGeom prst="rect">
            <a:avLst/>
          </a:prstGeom>
        </p:spPr>
      </p:pic>
      <p:sp>
        <p:nvSpPr>
          <p:cNvPr id="8" name="TextBox 7"/>
          <p:cNvSpPr txBox="1"/>
          <p:nvPr/>
        </p:nvSpPr>
        <p:spPr>
          <a:xfrm>
            <a:off x="609600" y="1667470"/>
            <a:ext cx="3733800" cy="461665"/>
          </a:xfrm>
          <a:prstGeom prst="rect">
            <a:avLst/>
          </a:prstGeom>
          <a:solidFill>
            <a:schemeClr val="bg1"/>
          </a:solidFill>
        </p:spPr>
        <p:txBody>
          <a:bodyPr wrap="square" rtlCol="0">
            <a:spAutoFit/>
          </a:bodyPr>
          <a:lstStyle/>
          <a:p>
            <a:pPr algn="ctr"/>
            <a:r>
              <a:rPr lang="en-US" sz="2400" i="1" dirty="0" smtClean="0">
                <a:solidFill>
                  <a:srgbClr val="002060"/>
                </a:solidFill>
              </a:rPr>
              <a:t>N</a:t>
            </a:r>
            <a:r>
              <a:rPr lang="en-US" sz="2400" dirty="0" smtClean="0">
                <a:solidFill>
                  <a:srgbClr val="002060"/>
                </a:solidFill>
              </a:rPr>
              <a:t>=100</a:t>
            </a:r>
            <a:endParaRPr lang="en-US" sz="2400" dirty="0">
              <a:solidFill>
                <a:srgbClr val="002060"/>
              </a:solidFill>
            </a:endParaRP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2739" r="11572"/>
          <a:stretch/>
        </p:blipFill>
        <p:spPr>
          <a:xfrm>
            <a:off x="4628979" y="1886688"/>
            <a:ext cx="4351191" cy="3819711"/>
          </a:xfrm>
          <a:prstGeom prst="rect">
            <a:avLst/>
          </a:prstGeom>
        </p:spPr>
      </p:pic>
      <p:sp>
        <p:nvSpPr>
          <p:cNvPr id="5" name="TextBox 4"/>
          <p:cNvSpPr txBox="1"/>
          <p:nvPr/>
        </p:nvSpPr>
        <p:spPr>
          <a:xfrm>
            <a:off x="5410200" y="1671935"/>
            <a:ext cx="3429000" cy="461665"/>
          </a:xfrm>
          <a:prstGeom prst="rect">
            <a:avLst/>
          </a:prstGeom>
          <a:solidFill>
            <a:schemeClr val="bg1"/>
          </a:solidFill>
        </p:spPr>
        <p:txBody>
          <a:bodyPr wrap="square" rtlCol="0">
            <a:spAutoFit/>
          </a:bodyPr>
          <a:lstStyle/>
          <a:p>
            <a:pPr algn="ctr"/>
            <a:r>
              <a:rPr lang="en-US" sz="2400" i="1" dirty="0" smtClean="0">
                <a:solidFill>
                  <a:srgbClr val="002060"/>
                </a:solidFill>
              </a:rPr>
              <a:t>N</a:t>
            </a:r>
            <a:r>
              <a:rPr lang="en-US" sz="2400" dirty="0" smtClean="0">
                <a:solidFill>
                  <a:srgbClr val="002060"/>
                </a:solidFill>
              </a:rPr>
              <a:t>=10000</a:t>
            </a:r>
            <a:endParaRPr lang="en-US" sz="2400" dirty="0">
              <a:solidFill>
                <a:srgbClr val="002060"/>
              </a:solidFill>
            </a:endParaRPr>
          </a:p>
        </p:txBody>
      </p:sp>
      <p:sp>
        <p:nvSpPr>
          <p:cNvPr id="12" name="Rectangle 11"/>
          <p:cNvSpPr/>
          <p:nvPr/>
        </p:nvSpPr>
        <p:spPr bwMode="auto">
          <a:xfrm>
            <a:off x="76200" y="1667470"/>
            <a:ext cx="4435366" cy="4047529"/>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Rectangle 12"/>
          <p:cNvSpPr/>
          <p:nvPr/>
        </p:nvSpPr>
        <p:spPr bwMode="auto">
          <a:xfrm>
            <a:off x="4572000" y="1667471"/>
            <a:ext cx="4435366" cy="4047530"/>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44598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Statistical Modeling</a:t>
            </a:r>
            <a:endParaRPr lang="en-US" dirty="0"/>
          </a:p>
        </p:txBody>
      </p:sp>
      <p:sp>
        <p:nvSpPr>
          <p:cNvPr id="3" name="Content Placeholder 2"/>
          <p:cNvSpPr>
            <a:spLocks noGrp="1"/>
          </p:cNvSpPr>
          <p:nvPr>
            <p:ph idx="1"/>
          </p:nvPr>
        </p:nvSpPr>
        <p:spPr>
          <a:xfrm>
            <a:off x="457200" y="1447800"/>
            <a:ext cx="8228013" cy="4648200"/>
          </a:xfrm>
        </p:spPr>
        <p:txBody>
          <a:bodyPr/>
          <a:lstStyle/>
          <a:p>
            <a:endParaRPr lang="en-US" dirty="0" smtClean="0"/>
          </a:p>
          <a:p>
            <a:endParaRPr lang="en-US" dirty="0"/>
          </a:p>
          <a:p>
            <a:endParaRPr lang="en-US" dirty="0" smtClean="0"/>
          </a:p>
          <a:p>
            <a:pPr marL="0" indent="0">
              <a:buNone/>
            </a:pPr>
            <a:endParaRPr lang="en-US" sz="3600" dirty="0" smtClean="0"/>
          </a:p>
          <a:p>
            <a:endParaRPr lang="en-US" sz="200" dirty="0" smtClean="0"/>
          </a:p>
          <a:p>
            <a:pPr marL="514350" indent="-514350">
              <a:buFont typeface="+mj-lt"/>
              <a:buAutoNum type="arabicPeriod"/>
            </a:pPr>
            <a:r>
              <a:rPr lang="en-US" dirty="0" smtClean="0"/>
              <a:t>How do we represent               ?</a:t>
            </a:r>
          </a:p>
          <a:p>
            <a:pPr marL="0" indent="0">
              <a:buNone/>
            </a:pPr>
            <a:endParaRPr lang="en-US" sz="400" dirty="0" smtClean="0"/>
          </a:p>
          <a:p>
            <a:pPr marL="514350" indent="-514350">
              <a:buFont typeface="+mj-lt"/>
              <a:buAutoNum type="arabicPeriod" startAt="2"/>
            </a:pPr>
            <a:r>
              <a:rPr lang="en-US" dirty="0" smtClean="0"/>
              <a:t>How do we learn               from data?</a:t>
            </a:r>
          </a:p>
          <a:p>
            <a:pPr marL="0" indent="0">
              <a:buNone/>
            </a:pPr>
            <a:endParaRPr lang="en-US" sz="400" dirty="0" smtClean="0"/>
          </a:p>
          <a:p>
            <a:pPr marL="514350" indent="-514350">
              <a:buFont typeface="+mj-lt"/>
              <a:buAutoNum type="arabicPeriod" startAt="3"/>
            </a:pPr>
            <a:r>
              <a:rPr lang="en-US" dirty="0" smtClean="0"/>
              <a:t>How do we predict, </a:t>
            </a:r>
            <a:r>
              <a:rPr lang="en-US" sz="2800" i="1" dirty="0" smtClean="0"/>
              <a:t>e.g. </a:t>
            </a:r>
            <a:r>
              <a:rPr lang="en-US" sz="2800" dirty="0" smtClean="0"/>
              <a:t>compute</a:t>
            </a:r>
            <a:r>
              <a:rPr lang="en-US" sz="2800" i="1" dirty="0" smtClean="0"/>
              <a:t> </a:t>
            </a:r>
            <a:r>
              <a:rPr lang="en-US" dirty="0" smtClean="0"/>
              <a:t>                     ?</a:t>
            </a:r>
          </a:p>
        </p:txBody>
      </p:sp>
      <p:sp>
        <p:nvSpPr>
          <p:cNvPr id="4" name="Slide Number Placeholder 3"/>
          <p:cNvSpPr>
            <a:spLocks noGrp="1"/>
          </p:cNvSpPr>
          <p:nvPr>
            <p:ph type="sldNum" idx="11"/>
          </p:nvPr>
        </p:nvSpPr>
        <p:spPr/>
        <p:txBody>
          <a:bodyPr/>
          <a:lstStyle/>
          <a:p>
            <a:fld id="{EB2E650A-A1FA-4E74-8175-5845299D71FD}" type="slidenum">
              <a:rPr lang="en-US" smtClean="0"/>
              <a:pPr/>
              <a:t>3</a:t>
            </a:fld>
            <a:endParaRPr lang="en-US"/>
          </a:p>
        </p:txBody>
      </p:sp>
      <p:pic>
        <p:nvPicPr>
          <p:cNvPr id="38" name="Picture 37"/>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4745337" y="4084320"/>
            <a:ext cx="1198263" cy="43916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TextBox 10"/>
          <p:cNvSpPr txBox="1"/>
          <p:nvPr/>
        </p:nvSpPr>
        <p:spPr>
          <a:xfrm>
            <a:off x="1143000" y="1371600"/>
            <a:ext cx="3124201" cy="400110"/>
          </a:xfrm>
          <a:prstGeom prst="rect">
            <a:avLst/>
          </a:prstGeom>
          <a:noFill/>
        </p:spPr>
        <p:txBody>
          <a:bodyPr wrap="square" rtlCol="0">
            <a:spAutoFit/>
          </a:bodyPr>
          <a:lstStyle/>
          <a:p>
            <a:pPr algn="ctr"/>
            <a:r>
              <a:rPr lang="en-US" sz="2000" dirty="0" smtClean="0">
                <a:solidFill>
                  <a:schemeClr val="tx1"/>
                </a:solidFill>
              </a:rPr>
              <a:t>RGB image with </a:t>
            </a:r>
            <a:r>
              <a:rPr lang="en-US" sz="2000" i="1" dirty="0" smtClean="0">
                <a:solidFill>
                  <a:schemeClr val="tx1"/>
                </a:solidFill>
              </a:rPr>
              <a:t>L</a:t>
            </a:r>
            <a:r>
              <a:rPr lang="en-US" sz="2000" dirty="0" smtClean="0">
                <a:solidFill>
                  <a:schemeClr val="tx1"/>
                </a:solidFill>
              </a:rPr>
              <a:t> pixels</a:t>
            </a:r>
            <a:endParaRPr lang="en-US" sz="2000" dirty="0">
              <a:solidFill>
                <a:schemeClr val="tx1"/>
              </a:solidFill>
            </a:endParaRPr>
          </a:p>
        </p:txBody>
      </p:sp>
      <p:sp>
        <p:nvSpPr>
          <p:cNvPr id="12" name="TextBox 11"/>
          <p:cNvSpPr txBox="1"/>
          <p:nvPr/>
        </p:nvSpPr>
        <p:spPr>
          <a:xfrm>
            <a:off x="4953000" y="1371600"/>
            <a:ext cx="2819400" cy="400110"/>
          </a:xfrm>
          <a:prstGeom prst="rect">
            <a:avLst/>
          </a:prstGeom>
          <a:noFill/>
        </p:spPr>
        <p:txBody>
          <a:bodyPr wrap="square" rtlCol="0">
            <a:spAutoFit/>
          </a:bodyPr>
          <a:lstStyle/>
          <a:p>
            <a:pPr algn="ctr"/>
            <a:r>
              <a:rPr lang="en-US" sz="2000" dirty="0" smtClean="0">
                <a:solidFill>
                  <a:schemeClr val="tx1"/>
                </a:solidFill>
              </a:rPr>
              <a:t>Labeling of </a:t>
            </a:r>
            <a:r>
              <a:rPr lang="en-US" sz="2000" i="1" dirty="0" smtClean="0">
                <a:solidFill>
                  <a:schemeClr val="tx1"/>
                </a:solidFill>
              </a:rPr>
              <a:t>L</a:t>
            </a:r>
            <a:r>
              <a:rPr lang="en-US" sz="2000" dirty="0" smtClean="0">
                <a:solidFill>
                  <a:schemeClr val="tx1"/>
                </a:solidFill>
              </a:rPr>
              <a:t> pixels</a:t>
            </a:r>
            <a:endParaRPr lang="en-US" sz="2000" dirty="0">
              <a:solidFill>
                <a:schemeClr val="tx1"/>
              </a:solidFill>
            </a:endParaRPr>
          </a:p>
        </p:txBody>
      </p:sp>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29477" y="1772463"/>
            <a:ext cx="2785323" cy="185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69901" y="1761024"/>
            <a:ext cx="2802499" cy="1866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ight Arrow 18"/>
          <p:cNvSpPr/>
          <p:nvPr/>
        </p:nvSpPr>
        <p:spPr bwMode="auto">
          <a:xfrm>
            <a:off x="4343400" y="2484489"/>
            <a:ext cx="457200" cy="409545"/>
          </a:xfrm>
          <a:prstGeom prst="rightArrow">
            <a:avLst/>
          </a:prstGeom>
          <a:solidFill>
            <a:srgbClr val="00B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2" name="TextBox 21"/>
          <p:cNvSpPr txBox="1"/>
          <p:nvPr/>
        </p:nvSpPr>
        <p:spPr>
          <a:xfrm>
            <a:off x="6324600" y="3208824"/>
            <a:ext cx="1447800" cy="369332"/>
          </a:xfrm>
          <a:prstGeom prst="rect">
            <a:avLst/>
          </a:prstGeom>
          <a:noFill/>
        </p:spPr>
        <p:txBody>
          <a:bodyPr wrap="square" rtlCol="0">
            <a:spAutoFit/>
          </a:bodyPr>
          <a:lstStyle/>
          <a:p>
            <a:pPr algn="ctr"/>
            <a:r>
              <a:rPr lang="en-US" dirty="0" smtClean="0"/>
              <a:t>background</a:t>
            </a:r>
            <a:endParaRPr lang="en-US" dirty="0"/>
          </a:p>
        </p:txBody>
      </p:sp>
      <p:sp>
        <p:nvSpPr>
          <p:cNvPr id="23" name="TextBox 22"/>
          <p:cNvSpPr txBox="1"/>
          <p:nvPr/>
        </p:nvSpPr>
        <p:spPr>
          <a:xfrm rot="21113064">
            <a:off x="5448300" y="2362495"/>
            <a:ext cx="1447800" cy="369332"/>
          </a:xfrm>
          <a:prstGeom prst="rect">
            <a:avLst/>
          </a:prstGeom>
          <a:noFill/>
        </p:spPr>
        <p:txBody>
          <a:bodyPr wrap="square" rtlCol="0">
            <a:spAutoFit/>
          </a:bodyPr>
          <a:lstStyle/>
          <a:p>
            <a:pPr algn="ctr"/>
            <a:r>
              <a:rPr lang="en-US" dirty="0" smtClean="0"/>
              <a:t>airplane</a:t>
            </a:r>
            <a:endParaRPr lang="en-US" dirty="0"/>
          </a:p>
        </p:txBody>
      </p:sp>
      <p:pic>
        <p:nvPicPr>
          <p:cNvPr id="40" name="Picture 3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bwMode="auto">
          <a:xfrm>
            <a:off x="6324600" y="5636079"/>
            <a:ext cx="561097" cy="3630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34200" y="5345430"/>
            <a:ext cx="1085296" cy="818315"/>
          </a:xfrm>
          <a:prstGeom prst="rect">
            <a:avLst/>
          </a:prstGeom>
        </p:spPr>
      </p:pic>
      <p:pic>
        <p:nvPicPr>
          <p:cNvPr id="13" name="Picture 12"/>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bwMode="auto">
          <a:xfrm>
            <a:off x="2622330" y="3178608"/>
            <a:ext cx="1437653" cy="39954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5" name="Picture 1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bwMode="auto">
          <a:xfrm>
            <a:off x="5334000" y="3164154"/>
            <a:ext cx="2395875" cy="43561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 name="Double Bracket 29"/>
          <p:cNvSpPr/>
          <p:nvPr/>
        </p:nvSpPr>
        <p:spPr bwMode="auto">
          <a:xfrm>
            <a:off x="6553200" y="5334000"/>
            <a:ext cx="1600200" cy="917172"/>
          </a:xfrm>
          <a:prstGeom prst="bracketPair">
            <a:avLst>
              <a:gd name="adj" fmla="val 1569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39" name="Picture 38"/>
          <p:cNvPicPr>
            <a:picLocks noChangeAspect="1"/>
          </p:cNvPicPr>
          <p:nvPr>
            <p:custDataLst>
              <p:tags r:id="rId5"/>
            </p:custDataLst>
          </p:nvPr>
        </p:nvPicPr>
        <p:blipFill>
          <a:blip r:embed="rId8" cstate="print">
            <a:extLst>
              <a:ext uri="{28A0092B-C50C-407E-A947-70E740481C1C}">
                <a14:useLocalDpi xmlns:a14="http://schemas.microsoft.com/office/drawing/2010/main" val="0"/>
              </a:ext>
            </a:extLst>
          </a:blip>
          <a:stretch>
            <a:fillRect/>
          </a:stretch>
        </p:blipFill>
        <p:spPr bwMode="auto">
          <a:xfrm>
            <a:off x="3949047" y="4853940"/>
            <a:ext cx="1198263" cy="43916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9218630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Empirical Study (II) – Prediction</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30</a:t>
            </a:fld>
            <a:endParaRPr lang="en-US"/>
          </a:p>
        </p:txBody>
      </p:sp>
      <p:pic>
        <p:nvPicPr>
          <p:cNvPr id="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34154" y="2254249"/>
            <a:ext cx="533400" cy="4889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bwMode="auto">
          <a:xfrm>
            <a:off x="5186754" y="3017387"/>
            <a:ext cx="39624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85820" y="2797031"/>
            <a:ext cx="533400" cy="42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ectangle 20"/>
          <p:cNvSpPr/>
          <p:nvPr/>
        </p:nvSpPr>
        <p:spPr>
          <a:xfrm rot="16200000">
            <a:off x="3636751" y="2673944"/>
            <a:ext cx="2381260" cy="65285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Prediction</a:t>
            </a:r>
            <a:endParaRPr lang="en-US" sz="3600" b="1" dirty="0">
              <a:solidFill>
                <a:schemeClr val="tx1"/>
              </a:solidFill>
            </a:endParaRPr>
          </a:p>
        </p:txBody>
      </p:sp>
      <p:cxnSp>
        <p:nvCxnSpPr>
          <p:cNvPr id="23" name="Straight Arrow Connector 22"/>
          <p:cNvCxnSpPr/>
          <p:nvPr/>
        </p:nvCxnSpPr>
        <p:spPr bwMode="auto">
          <a:xfrm>
            <a:off x="4119954" y="2498724"/>
            <a:ext cx="3810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Picture 23"/>
          <p:cNvPicPr>
            <a:picLocks noChangeAspect="1"/>
          </p:cNvPicPr>
          <p:nvPr>
            <p:custDataLst>
              <p:tags r:id="rId1"/>
            </p:custDataLst>
          </p:nvPr>
        </p:nvPicPr>
        <p:blipFill>
          <a:blip r:embed="rId12" cstate="print">
            <a:extLst>
              <a:ext uri="{28A0092B-C50C-407E-A947-70E740481C1C}">
                <a14:useLocalDpi xmlns:a14="http://schemas.microsoft.com/office/drawing/2010/main" val="0"/>
              </a:ext>
            </a:extLst>
          </a:blip>
          <a:stretch>
            <a:fillRect/>
          </a:stretch>
        </p:blipFill>
        <p:spPr bwMode="auto">
          <a:xfrm>
            <a:off x="2379139" y="2254249"/>
            <a:ext cx="970453" cy="3234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40" name="Straight Arrow Connector 39"/>
          <p:cNvCxnSpPr/>
          <p:nvPr/>
        </p:nvCxnSpPr>
        <p:spPr bwMode="auto">
          <a:xfrm>
            <a:off x="4119954" y="3747429"/>
            <a:ext cx="3810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Box 52"/>
          <p:cNvSpPr txBox="1"/>
          <p:nvPr/>
        </p:nvSpPr>
        <p:spPr>
          <a:xfrm>
            <a:off x="2209800" y="1676400"/>
            <a:ext cx="1681554" cy="461665"/>
          </a:xfrm>
          <a:prstGeom prst="rect">
            <a:avLst/>
          </a:prstGeom>
          <a:noFill/>
        </p:spPr>
        <p:txBody>
          <a:bodyPr wrap="square" rtlCol="0">
            <a:spAutoFit/>
          </a:bodyPr>
          <a:lstStyle/>
          <a:p>
            <a:r>
              <a:rPr lang="en-US" sz="2400" u="sng" dirty="0" smtClean="0">
                <a:solidFill>
                  <a:schemeClr val="tx1"/>
                </a:solidFill>
              </a:rPr>
              <a:t>Test Point</a:t>
            </a:r>
            <a:r>
              <a:rPr lang="en-US" sz="2400" dirty="0" smtClean="0">
                <a:solidFill>
                  <a:schemeClr val="tx1"/>
                </a:solidFill>
              </a:rPr>
              <a:t>:</a:t>
            </a:r>
            <a:endParaRPr lang="en-US" sz="2400" dirty="0">
              <a:solidFill>
                <a:schemeClr val="tx1"/>
              </a:solidFill>
            </a:endParaRPr>
          </a:p>
        </p:txBody>
      </p:sp>
      <p:pic>
        <p:nvPicPr>
          <p:cNvPr id="44" name="Picture 43"/>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bwMode="auto">
          <a:xfrm>
            <a:off x="2270584" y="3482689"/>
            <a:ext cx="1696970" cy="47971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5" name="TextBox 44"/>
          <p:cNvSpPr txBox="1"/>
          <p:nvPr/>
        </p:nvSpPr>
        <p:spPr>
          <a:xfrm>
            <a:off x="2209800" y="2980964"/>
            <a:ext cx="1681554" cy="461665"/>
          </a:xfrm>
          <a:prstGeom prst="rect">
            <a:avLst/>
          </a:prstGeom>
          <a:noFill/>
        </p:spPr>
        <p:txBody>
          <a:bodyPr wrap="square" rtlCol="0">
            <a:spAutoFit/>
          </a:bodyPr>
          <a:lstStyle/>
          <a:p>
            <a:r>
              <a:rPr lang="en-US" sz="2400" u="sng" dirty="0" smtClean="0">
                <a:solidFill>
                  <a:schemeClr val="tx1"/>
                </a:solidFill>
              </a:rPr>
              <a:t>Estimate</a:t>
            </a:r>
            <a:r>
              <a:rPr lang="en-US" sz="2400" dirty="0" smtClean="0">
                <a:solidFill>
                  <a:schemeClr val="tx1"/>
                </a:solidFill>
              </a:rPr>
              <a:t>:</a:t>
            </a:r>
            <a:endParaRPr lang="en-US" sz="2400" dirty="0">
              <a:solidFill>
                <a:schemeClr val="tx1"/>
              </a:solidFill>
            </a:endParaRPr>
          </a:p>
        </p:txBody>
      </p:sp>
      <p:pic>
        <p:nvPicPr>
          <p:cNvPr id="25" name="Picture 24"/>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bwMode="auto">
          <a:xfrm>
            <a:off x="6687850" y="2801730"/>
            <a:ext cx="575266" cy="43131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4"/>
            </p:custDataLst>
          </p:nvPr>
        </p:nvPicPr>
        <p:blipFill rotWithShape="1">
          <a:blip r:embed="rId15" cstate="print">
            <a:extLst>
              <a:ext uri="{28A0092B-C50C-407E-A947-70E740481C1C}">
                <a14:useLocalDpi xmlns:a14="http://schemas.microsoft.com/office/drawing/2010/main" val="0"/>
              </a:ext>
            </a:extLst>
          </a:blip>
          <a:srcRect t="-7552" r="52758"/>
          <a:stretch/>
        </p:blipFill>
        <p:spPr bwMode="auto">
          <a:xfrm>
            <a:off x="5703403" y="4707670"/>
            <a:ext cx="2720507" cy="64676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TextBox 11"/>
          <p:cNvSpPr txBox="1"/>
          <p:nvPr/>
        </p:nvSpPr>
        <p:spPr>
          <a:xfrm>
            <a:off x="3810000" y="5755911"/>
            <a:ext cx="2110834" cy="369332"/>
          </a:xfrm>
          <a:prstGeom prst="rect">
            <a:avLst/>
          </a:prstGeom>
          <a:noFill/>
        </p:spPr>
        <p:txBody>
          <a:bodyPr wrap="square" rtlCol="0">
            <a:spAutoFit/>
          </a:bodyPr>
          <a:lstStyle/>
          <a:p>
            <a:pPr algn="ctr"/>
            <a:r>
              <a:rPr lang="en-US" dirty="0" smtClean="0">
                <a:solidFill>
                  <a:schemeClr val="tx1"/>
                </a:solidFill>
              </a:rPr>
              <a:t>Hamming Loss:</a:t>
            </a:r>
            <a:endParaRPr lang="en-US" dirty="0">
              <a:solidFill>
                <a:schemeClr val="tx1"/>
              </a:solidFill>
            </a:endParaRPr>
          </a:p>
        </p:txBody>
      </p:sp>
      <p:sp>
        <p:nvSpPr>
          <p:cNvPr id="15" name="TextBox 14"/>
          <p:cNvSpPr txBox="1"/>
          <p:nvPr/>
        </p:nvSpPr>
        <p:spPr>
          <a:xfrm>
            <a:off x="685800" y="4645967"/>
            <a:ext cx="5791200" cy="523220"/>
          </a:xfrm>
          <a:prstGeom prst="rect">
            <a:avLst/>
          </a:prstGeom>
          <a:noFill/>
        </p:spPr>
        <p:txBody>
          <a:bodyPr wrap="square" rtlCol="0">
            <a:spAutoFit/>
          </a:bodyPr>
          <a:lstStyle/>
          <a:p>
            <a:r>
              <a:rPr lang="en-US" sz="2800" dirty="0" smtClean="0">
                <a:solidFill>
                  <a:schemeClr val="tx1"/>
                </a:solidFill>
                <a:latin typeface="+mn-lt"/>
              </a:rPr>
              <a:t>Typically don’t know     , compute</a:t>
            </a:r>
            <a:endParaRPr lang="en-US" sz="2800" dirty="0">
              <a:solidFill>
                <a:schemeClr val="tx1"/>
              </a:solidFill>
              <a:latin typeface="+mn-lt"/>
            </a:endParaRPr>
          </a:p>
        </p:txBody>
      </p:sp>
      <p:pic>
        <p:nvPicPr>
          <p:cNvPr id="19" name="Picture 18"/>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bwMode="auto">
          <a:xfrm>
            <a:off x="3825193" y="4730067"/>
            <a:ext cx="329613" cy="32961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5" name="Picture 34"/>
          <p:cNvPicPr>
            <a:picLocks noChangeAspect="1"/>
          </p:cNvPicPr>
          <p:nvPr>
            <p:custDataLst>
              <p:tags r:id="rId6"/>
            </p:custDataLst>
          </p:nvPr>
        </p:nvPicPr>
        <p:blipFill rotWithShape="1">
          <a:blip r:embed="rId17" cstate="print">
            <a:extLst>
              <a:ext uri="{28A0092B-C50C-407E-A947-70E740481C1C}">
                <a14:useLocalDpi xmlns:a14="http://schemas.microsoft.com/office/drawing/2010/main" val="0"/>
              </a:ext>
            </a:extLst>
          </a:blip>
          <a:srcRect l="53955"/>
          <a:stretch/>
        </p:blipFill>
        <p:spPr bwMode="auto">
          <a:xfrm>
            <a:off x="5821253" y="5684927"/>
            <a:ext cx="2459826" cy="55786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9" name="Picture 38"/>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bwMode="auto">
          <a:xfrm>
            <a:off x="6366656" y="2943110"/>
            <a:ext cx="304654" cy="1304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1" name="Right Brace 30"/>
          <p:cNvSpPr/>
          <p:nvPr/>
        </p:nvSpPr>
        <p:spPr bwMode="auto">
          <a:xfrm rot="5400000">
            <a:off x="6911294" y="4154635"/>
            <a:ext cx="362197" cy="2579215"/>
          </a:xfrm>
          <a:prstGeom prst="rightBrace">
            <a:avLst>
              <a:gd name="adj1" fmla="val 31676"/>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0" name="Rectangle 29"/>
          <p:cNvSpPr/>
          <p:nvPr/>
        </p:nvSpPr>
        <p:spPr bwMode="auto">
          <a:xfrm>
            <a:off x="609600" y="4535065"/>
            <a:ext cx="7886862" cy="829415"/>
          </a:xfrm>
          <a:prstGeom prst="rect">
            <a:avLst/>
          </a:prstGeom>
          <a:no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40681346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MRF De-Noising Experiments</a:t>
            </a:r>
            <a:endParaRPr lang="en-US" dirty="0"/>
          </a:p>
        </p:txBody>
      </p:sp>
      <p:sp>
        <p:nvSpPr>
          <p:cNvPr id="3" name="Content Placeholder 2"/>
          <p:cNvSpPr>
            <a:spLocks noGrp="1"/>
          </p:cNvSpPr>
          <p:nvPr>
            <p:ph idx="1"/>
          </p:nvPr>
        </p:nvSpPr>
        <p:spPr/>
        <p:txBody>
          <a:bodyPr/>
          <a:lstStyle/>
          <a:p>
            <a:r>
              <a:rPr lang="en-US" dirty="0" smtClean="0"/>
              <a:t>USPS digits data </a:t>
            </a:r>
            <a:r>
              <a:rPr lang="en-US" sz="2400" dirty="0" smtClean="0"/>
              <a:t>(1100, 16x16 pixel grayscale images)</a:t>
            </a:r>
          </a:p>
          <a:p>
            <a:pPr lvl="1"/>
            <a:r>
              <a:rPr lang="en-US" dirty="0" smtClean="0"/>
              <a:t>Convert to binary and flip pixels with probability </a:t>
            </a:r>
            <a:r>
              <a:rPr lang="en-US" i="1" dirty="0" smtClean="0"/>
              <a:t>p</a:t>
            </a:r>
          </a:p>
          <a:p>
            <a:endParaRPr lang="en-US" sz="400" dirty="0" smtClean="0"/>
          </a:p>
          <a:p>
            <a:r>
              <a:rPr lang="en-US" dirty="0" smtClean="0"/>
              <a:t>Assume a 4-neighbor model:</a:t>
            </a:r>
          </a:p>
          <a:p>
            <a:endParaRPr lang="en-US" dirty="0"/>
          </a:p>
          <a:p>
            <a:endParaRPr lang="en-US" dirty="0" smtClean="0"/>
          </a:p>
          <a:p>
            <a:pPr marL="0" indent="0">
              <a:buNone/>
            </a:pPr>
            <a:endParaRPr lang="en-US" sz="100" dirty="0" smtClean="0"/>
          </a:p>
          <a:p>
            <a:r>
              <a:rPr lang="en-US" dirty="0" smtClean="0"/>
              <a:t>Compute both </a:t>
            </a:r>
            <a:r>
              <a:rPr lang="en-US" dirty="0" err="1" smtClean="0"/>
              <a:t>Err</a:t>
            </a:r>
            <a:r>
              <a:rPr lang="en-US" baseline="-25000" dirty="0" err="1" smtClean="0"/>
              <a:t>est</a:t>
            </a:r>
            <a:r>
              <a:rPr lang="en-US" dirty="0" smtClean="0"/>
              <a:t> and </a:t>
            </a:r>
            <a:r>
              <a:rPr lang="en-US" dirty="0" err="1" smtClean="0"/>
              <a:t>Err</a:t>
            </a:r>
            <a:r>
              <a:rPr lang="en-US" baseline="-25000" dirty="0" err="1" smtClean="0"/>
              <a:t>pred</a:t>
            </a:r>
            <a:r>
              <a:rPr lang="en-US" dirty="0" smtClean="0"/>
              <a:t> </a:t>
            </a:r>
          </a:p>
          <a:p>
            <a:pPr lvl="1"/>
            <a:r>
              <a:rPr lang="en-US" dirty="0" err="1" smtClean="0"/>
              <a:t>Err</a:t>
            </a:r>
            <a:r>
              <a:rPr lang="en-US" baseline="-25000" dirty="0" err="1" smtClean="0"/>
              <a:t>est</a:t>
            </a:r>
            <a:r>
              <a:rPr lang="en-US" dirty="0" smtClean="0"/>
              <a:t> computed </a:t>
            </a:r>
            <a:r>
              <a:rPr lang="en-US" dirty="0" err="1" smtClean="0"/>
              <a:t>wrt</a:t>
            </a:r>
            <a:r>
              <a:rPr lang="en-US" dirty="0" smtClean="0"/>
              <a:t>              (using exact inference)</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31</a:t>
            </a:fld>
            <a:endParaRPr lang="en-US"/>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895600"/>
            <a:ext cx="1934713" cy="183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024" y="3445648"/>
            <a:ext cx="5015354" cy="820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custDataLst>
              <p:tags r:id="rId1"/>
            </p:custDataLst>
          </p:nvPr>
        </p:nvPicPr>
        <p:blipFill rotWithShape="1">
          <a:blip r:embed="rId5" cstate="print">
            <a:extLst>
              <a:ext uri="{28A0092B-C50C-407E-A947-70E740481C1C}">
                <a14:useLocalDpi xmlns:a14="http://schemas.microsoft.com/office/drawing/2010/main" val="0"/>
              </a:ext>
            </a:extLst>
          </a:blip>
          <a:srcRect t="-2602" r="82573"/>
          <a:stretch/>
        </p:blipFill>
        <p:spPr bwMode="auto">
          <a:xfrm>
            <a:off x="4134725" y="5248488"/>
            <a:ext cx="910413" cy="45508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255483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MRF De-Noising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32</a:t>
            </a:fld>
            <a:endParaRPr lang="en-US"/>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74" y="2034540"/>
            <a:ext cx="443536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290" y="2045262"/>
            <a:ext cx="4392239" cy="3669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3775" y="1450032"/>
            <a:ext cx="4435366" cy="461665"/>
          </a:xfrm>
          <a:prstGeom prst="rect">
            <a:avLst/>
          </a:prstGeom>
          <a:noFill/>
        </p:spPr>
        <p:txBody>
          <a:bodyPr wrap="square" rtlCol="0">
            <a:spAutoFit/>
          </a:bodyPr>
          <a:lstStyle/>
          <a:p>
            <a:pPr algn="ctr"/>
            <a:r>
              <a:rPr lang="en-US" sz="2400" dirty="0" smtClean="0">
                <a:solidFill>
                  <a:schemeClr val="tx1"/>
                </a:solidFill>
              </a:rPr>
              <a:t>Estimation Error</a:t>
            </a:r>
            <a:endParaRPr lang="en-US" sz="2400" dirty="0">
              <a:solidFill>
                <a:schemeClr val="tx1"/>
              </a:solidFill>
            </a:endParaRPr>
          </a:p>
        </p:txBody>
      </p:sp>
      <p:sp>
        <p:nvSpPr>
          <p:cNvPr id="8" name="TextBox 7"/>
          <p:cNvSpPr txBox="1"/>
          <p:nvPr/>
        </p:nvSpPr>
        <p:spPr>
          <a:xfrm>
            <a:off x="4606290" y="1447800"/>
            <a:ext cx="4419600" cy="461665"/>
          </a:xfrm>
          <a:prstGeom prst="rect">
            <a:avLst/>
          </a:prstGeom>
          <a:noFill/>
        </p:spPr>
        <p:txBody>
          <a:bodyPr wrap="square" rtlCol="0">
            <a:spAutoFit/>
          </a:bodyPr>
          <a:lstStyle/>
          <a:p>
            <a:pPr algn="ctr"/>
            <a:r>
              <a:rPr lang="en-US" sz="2400" dirty="0" smtClean="0">
                <a:solidFill>
                  <a:schemeClr val="tx1"/>
                </a:solidFill>
              </a:rPr>
              <a:t>Prediction Error</a:t>
            </a:r>
            <a:endParaRPr lang="en-US" sz="2400" dirty="0">
              <a:solidFill>
                <a:schemeClr val="tx1"/>
              </a:solidFill>
            </a:endParaRPr>
          </a:p>
        </p:txBody>
      </p:sp>
      <p:sp>
        <p:nvSpPr>
          <p:cNvPr id="6" name="Rectangle 5"/>
          <p:cNvSpPr/>
          <p:nvPr/>
        </p:nvSpPr>
        <p:spPr bwMode="auto">
          <a:xfrm>
            <a:off x="113774" y="1909464"/>
            <a:ext cx="4435366" cy="3805535"/>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Rectangle 9"/>
          <p:cNvSpPr/>
          <p:nvPr/>
        </p:nvSpPr>
        <p:spPr bwMode="auto">
          <a:xfrm>
            <a:off x="4606290" y="1911696"/>
            <a:ext cx="4419600" cy="3803303"/>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9" name="Straight Connector 8"/>
          <p:cNvCxnSpPr/>
          <p:nvPr/>
        </p:nvCxnSpPr>
        <p:spPr bwMode="auto">
          <a:xfrm>
            <a:off x="2761723" y="6014759"/>
            <a:ext cx="304800" cy="0"/>
          </a:xfrm>
          <a:prstGeom prst="line">
            <a:avLst/>
          </a:prstGeom>
          <a:solidFill>
            <a:srgbClr val="00B8FF"/>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3032234" y="5844017"/>
            <a:ext cx="875774" cy="369332"/>
          </a:xfrm>
          <a:prstGeom prst="rect">
            <a:avLst/>
          </a:prstGeom>
          <a:noFill/>
        </p:spPr>
        <p:txBody>
          <a:bodyPr wrap="square" rtlCol="0">
            <a:spAutoFit/>
          </a:bodyPr>
          <a:lstStyle/>
          <a:p>
            <a:r>
              <a:rPr lang="en-US" dirty="0" smtClean="0">
                <a:solidFill>
                  <a:srgbClr val="FF0000"/>
                </a:solidFill>
              </a:rPr>
              <a:t>WMB</a:t>
            </a:r>
            <a:r>
              <a:rPr lang="en-US" baseline="-25000" dirty="0" smtClean="0">
                <a:solidFill>
                  <a:srgbClr val="FF0000"/>
                </a:solidFill>
              </a:rPr>
              <a:t>2</a:t>
            </a:r>
            <a:endParaRPr lang="en-US" baseline="-25000" dirty="0">
              <a:solidFill>
                <a:srgbClr val="FF0000"/>
              </a:solidFill>
            </a:endParaRPr>
          </a:p>
        </p:txBody>
      </p:sp>
      <p:cxnSp>
        <p:nvCxnSpPr>
          <p:cNvPr id="14" name="Straight Connector 13"/>
          <p:cNvCxnSpPr/>
          <p:nvPr/>
        </p:nvCxnSpPr>
        <p:spPr bwMode="auto">
          <a:xfrm>
            <a:off x="4057123" y="6028683"/>
            <a:ext cx="304800" cy="0"/>
          </a:xfrm>
          <a:prstGeom prst="line">
            <a:avLst/>
          </a:prstGeom>
          <a:solidFill>
            <a:srgbClr val="00B8FF"/>
          </a:solidFill>
          <a:ln w="5715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4327634" y="5857941"/>
            <a:ext cx="875774" cy="369332"/>
          </a:xfrm>
          <a:prstGeom prst="rect">
            <a:avLst/>
          </a:prstGeom>
          <a:noFill/>
        </p:spPr>
        <p:txBody>
          <a:bodyPr wrap="square" rtlCol="0">
            <a:spAutoFit/>
          </a:bodyPr>
          <a:lstStyle/>
          <a:p>
            <a:r>
              <a:rPr lang="en-US" dirty="0" smtClean="0">
                <a:solidFill>
                  <a:srgbClr val="0070C0"/>
                </a:solidFill>
              </a:rPr>
              <a:t>WMB</a:t>
            </a:r>
            <a:r>
              <a:rPr lang="en-US" baseline="-25000" dirty="0">
                <a:solidFill>
                  <a:srgbClr val="0070C0"/>
                </a:solidFill>
              </a:rPr>
              <a:t>4</a:t>
            </a:r>
          </a:p>
        </p:txBody>
      </p:sp>
      <p:cxnSp>
        <p:nvCxnSpPr>
          <p:cNvPr id="16" name="Straight Connector 15"/>
          <p:cNvCxnSpPr/>
          <p:nvPr/>
        </p:nvCxnSpPr>
        <p:spPr bwMode="auto">
          <a:xfrm>
            <a:off x="5314949" y="6023795"/>
            <a:ext cx="304800" cy="0"/>
          </a:xfrm>
          <a:prstGeom prst="line">
            <a:avLst/>
          </a:prstGeom>
          <a:solidFill>
            <a:srgbClr val="00B8FF"/>
          </a:solidFill>
          <a:ln w="57150" cap="flat" cmpd="sng" algn="ctr">
            <a:solidFill>
              <a:srgbClr val="4EF04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Box 16"/>
          <p:cNvSpPr txBox="1"/>
          <p:nvPr/>
        </p:nvSpPr>
        <p:spPr>
          <a:xfrm>
            <a:off x="5585460" y="5853053"/>
            <a:ext cx="875774" cy="369332"/>
          </a:xfrm>
          <a:prstGeom prst="rect">
            <a:avLst/>
          </a:prstGeom>
          <a:noFill/>
        </p:spPr>
        <p:txBody>
          <a:bodyPr wrap="square" rtlCol="0">
            <a:spAutoFit/>
          </a:bodyPr>
          <a:lstStyle/>
          <a:p>
            <a:r>
              <a:rPr lang="en-US" dirty="0" smtClean="0">
                <a:solidFill>
                  <a:srgbClr val="4EF046"/>
                </a:solidFill>
              </a:rPr>
              <a:t>WMB</a:t>
            </a:r>
            <a:r>
              <a:rPr lang="en-US" baseline="-25000" dirty="0">
                <a:solidFill>
                  <a:srgbClr val="4EF046"/>
                </a:solidFill>
              </a:rPr>
              <a:t>8</a:t>
            </a:r>
          </a:p>
        </p:txBody>
      </p:sp>
      <p:sp>
        <p:nvSpPr>
          <p:cNvPr id="18" name="Rectangle 17"/>
          <p:cNvSpPr/>
          <p:nvPr/>
        </p:nvSpPr>
        <p:spPr bwMode="auto">
          <a:xfrm>
            <a:off x="2636520" y="5795664"/>
            <a:ext cx="3886200" cy="528936"/>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8837903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sz="4000" dirty="0" smtClean="0"/>
              <a:t>Foreground/Background Segmentation</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50" y="2033202"/>
            <a:ext cx="2746350" cy="1900830"/>
          </a:xfrm>
        </p:spPr>
      </p:pic>
      <p:sp>
        <p:nvSpPr>
          <p:cNvPr id="4" name="Slide Number Placeholder 3"/>
          <p:cNvSpPr>
            <a:spLocks noGrp="1"/>
          </p:cNvSpPr>
          <p:nvPr>
            <p:ph type="sldNum" idx="11"/>
          </p:nvPr>
        </p:nvSpPr>
        <p:spPr/>
        <p:txBody>
          <a:bodyPr/>
          <a:lstStyle/>
          <a:p>
            <a:fld id="{EB2E650A-A1FA-4E74-8175-5845299D71FD}" type="slidenum">
              <a:rPr lang="en-US" smtClean="0"/>
              <a:pPr/>
              <a:t>33</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114800"/>
            <a:ext cx="2743200" cy="20057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599" y="4114800"/>
            <a:ext cx="2743200" cy="20125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1922" y="2033201"/>
            <a:ext cx="2750478" cy="1905000"/>
          </a:xfrm>
          <a:prstGeom prst="rect">
            <a:avLst/>
          </a:prstGeom>
        </p:spPr>
      </p:pic>
      <p:sp>
        <p:nvSpPr>
          <p:cNvPr id="9" name="TextBox 8"/>
          <p:cNvSpPr txBox="1"/>
          <p:nvPr/>
        </p:nvSpPr>
        <p:spPr>
          <a:xfrm>
            <a:off x="1866900" y="1457980"/>
            <a:ext cx="1714500" cy="523220"/>
          </a:xfrm>
          <a:prstGeom prst="rect">
            <a:avLst/>
          </a:prstGeom>
          <a:noFill/>
        </p:spPr>
        <p:txBody>
          <a:bodyPr wrap="square" rtlCol="0">
            <a:spAutoFit/>
          </a:bodyPr>
          <a:lstStyle/>
          <a:p>
            <a:pPr algn="ctr"/>
            <a:r>
              <a:rPr lang="en-US" sz="2800" b="1" i="1" dirty="0" smtClean="0">
                <a:solidFill>
                  <a:schemeClr val="tx1"/>
                </a:solidFill>
              </a:rPr>
              <a:t>Input, x</a:t>
            </a:r>
            <a:endParaRPr lang="en-US" b="1" i="1" dirty="0">
              <a:solidFill>
                <a:schemeClr val="tx1"/>
              </a:solidFill>
            </a:endParaRPr>
          </a:p>
        </p:txBody>
      </p:sp>
      <p:sp>
        <p:nvSpPr>
          <p:cNvPr id="10" name="TextBox 9"/>
          <p:cNvSpPr txBox="1"/>
          <p:nvPr/>
        </p:nvSpPr>
        <p:spPr>
          <a:xfrm>
            <a:off x="5410200" y="1447800"/>
            <a:ext cx="2019300" cy="523220"/>
          </a:xfrm>
          <a:prstGeom prst="rect">
            <a:avLst/>
          </a:prstGeom>
          <a:noFill/>
        </p:spPr>
        <p:txBody>
          <a:bodyPr wrap="square" rtlCol="0">
            <a:spAutoFit/>
          </a:bodyPr>
          <a:lstStyle/>
          <a:p>
            <a:pPr algn="ctr"/>
            <a:r>
              <a:rPr lang="en-US" sz="2800" b="1" i="1" dirty="0" smtClean="0">
                <a:solidFill>
                  <a:schemeClr val="tx1"/>
                </a:solidFill>
              </a:rPr>
              <a:t>Output, y</a:t>
            </a:r>
            <a:endParaRPr lang="en-US" b="1" i="1" dirty="0">
              <a:solidFill>
                <a:schemeClr val="tx1"/>
              </a:solidFill>
            </a:endParaRPr>
          </a:p>
        </p:txBody>
      </p:sp>
      <p:sp>
        <p:nvSpPr>
          <p:cNvPr id="11" name="Right Arrow 10"/>
          <p:cNvSpPr/>
          <p:nvPr/>
        </p:nvSpPr>
        <p:spPr bwMode="auto">
          <a:xfrm>
            <a:off x="4343400" y="2528501"/>
            <a:ext cx="381000" cy="91440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Right Arrow 11"/>
          <p:cNvSpPr/>
          <p:nvPr/>
        </p:nvSpPr>
        <p:spPr bwMode="auto">
          <a:xfrm>
            <a:off x="4343400" y="4572000"/>
            <a:ext cx="381000" cy="91440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28073754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sz="4000" dirty="0" smtClean="0"/>
              <a:t>Foreground/Background Segmentation</a:t>
            </a:r>
            <a:endParaRPr lang="en-US" sz="4000"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8450" y="2033202"/>
            <a:ext cx="2746350" cy="1900830"/>
          </a:xfrm>
        </p:spPr>
      </p:pic>
      <p:sp>
        <p:nvSpPr>
          <p:cNvPr id="4" name="Slide Number Placeholder 3"/>
          <p:cNvSpPr>
            <a:spLocks noGrp="1"/>
          </p:cNvSpPr>
          <p:nvPr>
            <p:ph type="sldNum" idx="11"/>
          </p:nvPr>
        </p:nvSpPr>
        <p:spPr/>
        <p:txBody>
          <a:bodyPr/>
          <a:lstStyle/>
          <a:p>
            <a:fld id="{EB2E650A-A1FA-4E74-8175-5845299D71FD}" type="slidenum">
              <a:rPr lang="en-US" smtClean="0"/>
              <a:pPr/>
              <a:t>34</a:t>
            </a:fld>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114800"/>
            <a:ext cx="2743200" cy="200578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599" y="4114800"/>
            <a:ext cx="2743200" cy="201259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1922" y="2033201"/>
            <a:ext cx="2750478" cy="1905000"/>
          </a:xfrm>
          <a:prstGeom prst="rect">
            <a:avLst/>
          </a:prstGeom>
        </p:spPr>
      </p:pic>
      <p:sp>
        <p:nvSpPr>
          <p:cNvPr id="9" name="TextBox 8"/>
          <p:cNvSpPr txBox="1"/>
          <p:nvPr/>
        </p:nvSpPr>
        <p:spPr>
          <a:xfrm>
            <a:off x="1866900" y="1457980"/>
            <a:ext cx="1714500" cy="523220"/>
          </a:xfrm>
          <a:prstGeom prst="rect">
            <a:avLst/>
          </a:prstGeom>
          <a:noFill/>
        </p:spPr>
        <p:txBody>
          <a:bodyPr wrap="square" rtlCol="0">
            <a:spAutoFit/>
          </a:bodyPr>
          <a:lstStyle/>
          <a:p>
            <a:pPr algn="ctr"/>
            <a:r>
              <a:rPr lang="en-US" sz="2800" b="1" i="1" dirty="0" smtClean="0">
                <a:solidFill>
                  <a:schemeClr val="tx1"/>
                </a:solidFill>
              </a:rPr>
              <a:t>Input, x</a:t>
            </a:r>
            <a:endParaRPr lang="en-US" b="1" i="1" dirty="0">
              <a:solidFill>
                <a:schemeClr val="tx1"/>
              </a:solidFill>
            </a:endParaRPr>
          </a:p>
        </p:txBody>
      </p:sp>
      <p:sp>
        <p:nvSpPr>
          <p:cNvPr id="10" name="TextBox 9"/>
          <p:cNvSpPr txBox="1"/>
          <p:nvPr/>
        </p:nvSpPr>
        <p:spPr>
          <a:xfrm>
            <a:off x="5410200" y="1447800"/>
            <a:ext cx="2019300" cy="523220"/>
          </a:xfrm>
          <a:prstGeom prst="rect">
            <a:avLst/>
          </a:prstGeom>
          <a:noFill/>
        </p:spPr>
        <p:txBody>
          <a:bodyPr wrap="square" rtlCol="0">
            <a:spAutoFit/>
          </a:bodyPr>
          <a:lstStyle/>
          <a:p>
            <a:pPr algn="ctr"/>
            <a:r>
              <a:rPr lang="en-US" sz="2800" b="1" i="1" dirty="0" smtClean="0">
                <a:solidFill>
                  <a:schemeClr val="tx1"/>
                </a:solidFill>
              </a:rPr>
              <a:t>Output, y</a:t>
            </a:r>
            <a:endParaRPr lang="en-US" b="1" i="1" dirty="0">
              <a:solidFill>
                <a:schemeClr val="tx1"/>
              </a:solidFill>
            </a:endParaRPr>
          </a:p>
        </p:txBody>
      </p:sp>
      <p:sp>
        <p:nvSpPr>
          <p:cNvPr id="11" name="Right Arrow 10"/>
          <p:cNvSpPr/>
          <p:nvPr/>
        </p:nvSpPr>
        <p:spPr bwMode="auto">
          <a:xfrm>
            <a:off x="4343400" y="2528501"/>
            <a:ext cx="381000" cy="91440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Right Arrow 11"/>
          <p:cNvSpPr/>
          <p:nvPr/>
        </p:nvSpPr>
        <p:spPr bwMode="auto">
          <a:xfrm>
            <a:off x="4343400" y="4572000"/>
            <a:ext cx="381000" cy="914400"/>
          </a:xfrm>
          <a:prstGeom prst="rightArrow">
            <a:avLst/>
          </a:prstGeom>
          <a:solidFill>
            <a:schemeClr val="bg2">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 name="Rectangle 2"/>
          <p:cNvSpPr/>
          <p:nvPr/>
        </p:nvSpPr>
        <p:spPr bwMode="auto">
          <a:xfrm>
            <a:off x="3070860" y="2299900"/>
            <a:ext cx="662940" cy="595699"/>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Rectangle 12"/>
          <p:cNvSpPr/>
          <p:nvPr/>
        </p:nvSpPr>
        <p:spPr bwMode="auto">
          <a:xfrm>
            <a:off x="6781800" y="2286000"/>
            <a:ext cx="662940" cy="595699"/>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4" name="Rectangle 13"/>
          <p:cNvSpPr/>
          <p:nvPr/>
        </p:nvSpPr>
        <p:spPr bwMode="auto">
          <a:xfrm>
            <a:off x="2514600" y="5043100"/>
            <a:ext cx="662940" cy="595699"/>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Rectangle 14"/>
          <p:cNvSpPr/>
          <p:nvPr/>
        </p:nvSpPr>
        <p:spPr bwMode="auto">
          <a:xfrm>
            <a:off x="6225540" y="5029200"/>
            <a:ext cx="662940" cy="595699"/>
          </a:xfrm>
          <a:prstGeom prst="rect">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18415062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Random Field Model</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35</a:t>
            </a:fld>
            <a:endParaRPr lang="en-US"/>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5230" y="2934207"/>
            <a:ext cx="3537650" cy="2399793"/>
          </a:xfrm>
          <a:prstGeom prst="rect">
            <a:avLst/>
          </a:prstGeom>
        </p:spPr>
      </p:pic>
      <p:sp>
        <p:nvSpPr>
          <p:cNvPr id="6" name="Oval 5"/>
          <p:cNvSpPr/>
          <p:nvPr/>
        </p:nvSpPr>
        <p:spPr bwMode="auto">
          <a:xfrm>
            <a:off x="556130" y="305089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1121060" y="305089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 name="Oval 7"/>
          <p:cNvSpPr/>
          <p:nvPr/>
        </p:nvSpPr>
        <p:spPr bwMode="auto">
          <a:xfrm>
            <a:off x="1720150" y="305089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Oval 8"/>
          <p:cNvSpPr/>
          <p:nvPr/>
        </p:nvSpPr>
        <p:spPr bwMode="auto">
          <a:xfrm>
            <a:off x="2363910" y="305089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Oval 9"/>
          <p:cNvSpPr/>
          <p:nvPr/>
        </p:nvSpPr>
        <p:spPr bwMode="auto">
          <a:xfrm>
            <a:off x="2994530" y="305089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3604130" y="305089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2" name="Straight Connector 11"/>
          <p:cNvCxnSpPr>
            <a:stCxn id="6" idx="6"/>
            <a:endCxn id="7" idx="2"/>
          </p:cNvCxnSpPr>
          <p:nvPr/>
        </p:nvCxnSpPr>
        <p:spPr bwMode="auto">
          <a:xfrm>
            <a:off x="860930" y="324711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a:stCxn id="7" idx="6"/>
            <a:endCxn id="8" idx="2"/>
          </p:cNvCxnSpPr>
          <p:nvPr/>
        </p:nvCxnSpPr>
        <p:spPr bwMode="auto">
          <a:xfrm>
            <a:off x="1425860" y="324711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8" idx="6"/>
            <a:endCxn id="9" idx="2"/>
          </p:cNvCxnSpPr>
          <p:nvPr/>
        </p:nvCxnSpPr>
        <p:spPr bwMode="auto">
          <a:xfrm>
            <a:off x="2024950" y="324711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9" idx="6"/>
            <a:endCxn id="10" idx="2"/>
          </p:cNvCxnSpPr>
          <p:nvPr/>
        </p:nvCxnSpPr>
        <p:spPr bwMode="auto">
          <a:xfrm>
            <a:off x="2668710" y="324711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10" idx="6"/>
            <a:endCxn id="11" idx="2"/>
          </p:cNvCxnSpPr>
          <p:nvPr/>
        </p:nvCxnSpPr>
        <p:spPr bwMode="auto">
          <a:xfrm>
            <a:off x="3299330" y="324711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Oval 16"/>
          <p:cNvSpPr/>
          <p:nvPr/>
        </p:nvSpPr>
        <p:spPr bwMode="auto">
          <a:xfrm>
            <a:off x="556130" y="36490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1121060" y="36490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1720150" y="36490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0" name="Oval 19"/>
          <p:cNvSpPr/>
          <p:nvPr/>
        </p:nvSpPr>
        <p:spPr bwMode="auto">
          <a:xfrm>
            <a:off x="2363910" y="36490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1" name="Oval 20"/>
          <p:cNvSpPr/>
          <p:nvPr/>
        </p:nvSpPr>
        <p:spPr bwMode="auto">
          <a:xfrm>
            <a:off x="2994530" y="36490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2" name="Oval 21"/>
          <p:cNvSpPr/>
          <p:nvPr/>
        </p:nvSpPr>
        <p:spPr bwMode="auto">
          <a:xfrm>
            <a:off x="3604130" y="36490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3" name="Straight Connector 22"/>
          <p:cNvCxnSpPr>
            <a:stCxn id="17" idx="0"/>
            <a:endCxn id="6" idx="4"/>
          </p:cNvCxnSpPr>
          <p:nvPr/>
        </p:nvCxnSpPr>
        <p:spPr bwMode="auto">
          <a:xfrm flipV="1">
            <a:off x="708530" y="34433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8" idx="0"/>
            <a:endCxn id="7" idx="4"/>
          </p:cNvCxnSpPr>
          <p:nvPr/>
        </p:nvCxnSpPr>
        <p:spPr bwMode="auto">
          <a:xfrm flipV="1">
            <a:off x="1273460" y="34433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9" idx="0"/>
            <a:endCxn id="8" idx="4"/>
          </p:cNvCxnSpPr>
          <p:nvPr/>
        </p:nvCxnSpPr>
        <p:spPr bwMode="auto">
          <a:xfrm flipV="1">
            <a:off x="1872550" y="34433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20" idx="0"/>
            <a:endCxn id="9" idx="4"/>
          </p:cNvCxnSpPr>
          <p:nvPr/>
        </p:nvCxnSpPr>
        <p:spPr bwMode="auto">
          <a:xfrm flipV="1">
            <a:off x="2516310" y="34433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1" idx="0"/>
            <a:endCxn id="10" idx="4"/>
          </p:cNvCxnSpPr>
          <p:nvPr/>
        </p:nvCxnSpPr>
        <p:spPr bwMode="auto">
          <a:xfrm flipV="1">
            <a:off x="3146930" y="34433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22" idx="0"/>
          </p:cNvCxnSpPr>
          <p:nvPr/>
        </p:nvCxnSpPr>
        <p:spPr bwMode="auto">
          <a:xfrm flipV="1">
            <a:off x="3756530" y="34433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860930" y="384442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1425860" y="384442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p:nvPr/>
        </p:nvCxnSpPr>
        <p:spPr bwMode="auto">
          <a:xfrm>
            <a:off x="2024950" y="384442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a:off x="2668710" y="384442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p:nvPr/>
        </p:nvCxnSpPr>
        <p:spPr bwMode="auto">
          <a:xfrm>
            <a:off x="3299330" y="384442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p:nvPr/>
        </p:nvCxnSpPr>
        <p:spPr bwMode="auto">
          <a:xfrm>
            <a:off x="860930" y="384620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p:nvPr/>
        </p:nvCxnSpPr>
        <p:spPr bwMode="auto">
          <a:xfrm>
            <a:off x="1425860" y="384620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p:nvPr/>
        </p:nvCxnSpPr>
        <p:spPr bwMode="auto">
          <a:xfrm>
            <a:off x="2024950" y="384620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a:off x="2668710" y="384620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3299330" y="384620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Oval 38"/>
          <p:cNvSpPr/>
          <p:nvPr/>
        </p:nvSpPr>
        <p:spPr bwMode="auto">
          <a:xfrm>
            <a:off x="556130" y="424814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 name="Oval 39"/>
          <p:cNvSpPr/>
          <p:nvPr/>
        </p:nvSpPr>
        <p:spPr bwMode="auto">
          <a:xfrm>
            <a:off x="1121060" y="424814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1" name="Oval 40"/>
          <p:cNvSpPr/>
          <p:nvPr/>
        </p:nvSpPr>
        <p:spPr bwMode="auto">
          <a:xfrm>
            <a:off x="1720150" y="424814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 name="Oval 41"/>
          <p:cNvSpPr/>
          <p:nvPr/>
        </p:nvSpPr>
        <p:spPr bwMode="auto">
          <a:xfrm>
            <a:off x="2363910" y="424814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3" name="Oval 42"/>
          <p:cNvSpPr/>
          <p:nvPr/>
        </p:nvSpPr>
        <p:spPr bwMode="auto">
          <a:xfrm>
            <a:off x="2994530" y="424814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 name="Oval 43"/>
          <p:cNvSpPr/>
          <p:nvPr/>
        </p:nvSpPr>
        <p:spPr bwMode="auto">
          <a:xfrm>
            <a:off x="3604130" y="424814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5" name="Straight Connector 44"/>
          <p:cNvCxnSpPr>
            <a:stCxn id="39" idx="0"/>
          </p:cNvCxnSpPr>
          <p:nvPr/>
        </p:nvCxnSpPr>
        <p:spPr bwMode="auto">
          <a:xfrm flipV="1">
            <a:off x="708530" y="404242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p:cNvCxnSpPr>
            <a:stCxn id="40" idx="0"/>
          </p:cNvCxnSpPr>
          <p:nvPr/>
        </p:nvCxnSpPr>
        <p:spPr bwMode="auto">
          <a:xfrm flipV="1">
            <a:off x="1273460" y="404242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stCxn id="41" idx="0"/>
          </p:cNvCxnSpPr>
          <p:nvPr/>
        </p:nvCxnSpPr>
        <p:spPr bwMode="auto">
          <a:xfrm flipV="1">
            <a:off x="1872550" y="404242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stCxn id="42" idx="0"/>
          </p:cNvCxnSpPr>
          <p:nvPr/>
        </p:nvCxnSpPr>
        <p:spPr bwMode="auto">
          <a:xfrm flipV="1">
            <a:off x="2516310" y="404242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a:stCxn id="43" idx="0"/>
          </p:cNvCxnSpPr>
          <p:nvPr/>
        </p:nvCxnSpPr>
        <p:spPr bwMode="auto">
          <a:xfrm flipV="1">
            <a:off x="3146930" y="404242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44" idx="0"/>
          </p:cNvCxnSpPr>
          <p:nvPr/>
        </p:nvCxnSpPr>
        <p:spPr bwMode="auto">
          <a:xfrm flipV="1">
            <a:off x="3756530" y="404242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a:off x="860930" y="444351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p:cNvCxnSpPr/>
          <p:nvPr/>
        </p:nvCxnSpPr>
        <p:spPr bwMode="auto">
          <a:xfrm>
            <a:off x="1425860" y="444351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p:nvPr/>
        </p:nvCxnSpPr>
        <p:spPr bwMode="auto">
          <a:xfrm>
            <a:off x="2024950" y="444351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p:nvPr/>
        </p:nvCxnSpPr>
        <p:spPr bwMode="auto">
          <a:xfrm>
            <a:off x="2668710" y="444351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p:nvPr/>
        </p:nvCxnSpPr>
        <p:spPr bwMode="auto">
          <a:xfrm>
            <a:off x="3299330" y="444351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860930" y="444529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a:off x="1425860" y="444529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p:nvPr/>
        </p:nvCxnSpPr>
        <p:spPr bwMode="auto">
          <a:xfrm>
            <a:off x="2024950" y="444529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2668710" y="444529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p:nvPr/>
        </p:nvCxnSpPr>
        <p:spPr bwMode="auto">
          <a:xfrm>
            <a:off x="3299330" y="444529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1" name="Oval 60"/>
          <p:cNvSpPr/>
          <p:nvPr/>
        </p:nvSpPr>
        <p:spPr bwMode="auto">
          <a:xfrm>
            <a:off x="556130" y="484723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2" name="Oval 61"/>
          <p:cNvSpPr/>
          <p:nvPr/>
        </p:nvSpPr>
        <p:spPr bwMode="auto">
          <a:xfrm>
            <a:off x="1121060" y="484723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3" name="Oval 62"/>
          <p:cNvSpPr/>
          <p:nvPr/>
        </p:nvSpPr>
        <p:spPr bwMode="auto">
          <a:xfrm>
            <a:off x="1720150" y="484723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4" name="Oval 63"/>
          <p:cNvSpPr/>
          <p:nvPr/>
        </p:nvSpPr>
        <p:spPr bwMode="auto">
          <a:xfrm>
            <a:off x="2363910" y="484723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5" name="Oval 64"/>
          <p:cNvSpPr/>
          <p:nvPr/>
        </p:nvSpPr>
        <p:spPr bwMode="auto">
          <a:xfrm>
            <a:off x="2994530" y="484723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6" name="Oval 65"/>
          <p:cNvSpPr/>
          <p:nvPr/>
        </p:nvSpPr>
        <p:spPr bwMode="auto">
          <a:xfrm>
            <a:off x="3604130" y="484723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67" name="Straight Connector 66"/>
          <p:cNvCxnSpPr>
            <a:stCxn id="61" idx="0"/>
          </p:cNvCxnSpPr>
          <p:nvPr/>
        </p:nvCxnSpPr>
        <p:spPr bwMode="auto">
          <a:xfrm flipV="1">
            <a:off x="708530" y="464151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62" idx="0"/>
          </p:cNvCxnSpPr>
          <p:nvPr/>
        </p:nvCxnSpPr>
        <p:spPr bwMode="auto">
          <a:xfrm flipV="1">
            <a:off x="1273460" y="464151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a:stCxn id="63" idx="0"/>
          </p:cNvCxnSpPr>
          <p:nvPr/>
        </p:nvCxnSpPr>
        <p:spPr bwMode="auto">
          <a:xfrm flipV="1">
            <a:off x="1872550" y="464151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a:stCxn id="64" idx="0"/>
          </p:cNvCxnSpPr>
          <p:nvPr/>
        </p:nvCxnSpPr>
        <p:spPr bwMode="auto">
          <a:xfrm flipV="1">
            <a:off x="2516310" y="464151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stCxn id="65" idx="0"/>
          </p:cNvCxnSpPr>
          <p:nvPr/>
        </p:nvCxnSpPr>
        <p:spPr bwMode="auto">
          <a:xfrm flipV="1">
            <a:off x="3146930" y="464151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66" idx="0"/>
          </p:cNvCxnSpPr>
          <p:nvPr/>
        </p:nvCxnSpPr>
        <p:spPr bwMode="auto">
          <a:xfrm flipV="1">
            <a:off x="3756530" y="464151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860930" y="504260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p:cNvCxnSpPr/>
          <p:nvPr/>
        </p:nvCxnSpPr>
        <p:spPr bwMode="auto">
          <a:xfrm>
            <a:off x="1425860" y="504260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p:nvPr/>
        </p:nvCxnSpPr>
        <p:spPr bwMode="auto">
          <a:xfrm>
            <a:off x="2024950" y="504260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p:nvPr/>
        </p:nvCxnSpPr>
        <p:spPr bwMode="auto">
          <a:xfrm>
            <a:off x="2668710" y="504260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p:nvPr/>
        </p:nvCxnSpPr>
        <p:spPr bwMode="auto">
          <a:xfrm>
            <a:off x="3299330" y="504260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Box 77"/>
          <p:cNvSpPr txBox="1"/>
          <p:nvPr/>
        </p:nvSpPr>
        <p:spPr>
          <a:xfrm>
            <a:off x="447085" y="3030916"/>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79" name="TextBox 78"/>
          <p:cNvSpPr txBox="1"/>
          <p:nvPr/>
        </p:nvSpPr>
        <p:spPr>
          <a:xfrm>
            <a:off x="437890" y="361489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80" name="TextBox 79"/>
          <p:cNvSpPr txBox="1"/>
          <p:nvPr/>
        </p:nvSpPr>
        <p:spPr>
          <a:xfrm>
            <a:off x="3505200" y="4823821"/>
            <a:ext cx="533400" cy="369332"/>
          </a:xfrm>
          <a:prstGeom prst="rect">
            <a:avLst/>
          </a:prstGeom>
          <a:noFill/>
        </p:spPr>
        <p:txBody>
          <a:bodyPr wrap="square" rtlCol="0">
            <a:spAutoFit/>
          </a:bodyPr>
          <a:lstStyle/>
          <a:p>
            <a:pPr algn="ctr"/>
            <a:r>
              <a:rPr lang="en-US" i="1" dirty="0" err="1" smtClean="0">
                <a:solidFill>
                  <a:schemeClr val="tx1"/>
                </a:solidFill>
              </a:rPr>
              <a:t>y</a:t>
            </a:r>
            <a:r>
              <a:rPr lang="en-US" i="1" baseline="-25000" dirty="0" err="1" smtClean="0">
                <a:solidFill>
                  <a:schemeClr val="tx1"/>
                </a:solidFill>
              </a:rPr>
              <a:t>L</a:t>
            </a:r>
            <a:endParaRPr lang="en-US" i="1" baseline="-25000" dirty="0">
              <a:solidFill>
                <a:schemeClr val="tx1"/>
              </a:solidFill>
            </a:endParaRPr>
          </a:p>
        </p:txBody>
      </p:sp>
      <p:sp>
        <p:nvSpPr>
          <p:cNvPr id="81" name="TextBox 80"/>
          <p:cNvSpPr txBox="1"/>
          <p:nvPr/>
        </p:nvSpPr>
        <p:spPr>
          <a:xfrm>
            <a:off x="445770" y="425023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82" name="TextBox 81"/>
          <p:cNvSpPr txBox="1"/>
          <p:nvPr/>
        </p:nvSpPr>
        <p:spPr>
          <a:xfrm>
            <a:off x="445770" y="486771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83" name="TextBox 82"/>
          <p:cNvSpPr txBox="1"/>
          <p:nvPr/>
        </p:nvSpPr>
        <p:spPr>
          <a:xfrm>
            <a:off x="1013330" y="305089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pic>
        <p:nvPicPr>
          <p:cNvPr id="98" name="Picture 9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4419600" y="3182000"/>
            <a:ext cx="4345902" cy="77845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0" name="Picture 9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4377690" y="4907618"/>
            <a:ext cx="4502956" cy="70832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86" name="TextBox 85"/>
          <p:cNvSpPr txBox="1"/>
          <p:nvPr/>
        </p:nvSpPr>
        <p:spPr>
          <a:xfrm>
            <a:off x="4267200" y="2667000"/>
            <a:ext cx="2286000" cy="400110"/>
          </a:xfrm>
          <a:prstGeom prst="rect">
            <a:avLst/>
          </a:prstGeom>
          <a:noFill/>
        </p:spPr>
        <p:txBody>
          <a:bodyPr wrap="square" rtlCol="0">
            <a:spAutoFit/>
          </a:bodyPr>
          <a:lstStyle/>
          <a:p>
            <a:r>
              <a:rPr lang="en-US" sz="2000" dirty="0" smtClean="0">
                <a:solidFill>
                  <a:schemeClr val="tx1"/>
                </a:solidFill>
              </a:rPr>
              <a:t>Unary Features:</a:t>
            </a:r>
            <a:endParaRPr lang="en-US" sz="2000" dirty="0">
              <a:solidFill>
                <a:schemeClr val="tx1"/>
              </a:solidFill>
            </a:endParaRPr>
          </a:p>
        </p:txBody>
      </p:sp>
      <p:sp>
        <p:nvSpPr>
          <p:cNvPr id="87" name="TextBox 86"/>
          <p:cNvSpPr txBox="1"/>
          <p:nvPr/>
        </p:nvSpPr>
        <p:spPr>
          <a:xfrm>
            <a:off x="4267200" y="4343400"/>
            <a:ext cx="2438400" cy="400110"/>
          </a:xfrm>
          <a:prstGeom prst="rect">
            <a:avLst/>
          </a:prstGeom>
          <a:noFill/>
        </p:spPr>
        <p:txBody>
          <a:bodyPr wrap="square" rtlCol="0">
            <a:spAutoFit/>
          </a:bodyPr>
          <a:lstStyle/>
          <a:p>
            <a:r>
              <a:rPr lang="en-US" sz="2000" dirty="0" smtClean="0">
                <a:solidFill>
                  <a:schemeClr val="tx1"/>
                </a:solidFill>
              </a:rPr>
              <a:t>Pairwise Features:</a:t>
            </a:r>
            <a:endParaRPr lang="en-US" sz="2000" dirty="0">
              <a:solidFill>
                <a:schemeClr val="tx1"/>
              </a:solidFill>
            </a:endParaRPr>
          </a:p>
        </p:txBody>
      </p:sp>
      <p:sp>
        <p:nvSpPr>
          <p:cNvPr id="88" name="Rectangle 87"/>
          <p:cNvSpPr/>
          <p:nvPr/>
        </p:nvSpPr>
        <p:spPr bwMode="auto">
          <a:xfrm>
            <a:off x="4267200" y="3051721"/>
            <a:ext cx="4724400" cy="1070248"/>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97" name="Picture 9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1066800" y="1638551"/>
            <a:ext cx="6926835" cy="7670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6" name="Rectangle 95"/>
          <p:cNvSpPr/>
          <p:nvPr/>
        </p:nvSpPr>
        <p:spPr bwMode="auto">
          <a:xfrm>
            <a:off x="4267200" y="4759652"/>
            <a:ext cx="4724400" cy="1070248"/>
          </a:xfrm>
          <a:prstGeom prst="rect">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0815370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Results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36</a:t>
            </a:fld>
            <a:endParaRPr lang="en-US"/>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078" y="1556922"/>
            <a:ext cx="5624322" cy="4611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514600" y="1447800"/>
            <a:ext cx="4419600" cy="461665"/>
          </a:xfrm>
          <a:prstGeom prst="rect">
            <a:avLst/>
          </a:prstGeom>
          <a:solidFill>
            <a:schemeClr val="bg1"/>
          </a:solidFill>
        </p:spPr>
        <p:txBody>
          <a:bodyPr wrap="square" rtlCol="0">
            <a:spAutoFit/>
          </a:bodyPr>
          <a:lstStyle/>
          <a:p>
            <a:pPr algn="ctr"/>
            <a:r>
              <a:rPr lang="en-US" sz="2400" dirty="0" smtClean="0">
                <a:solidFill>
                  <a:schemeClr val="tx1"/>
                </a:solidFill>
              </a:rPr>
              <a:t>Prediction Error</a:t>
            </a:r>
            <a:endParaRPr lang="en-US" sz="2400" dirty="0">
              <a:solidFill>
                <a:schemeClr val="tx1"/>
              </a:solidFill>
            </a:endParaRPr>
          </a:p>
        </p:txBody>
      </p:sp>
    </p:spTree>
    <p:extLst>
      <p:ext uri="{BB962C8B-B14F-4D97-AF65-F5344CB8AC3E}">
        <p14:creationId xmlns:p14="http://schemas.microsoft.com/office/powerpoint/2010/main" val="35387453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Results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37</a:t>
            </a:fld>
            <a:endParaRPr lang="en-US"/>
          </a:p>
        </p:txBody>
      </p:sp>
      <p:pic>
        <p:nvPicPr>
          <p:cNvPr id="512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1295400"/>
            <a:ext cx="6496050" cy="485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8114" y="3535144"/>
            <a:ext cx="1128286" cy="461665"/>
          </a:xfrm>
          <a:prstGeom prst="rect">
            <a:avLst/>
          </a:prstGeom>
          <a:noFill/>
        </p:spPr>
        <p:txBody>
          <a:bodyPr wrap="square" rtlCol="0">
            <a:spAutoFit/>
          </a:bodyPr>
          <a:lstStyle/>
          <a:p>
            <a:r>
              <a:rPr lang="en-US" sz="2400" b="1" dirty="0" smtClean="0">
                <a:solidFill>
                  <a:srgbClr val="FF0000"/>
                </a:solidFill>
              </a:rPr>
              <a:t>WMB</a:t>
            </a:r>
            <a:r>
              <a:rPr lang="en-US" sz="2400" b="1" baseline="-25000" dirty="0" smtClean="0">
                <a:solidFill>
                  <a:srgbClr val="FF0000"/>
                </a:solidFill>
              </a:rPr>
              <a:t>2</a:t>
            </a:r>
            <a:endParaRPr lang="en-US" sz="2400" b="1" baseline="-25000" dirty="0">
              <a:solidFill>
                <a:srgbClr val="FF0000"/>
              </a:solidFill>
            </a:endParaRPr>
          </a:p>
        </p:txBody>
      </p:sp>
      <p:sp>
        <p:nvSpPr>
          <p:cNvPr id="7" name="TextBox 6"/>
          <p:cNvSpPr txBox="1"/>
          <p:nvPr/>
        </p:nvSpPr>
        <p:spPr>
          <a:xfrm>
            <a:off x="548114" y="4491335"/>
            <a:ext cx="1128286" cy="461665"/>
          </a:xfrm>
          <a:prstGeom prst="rect">
            <a:avLst/>
          </a:prstGeom>
          <a:noFill/>
        </p:spPr>
        <p:txBody>
          <a:bodyPr wrap="square" rtlCol="0">
            <a:spAutoFit/>
          </a:bodyPr>
          <a:lstStyle/>
          <a:p>
            <a:r>
              <a:rPr lang="en-US" sz="2400" b="1" dirty="0" smtClean="0">
                <a:solidFill>
                  <a:srgbClr val="0070C0"/>
                </a:solidFill>
              </a:rPr>
              <a:t>WMB</a:t>
            </a:r>
            <a:r>
              <a:rPr lang="en-US" sz="2400" b="1" baseline="-25000" dirty="0">
                <a:solidFill>
                  <a:srgbClr val="0070C0"/>
                </a:solidFill>
              </a:rPr>
              <a:t>4</a:t>
            </a:r>
          </a:p>
        </p:txBody>
      </p:sp>
      <p:sp>
        <p:nvSpPr>
          <p:cNvPr id="8" name="TextBox 7"/>
          <p:cNvSpPr txBox="1"/>
          <p:nvPr/>
        </p:nvSpPr>
        <p:spPr>
          <a:xfrm>
            <a:off x="548114" y="5405735"/>
            <a:ext cx="1128286" cy="461665"/>
          </a:xfrm>
          <a:prstGeom prst="rect">
            <a:avLst/>
          </a:prstGeom>
          <a:noFill/>
        </p:spPr>
        <p:txBody>
          <a:bodyPr wrap="square" rtlCol="0">
            <a:spAutoFit/>
          </a:bodyPr>
          <a:lstStyle/>
          <a:p>
            <a:r>
              <a:rPr lang="en-US" sz="2400" b="1" dirty="0" smtClean="0">
                <a:solidFill>
                  <a:srgbClr val="4EF046"/>
                </a:solidFill>
              </a:rPr>
              <a:t>WMB</a:t>
            </a:r>
            <a:r>
              <a:rPr lang="en-US" sz="2400" b="1" baseline="-25000" dirty="0">
                <a:solidFill>
                  <a:srgbClr val="4EF046"/>
                </a:solidFill>
              </a:rPr>
              <a:t>8</a:t>
            </a:r>
          </a:p>
        </p:txBody>
      </p:sp>
      <p:sp>
        <p:nvSpPr>
          <p:cNvPr id="5" name="Rectangle 4"/>
          <p:cNvSpPr/>
          <p:nvPr/>
        </p:nvSpPr>
        <p:spPr bwMode="auto">
          <a:xfrm>
            <a:off x="457200" y="3265170"/>
            <a:ext cx="8077200" cy="922020"/>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Rectangle 9"/>
          <p:cNvSpPr/>
          <p:nvPr/>
        </p:nvSpPr>
        <p:spPr bwMode="auto">
          <a:xfrm>
            <a:off x="457200" y="4259580"/>
            <a:ext cx="8077200" cy="914400"/>
          </a:xfrm>
          <a:prstGeom prst="rect">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Rectangle 10"/>
          <p:cNvSpPr/>
          <p:nvPr/>
        </p:nvSpPr>
        <p:spPr bwMode="auto">
          <a:xfrm>
            <a:off x="457200" y="5234940"/>
            <a:ext cx="8077200" cy="895350"/>
          </a:xfrm>
          <a:prstGeom prst="rect">
            <a:avLst/>
          </a:prstGeom>
          <a:noFill/>
          <a:ln w="38100" cap="flat" cmpd="sng" algn="ctr">
            <a:solidFill>
              <a:srgbClr val="4EF046"/>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73529855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Experimental Study</a:t>
            </a:r>
            <a:endParaRPr lang="en-US" dirty="0"/>
          </a:p>
        </p:txBody>
      </p:sp>
      <p:sp>
        <p:nvSpPr>
          <p:cNvPr id="3" name="Content Placeholder 2"/>
          <p:cNvSpPr>
            <a:spLocks noGrp="1"/>
          </p:cNvSpPr>
          <p:nvPr>
            <p:ph idx="1"/>
          </p:nvPr>
        </p:nvSpPr>
        <p:spPr/>
        <p:txBody>
          <a:bodyPr/>
          <a:lstStyle/>
          <a:p>
            <a:r>
              <a:rPr lang="en-US" dirty="0" smtClean="0"/>
              <a:t>If data set is small use a lower </a:t>
            </a:r>
            <a:r>
              <a:rPr lang="en-US" i="1" dirty="0" err="1" smtClean="0"/>
              <a:t>iBound</a:t>
            </a:r>
            <a:r>
              <a:rPr lang="en-US" dirty="0" smtClean="0"/>
              <a:t> method</a:t>
            </a:r>
          </a:p>
          <a:p>
            <a:pPr lvl="1"/>
            <a:r>
              <a:rPr lang="en-US" dirty="0" smtClean="0"/>
              <a:t>Trade smaller variance for increased bias</a:t>
            </a:r>
          </a:p>
          <a:p>
            <a:pPr lvl="1"/>
            <a:endParaRPr lang="en-US" sz="3600" dirty="0"/>
          </a:p>
          <a:p>
            <a:r>
              <a:rPr lang="en-US" dirty="0" smtClean="0"/>
              <a:t>Higher </a:t>
            </a:r>
            <a:r>
              <a:rPr lang="en-US" i="1" dirty="0" err="1" smtClean="0"/>
              <a:t>iBound</a:t>
            </a:r>
            <a:r>
              <a:rPr lang="en-US" dirty="0" smtClean="0"/>
              <a:t> does</a:t>
            </a:r>
          </a:p>
          <a:p>
            <a:pPr marL="0" indent="0">
              <a:buNone/>
            </a:pPr>
            <a:r>
              <a:rPr lang="en-US" dirty="0"/>
              <a:t>	</a:t>
            </a:r>
            <a:r>
              <a:rPr lang="en-US" dirty="0" smtClean="0"/>
              <a:t>not yield better</a:t>
            </a:r>
          </a:p>
          <a:p>
            <a:pPr marL="0" indent="0">
              <a:buNone/>
            </a:pPr>
            <a:r>
              <a:rPr lang="en-US" dirty="0"/>
              <a:t> </a:t>
            </a:r>
            <a:r>
              <a:rPr lang="en-US" dirty="0" smtClean="0"/>
              <a:t>    predictions if model </a:t>
            </a:r>
          </a:p>
          <a:p>
            <a:pPr marL="0" indent="0">
              <a:buNone/>
            </a:pPr>
            <a:r>
              <a:rPr lang="en-US" dirty="0"/>
              <a:t> </a:t>
            </a:r>
            <a:r>
              <a:rPr lang="en-US" dirty="0" smtClean="0"/>
              <a:t>    error is dominant</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38</a:t>
            </a:fld>
            <a:endParaRPr lang="en-US"/>
          </a:p>
        </p:txBody>
      </p:sp>
      <p:pic>
        <p:nvPicPr>
          <p:cNvPr id="553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67000"/>
            <a:ext cx="4343399" cy="314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41520" y="5715000"/>
            <a:ext cx="1447800" cy="584775"/>
          </a:xfrm>
          <a:prstGeom prst="rect">
            <a:avLst/>
          </a:prstGeom>
          <a:noFill/>
        </p:spPr>
        <p:txBody>
          <a:bodyPr wrap="square" rtlCol="0">
            <a:spAutoFit/>
          </a:bodyPr>
          <a:lstStyle/>
          <a:p>
            <a:pPr algn="ctr"/>
            <a:r>
              <a:rPr lang="en-US" sz="1600" dirty="0" smtClean="0">
                <a:solidFill>
                  <a:schemeClr val="tx1"/>
                </a:solidFill>
              </a:rPr>
              <a:t>Model Error Dominant</a:t>
            </a:r>
            <a:endParaRPr lang="en-US" sz="1600" dirty="0">
              <a:solidFill>
                <a:schemeClr val="tx1"/>
              </a:solidFill>
            </a:endParaRPr>
          </a:p>
        </p:txBody>
      </p:sp>
      <p:sp>
        <p:nvSpPr>
          <p:cNvPr id="9" name="Right Brace 8"/>
          <p:cNvSpPr/>
          <p:nvPr/>
        </p:nvSpPr>
        <p:spPr bwMode="auto">
          <a:xfrm rot="5400000">
            <a:off x="5149071" y="5237710"/>
            <a:ext cx="245042" cy="766724"/>
          </a:xfrm>
          <a:prstGeom prst="rightBrace">
            <a:avLst>
              <a:gd name="adj1" fmla="val 31676"/>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1497480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Dream Scenario…</a:t>
            </a:r>
            <a:endParaRPr lang="en-US" dirty="0"/>
          </a:p>
        </p:txBody>
      </p:sp>
      <p:sp>
        <p:nvSpPr>
          <p:cNvPr id="3" name="Content Placeholder 2"/>
          <p:cNvSpPr>
            <a:spLocks noGrp="1"/>
          </p:cNvSpPr>
          <p:nvPr>
            <p:ph idx="1"/>
          </p:nvPr>
        </p:nvSpPr>
        <p:spPr>
          <a:xfrm>
            <a:off x="381000" y="1447800"/>
            <a:ext cx="8610600" cy="4648200"/>
          </a:xfrm>
        </p:spPr>
        <p:txBody>
          <a:bodyPr/>
          <a:lstStyle/>
          <a:p>
            <a:r>
              <a:rPr lang="en-US" dirty="0" smtClean="0"/>
              <a:t>Given data set </a:t>
            </a:r>
            <a:r>
              <a:rPr lang="en-US" i="1" dirty="0" smtClean="0"/>
              <a:t>N</a:t>
            </a:r>
            <a:r>
              <a:rPr lang="en-US" dirty="0" smtClean="0"/>
              <a:t> and time budget </a:t>
            </a:r>
            <a:r>
              <a:rPr lang="en-US" i="1" dirty="0" smtClean="0"/>
              <a:t>T, </a:t>
            </a:r>
            <a:r>
              <a:rPr lang="en-US" dirty="0" smtClean="0"/>
              <a:t>choose the model and algorithm that minimize test error</a:t>
            </a:r>
            <a:endParaRPr lang="en-US" i="1" dirty="0" smtClean="0"/>
          </a:p>
        </p:txBody>
      </p:sp>
      <p:sp>
        <p:nvSpPr>
          <p:cNvPr id="4" name="Slide Number Placeholder 3"/>
          <p:cNvSpPr>
            <a:spLocks noGrp="1"/>
          </p:cNvSpPr>
          <p:nvPr>
            <p:ph type="sldNum" idx="11"/>
          </p:nvPr>
        </p:nvSpPr>
        <p:spPr/>
        <p:txBody>
          <a:bodyPr/>
          <a:lstStyle/>
          <a:p>
            <a:fld id="{EB2E650A-A1FA-4E74-8175-5845299D71FD}" type="slidenum">
              <a:rPr lang="en-US" smtClean="0"/>
              <a:pPr/>
              <a:t>39</a:t>
            </a:fld>
            <a:endParaRPr lang="en-US"/>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14600"/>
            <a:ext cx="6324600" cy="365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905000" y="5385261"/>
            <a:ext cx="1676400" cy="338554"/>
          </a:xfrm>
          <a:prstGeom prst="rect">
            <a:avLst/>
          </a:prstGeom>
          <a:noFill/>
        </p:spPr>
        <p:txBody>
          <a:bodyPr wrap="square" rtlCol="0">
            <a:spAutoFit/>
          </a:bodyPr>
          <a:lstStyle/>
          <a:p>
            <a:r>
              <a:rPr lang="en-US" sz="1600" dirty="0" smtClean="0">
                <a:solidFill>
                  <a:schemeClr val="tx1"/>
                </a:solidFill>
              </a:rPr>
              <a:t>(For a fixed </a:t>
            </a:r>
            <a:r>
              <a:rPr lang="en-US" sz="1600" i="1" dirty="0" smtClean="0">
                <a:solidFill>
                  <a:schemeClr val="tx1"/>
                </a:solidFill>
              </a:rPr>
              <a:t>N</a:t>
            </a:r>
            <a:r>
              <a:rPr lang="en-US" sz="1600" dirty="0" smtClean="0">
                <a:solidFill>
                  <a:schemeClr val="tx1"/>
                </a:solidFill>
              </a:rPr>
              <a:t>)</a:t>
            </a:r>
            <a:endParaRPr lang="en-US" sz="1600" i="1" dirty="0">
              <a:solidFill>
                <a:schemeClr val="tx1"/>
              </a:solidFill>
            </a:endParaRPr>
          </a:p>
        </p:txBody>
      </p:sp>
    </p:spTree>
    <p:extLst>
      <p:ext uri="{BB962C8B-B14F-4D97-AF65-F5344CB8AC3E}">
        <p14:creationId xmlns:p14="http://schemas.microsoft.com/office/powerpoint/2010/main" val="375779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Models</a:t>
            </a:r>
            <a:endParaRPr lang="en-US" dirty="0"/>
          </a:p>
        </p:txBody>
      </p:sp>
      <p:sp>
        <p:nvSpPr>
          <p:cNvPr id="3" name="Content Placeholder 2"/>
          <p:cNvSpPr>
            <a:spLocks noGrp="1"/>
          </p:cNvSpPr>
          <p:nvPr>
            <p:ph idx="1"/>
          </p:nvPr>
        </p:nvSpPr>
        <p:spPr/>
        <p:txBody>
          <a:bodyPr/>
          <a:lstStyle/>
          <a:p>
            <a:r>
              <a:rPr lang="en-US" dirty="0" smtClean="0"/>
              <a:t>Compact representation of large distributions</a:t>
            </a:r>
          </a:p>
          <a:p>
            <a:r>
              <a:rPr lang="en-US" dirty="0" smtClean="0"/>
              <a:t>Graph encodes probabilistic dependencies</a:t>
            </a:r>
          </a:p>
          <a:p>
            <a:endParaRPr lang="en-US" sz="200" dirty="0" smtClean="0"/>
          </a:p>
          <a:p>
            <a:pPr marL="0" indent="0">
              <a:buNone/>
            </a:pPr>
            <a:r>
              <a:rPr lang="en-US" i="1" u="sng" dirty="0" smtClean="0"/>
              <a:t>Ex</a:t>
            </a:r>
            <a:r>
              <a:rPr lang="en-US" dirty="0" smtClean="0"/>
              <a:t>: </a:t>
            </a:r>
            <a:r>
              <a:rPr lang="en-US" i="1" dirty="0" smtClean="0"/>
              <a:t>Pairwise</a:t>
            </a:r>
            <a:r>
              <a:rPr lang="en-US" dirty="0" smtClean="0"/>
              <a:t> model</a:t>
            </a:r>
          </a:p>
        </p:txBody>
      </p:sp>
      <p:sp>
        <p:nvSpPr>
          <p:cNvPr id="4" name="Slide Number Placeholder 3"/>
          <p:cNvSpPr>
            <a:spLocks noGrp="1"/>
          </p:cNvSpPr>
          <p:nvPr>
            <p:ph type="sldNum" idx="11"/>
          </p:nvPr>
        </p:nvSpPr>
        <p:spPr/>
        <p:txBody>
          <a:bodyPr/>
          <a:lstStyle/>
          <a:p>
            <a:fld id="{EB2E650A-A1FA-4E74-8175-5845299D71FD}" type="slidenum">
              <a:rPr lang="en-US" smtClean="0"/>
              <a:pPr/>
              <a:t>4</a:t>
            </a:fld>
            <a:endParaRPr lang="en-US" dirty="0"/>
          </a:p>
        </p:txBody>
      </p:sp>
      <p:pic>
        <p:nvPicPr>
          <p:cNvPr id="379" name="Picture 378"/>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334852" y="3733800"/>
            <a:ext cx="4816696" cy="60709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80" name="Picture 37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1652954" y="5610430"/>
            <a:ext cx="1663959" cy="32730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84" name="TextBox 383"/>
          <p:cNvSpPr txBox="1"/>
          <p:nvPr/>
        </p:nvSpPr>
        <p:spPr>
          <a:xfrm>
            <a:off x="762000" y="5567495"/>
            <a:ext cx="4191000" cy="400110"/>
          </a:xfrm>
          <a:prstGeom prst="rect">
            <a:avLst/>
          </a:prstGeom>
          <a:noFill/>
        </p:spPr>
        <p:txBody>
          <a:bodyPr wrap="square" rtlCol="0">
            <a:spAutoFit/>
          </a:bodyPr>
          <a:lstStyle/>
          <a:p>
            <a:pPr algn="ctr"/>
            <a:r>
              <a:rPr lang="en-US" sz="2000" i="1" dirty="0" smtClean="0">
                <a:solidFill>
                  <a:schemeClr val="tx1"/>
                </a:solidFill>
              </a:rPr>
              <a:t>Only                           parameters!</a:t>
            </a:r>
            <a:endParaRPr lang="en-US" sz="2000" dirty="0">
              <a:solidFill>
                <a:schemeClr val="tx1"/>
              </a:solidFill>
            </a:endParaRPr>
          </a:p>
        </p:txBody>
      </p:sp>
      <p:pic>
        <p:nvPicPr>
          <p:cNvPr id="385"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2320" y="3586312"/>
            <a:ext cx="3425055" cy="22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6" name="Oval 385"/>
          <p:cNvSpPr/>
          <p:nvPr/>
        </p:nvSpPr>
        <p:spPr bwMode="auto">
          <a:xfrm>
            <a:off x="5444360" y="366251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87" name="Oval 386"/>
          <p:cNvSpPr/>
          <p:nvPr/>
        </p:nvSpPr>
        <p:spPr bwMode="auto">
          <a:xfrm>
            <a:off x="6009290" y="366251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88" name="Oval 387"/>
          <p:cNvSpPr/>
          <p:nvPr/>
        </p:nvSpPr>
        <p:spPr bwMode="auto">
          <a:xfrm>
            <a:off x="6608380" y="366251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89" name="Oval 388"/>
          <p:cNvSpPr/>
          <p:nvPr/>
        </p:nvSpPr>
        <p:spPr bwMode="auto">
          <a:xfrm>
            <a:off x="7252140" y="366251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0" name="Oval 389"/>
          <p:cNvSpPr/>
          <p:nvPr/>
        </p:nvSpPr>
        <p:spPr bwMode="auto">
          <a:xfrm>
            <a:off x="7882760" y="366251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1" name="Oval 390"/>
          <p:cNvSpPr/>
          <p:nvPr/>
        </p:nvSpPr>
        <p:spPr bwMode="auto">
          <a:xfrm>
            <a:off x="8492360" y="366251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392" name="Straight Connector 391"/>
          <p:cNvCxnSpPr>
            <a:stCxn id="386" idx="6"/>
            <a:endCxn id="387" idx="2"/>
          </p:cNvCxnSpPr>
          <p:nvPr/>
        </p:nvCxnSpPr>
        <p:spPr bwMode="auto">
          <a:xfrm>
            <a:off x="5749160" y="385873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3" name="Straight Connector 392"/>
          <p:cNvCxnSpPr>
            <a:stCxn id="387" idx="6"/>
            <a:endCxn id="388" idx="2"/>
          </p:cNvCxnSpPr>
          <p:nvPr/>
        </p:nvCxnSpPr>
        <p:spPr bwMode="auto">
          <a:xfrm>
            <a:off x="6314090" y="385873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4" name="Straight Connector 393"/>
          <p:cNvCxnSpPr>
            <a:stCxn id="388" idx="6"/>
            <a:endCxn id="389" idx="2"/>
          </p:cNvCxnSpPr>
          <p:nvPr/>
        </p:nvCxnSpPr>
        <p:spPr bwMode="auto">
          <a:xfrm>
            <a:off x="6913180" y="385873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5" name="Straight Connector 394"/>
          <p:cNvCxnSpPr>
            <a:stCxn id="389" idx="6"/>
            <a:endCxn id="390" idx="2"/>
          </p:cNvCxnSpPr>
          <p:nvPr/>
        </p:nvCxnSpPr>
        <p:spPr bwMode="auto">
          <a:xfrm>
            <a:off x="7556940" y="385873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6" name="Straight Connector 395"/>
          <p:cNvCxnSpPr>
            <a:stCxn id="390" idx="6"/>
            <a:endCxn id="391" idx="2"/>
          </p:cNvCxnSpPr>
          <p:nvPr/>
        </p:nvCxnSpPr>
        <p:spPr bwMode="auto">
          <a:xfrm>
            <a:off x="8187560" y="385873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7" name="Oval 396"/>
          <p:cNvSpPr/>
          <p:nvPr/>
        </p:nvSpPr>
        <p:spPr bwMode="auto">
          <a:xfrm>
            <a:off x="5444360" y="42606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8" name="Oval 397"/>
          <p:cNvSpPr/>
          <p:nvPr/>
        </p:nvSpPr>
        <p:spPr bwMode="auto">
          <a:xfrm>
            <a:off x="6009290" y="42606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9" name="Oval 398"/>
          <p:cNvSpPr/>
          <p:nvPr/>
        </p:nvSpPr>
        <p:spPr bwMode="auto">
          <a:xfrm>
            <a:off x="6608380" y="42606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0" name="Oval 399"/>
          <p:cNvSpPr/>
          <p:nvPr/>
        </p:nvSpPr>
        <p:spPr bwMode="auto">
          <a:xfrm>
            <a:off x="7252140" y="42606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1" name="Oval 400"/>
          <p:cNvSpPr/>
          <p:nvPr/>
        </p:nvSpPr>
        <p:spPr bwMode="auto">
          <a:xfrm>
            <a:off x="7882760" y="42606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2" name="Oval 401"/>
          <p:cNvSpPr/>
          <p:nvPr/>
        </p:nvSpPr>
        <p:spPr bwMode="auto">
          <a:xfrm>
            <a:off x="8492360" y="42606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03" name="Straight Connector 402"/>
          <p:cNvCxnSpPr>
            <a:stCxn id="397" idx="0"/>
            <a:endCxn id="386" idx="4"/>
          </p:cNvCxnSpPr>
          <p:nvPr/>
        </p:nvCxnSpPr>
        <p:spPr bwMode="auto">
          <a:xfrm flipV="1">
            <a:off x="5596760" y="405495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4" name="Straight Connector 403"/>
          <p:cNvCxnSpPr>
            <a:stCxn id="398" idx="0"/>
            <a:endCxn id="387" idx="4"/>
          </p:cNvCxnSpPr>
          <p:nvPr/>
        </p:nvCxnSpPr>
        <p:spPr bwMode="auto">
          <a:xfrm flipV="1">
            <a:off x="6161690" y="405495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5" name="Straight Connector 404"/>
          <p:cNvCxnSpPr>
            <a:stCxn id="399" idx="0"/>
            <a:endCxn id="388" idx="4"/>
          </p:cNvCxnSpPr>
          <p:nvPr/>
        </p:nvCxnSpPr>
        <p:spPr bwMode="auto">
          <a:xfrm flipV="1">
            <a:off x="6760780" y="405495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6" name="Straight Connector 405"/>
          <p:cNvCxnSpPr>
            <a:stCxn id="400" idx="0"/>
            <a:endCxn id="389" idx="4"/>
          </p:cNvCxnSpPr>
          <p:nvPr/>
        </p:nvCxnSpPr>
        <p:spPr bwMode="auto">
          <a:xfrm flipV="1">
            <a:off x="7404540" y="405495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7" name="Straight Connector 406"/>
          <p:cNvCxnSpPr>
            <a:stCxn id="401" idx="0"/>
            <a:endCxn id="390" idx="4"/>
          </p:cNvCxnSpPr>
          <p:nvPr/>
        </p:nvCxnSpPr>
        <p:spPr bwMode="auto">
          <a:xfrm flipV="1">
            <a:off x="8035160" y="405495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8" name="Straight Connector 407"/>
          <p:cNvCxnSpPr>
            <a:stCxn id="402" idx="0"/>
          </p:cNvCxnSpPr>
          <p:nvPr/>
        </p:nvCxnSpPr>
        <p:spPr bwMode="auto">
          <a:xfrm flipV="1">
            <a:off x="8644760" y="405495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9" name="Straight Connector 408"/>
          <p:cNvCxnSpPr/>
          <p:nvPr/>
        </p:nvCxnSpPr>
        <p:spPr bwMode="auto">
          <a:xfrm>
            <a:off x="5749160" y="445604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0" name="Straight Connector 409"/>
          <p:cNvCxnSpPr/>
          <p:nvPr/>
        </p:nvCxnSpPr>
        <p:spPr bwMode="auto">
          <a:xfrm>
            <a:off x="6314090" y="445604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 name="Straight Connector 410"/>
          <p:cNvCxnSpPr/>
          <p:nvPr/>
        </p:nvCxnSpPr>
        <p:spPr bwMode="auto">
          <a:xfrm>
            <a:off x="6913180" y="445604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2" name="Straight Connector 411"/>
          <p:cNvCxnSpPr/>
          <p:nvPr/>
        </p:nvCxnSpPr>
        <p:spPr bwMode="auto">
          <a:xfrm>
            <a:off x="7556940" y="445604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3" name="Straight Connector 412"/>
          <p:cNvCxnSpPr/>
          <p:nvPr/>
        </p:nvCxnSpPr>
        <p:spPr bwMode="auto">
          <a:xfrm>
            <a:off x="8187560" y="445604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4" name="Straight Connector 413"/>
          <p:cNvCxnSpPr/>
          <p:nvPr/>
        </p:nvCxnSpPr>
        <p:spPr bwMode="auto">
          <a:xfrm>
            <a:off x="5749160" y="445782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5" name="Straight Connector 414"/>
          <p:cNvCxnSpPr/>
          <p:nvPr/>
        </p:nvCxnSpPr>
        <p:spPr bwMode="auto">
          <a:xfrm>
            <a:off x="6314090" y="445782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6" name="Straight Connector 415"/>
          <p:cNvCxnSpPr/>
          <p:nvPr/>
        </p:nvCxnSpPr>
        <p:spPr bwMode="auto">
          <a:xfrm>
            <a:off x="6913180" y="445782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7" name="Straight Connector 416"/>
          <p:cNvCxnSpPr/>
          <p:nvPr/>
        </p:nvCxnSpPr>
        <p:spPr bwMode="auto">
          <a:xfrm>
            <a:off x="7556940" y="445782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8" name="Straight Connector 417"/>
          <p:cNvCxnSpPr/>
          <p:nvPr/>
        </p:nvCxnSpPr>
        <p:spPr bwMode="auto">
          <a:xfrm>
            <a:off x="8187560" y="445782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9" name="Oval 418"/>
          <p:cNvSpPr/>
          <p:nvPr/>
        </p:nvSpPr>
        <p:spPr bwMode="auto">
          <a:xfrm>
            <a:off x="5444360" y="48597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0" name="Oval 419"/>
          <p:cNvSpPr/>
          <p:nvPr/>
        </p:nvSpPr>
        <p:spPr bwMode="auto">
          <a:xfrm>
            <a:off x="6009290" y="48597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1" name="Oval 420"/>
          <p:cNvSpPr/>
          <p:nvPr/>
        </p:nvSpPr>
        <p:spPr bwMode="auto">
          <a:xfrm>
            <a:off x="6608380" y="48597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2" name="Oval 421"/>
          <p:cNvSpPr/>
          <p:nvPr/>
        </p:nvSpPr>
        <p:spPr bwMode="auto">
          <a:xfrm>
            <a:off x="7252140" y="48597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3" name="Oval 422"/>
          <p:cNvSpPr/>
          <p:nvPr/>
        </p:nvSpPr>
        <p:spPr bwMode="auto">
          <a:xfrm>
            <a:off x="7882760" y="48597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4" name="Oval 423"/>
          <p:cNvSpPr/>
          <p:nvPr/>
        </p:nvSpPr>
        <p:spPr bwMode="auto">
          <a:xfrm>
            <a:off x="8492360" y="48597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25" name="Straight Connector 424"/>
          <p:cNvCxnSpPr>
            <a:stCxn id="419" idx="0"/>
          </p:cNvCxnSpPr>
          <p:nvPr/>
        </p:nvCxnSpPr>
        <p:spPr bwMode="auto">
          <a:xfrm flipV="1">
            <a:off x="5596760" y="465404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6" name="Straight Connector 425"/>
          <p:cNvCxnSpPr>
            <a:stCxn id="420" idx="0"/>
          </p:cNvCxnSpPr>
          <p:nvPr/>
        </p:nvCxnSpPr>
        <p:spPr bwMode="auto">
          <a:xfrm flipV="1">
            <a:off x="6161690" y="465404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7" name="Straight Connector 426"/>
          <p:cNvCxnSpPr>
            <a:stCxn id="421" idx="0"/>
          </p:cNvCxnSpPr>
          <p:nvPr/>
        </p:nvCxnSpPr>
        <p:spPr bwMode="auto">
          <a:xfrm flipV="1">
            <a:off x="6760780" y="465404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8" name="Straight Connector 427"/>
          <p:cNvCxnSpPr>
            <a:stCxn id="422" idx="0"/>
          </p:cNvCxnSpPr>
          <p:nvPr/>
        </p:nvCxnSpPr>
        <p:spPr bwMode="auto">
          <a:xfrm flipV="1">
            <a:off x="7404540" y="465404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9" name="Straight Connector 428"/>
          <p:cNvCxnSpPr>
            <a:stCxn id="423" idx="0"/>
          </p:cNvCxnSpPr>
          <p:nvPr/>
        </p:nvCxnSpPr>
        <p:spPr bwMode="auto">
          <a:xfrm flipV="1">
            <a:off x="8035160" y="465404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0" name="Straight Connector 429"/>
          <p:cNvCxnSpPr>
            <a:stCxn id="424" idx="0"/>
          </p:cNvCxnSpPr>
          <p:nvPr/>
        </p:nvCxnSpPr>
        <p:spPr bwMode="auto">
          <a:xfrm flipV="1">
            <a:off x="8644760" y="465404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1" name="Straight Connector 430"/>
          <p:cNvCxnSpPr/>
          <p:nvPr/>
        </p:nvCxnSpPr>
        <p:spPr bwMode="auto">
          <a:xfrm>
            <a:off x="5749160" y="505513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2" name="Straight Connector 431"/>
          <p:cNvCxnSpPr/>
          <p:nvPr/>
        </p:nvCxnSpPr>
        <p:spPr bwMode="auto">
          <a:xfrm>
            <a:off x="6314090" y="505513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3" name="Straight Connector 432"/>
          <p:cNvCxnSpPr/>
          <p:nvPr/>
        </p:nvCxnSpPr>
        <p:spPr bwMode="auto">
          <a:xfrm>
            <a:off x="6913180" y="505513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4" name="Straight Connector 433"/>
          <p:cNvCxnSpPr/>
          <p:nvPr/>
        </p:nvCxnSpPr>
        <p:spPr bwMode="auto">
          <a:xfrm>
            <a:off x="7556940" y="505513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5" name="Straight Connector 434"/>
          <p:cNvCxnSpPr/>
          <p:nvPr/>
        </p:nvCxnSpPr>
        <p:spPr bwMode="auto">
          <a:xfrm>
            <a:off x="8187560" y="505513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6" name="Straight Connector 435"/>
          <p:cNvCxnSpPr/>
          <p:nvPr/>
        </p:nvCxnSpPr>
        <p:spPr bwMode="auto">
          <a:xfrm>
            <a:off x="5749160" y="505691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7" name="Straight Connector 436"/>
          <p:cNvCxnSpPr/>
          <p:nvPr/>
        </p:nvCxnSpPr>
        <p:spPr bwMode="auto">
          <a:xfrm>
            <a:off x="6314090" y="505691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8" name="Straight Connector 437"/>
          <p:cNvCxnSpPr/>
          <p:nvPr/>
        </p:nvCxnSpPr>
        <p:spPr bwMode="auto">
          <a:xfrm>
            <a:off x="6913180" y="505691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9" name="Straight Connector 438"/>
          <p:cNvCxnSpPr/>
          <p:nvPr/>
        </p:nvCxnSpPr>
        <p:spPr bwMode="auto">
          <a:xfrm>
            <a:off x="7556940" y="505691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0" name="Straight Connector 439"/>
          <p:cNvCxnSpPr/>
          <p:nvPr/>
        </p:nvCxnSpPr>
        <p:spPr bwMode="auto">
          <a:xfrm>
            <a:off x="8187560" y="505691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1" name="Oval 440"/>
          <p:cNvSpPr/>
          <p:nvPr/>
        </p:nvSpPr>
        <p:spPr bwMode="auto">
          <a:xfrm>
            <a:off x="5444360" y="54588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2" name="Oval 441"/>
          <p:cNvSpPr/>
          <p:nvPr/>
        </p:nvSpPr>
        <p:spPr bwMode="auto">
          <a:xfrm>
            <a:off x="6009290" y="54588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3" name="Oval 442"/>
          <p:cNvSpPr/>
          <p:nvPr/>
        </p:nvSpPr>
        <p:spPr bwMode="auto">
          <a:xfrm>
            <a:off x="6608380" y="54588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4" name="Oval 443"/>
          <p:cNvSpPr/>
          <p:nvPr/>
        </p:nvSpPr>
        <p:spPr bwMode="auto">
          <a:xfrm>
            <a:off x="7252140" y="54588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5" name="Oval 444"/>
          <p:cNvSpPr/>
          <p:nvPr/>
        </p:nvSpPr>
        <p:spPr bwMode="auto">
          <a:xfrm>
            <a:off x="7882760" y="54588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6" name="Oval 445"/>
          <p:cNvSpPr/>
          <p:nvPr/>
        </p:nvSpPr>
        <p:spPr bwMode="auto">
          <a:xfrm>
            <a:off x="8492360" y="545885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47" name="Straight Connector 446"/>
          <p:cNvCxnSpPr>
            <a:stCxn id="441" idx="0"/>
          </p:cNvCxnSpPr>
          <p:nvPr/>
        </p:nvCxnSpPr>
        <p:spPr bwMode="auto">
          <a:xfrm flipV="1">
            <a:off x="5596760" y="52531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8" name="Straight Connector 447"/>
          <p:cNvCxnSpPr>
            <a:stCxn id="442" idx="0"/>
          </p:cNvCxnSpPr>
          <p:nvPr/>
        </p:nvCxnSpPr>
        <p:spPr bwMode="auto">
          <a:xfrm flipV="1">
            <a:off x="6161690" y="52531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9" name="Straight Connector 448"/>
          <p:cNvCxnSpPr>
            <a:stCxn id="443" idx="0"/>
          </p:cNvCxnSpPr>
          <p:nvPr/>
        </p:nvCxnSpPr>
        <p:spPr bwMode="auto">
          <a:xfrm flipV="1">
            <a:off x="6760780" y="52531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0" name="Straight Connector 449"/>
          <p:cNvCxnSpPr>
            <a:stCxn id="444" idx="0"/>
          </p:cNvCxnSpPr>
          <p:nvPr/>
        </p:nvCxnSpPr>
        <p:spPr bwMode="auto">
          <a:xfrm flipV="1">
            <a:off x="7404540" y="52531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1" name="Straight Connector 450"/>
          <p:cNvCxnSpPr>
            <a:stCxn id="445" idx="0"/>
          </p:cNvCxnSpPr>
          <p:nvPr/>
        </p:nvCxnSpPr>
        <p:spPr bwMode="auto">
          <a:xfrm flipV="1">
            <a:off x="8035160" y="52531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2" name="Straight Connector 451"/>
          <p:cNvCxnSpPr>
            <a:stCxn id="446" idx="0"/>
          </p:cNvCxnSpPr>
          <p:nvPr/>
        </p:nvCxnSpPr>
        <p:spPr bwMode="auto">
          <a:xfrm flipV="1">
            <a:off x="8644760" y="5253131"/>
            <a:ext cx="0" cy="205722"/>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3" name="Straight Connector 452"/>
          <p:cNvCxnSpPr/>
          <p:nvPr/>
        </p:nvCxnSpPr>
        <p:spPr bwMode="auto">
          <a:xfrm>
            <a:off x="5749160" y="5654222"/>
            <a:ext cx="26013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4" name="Straight Connector 453"/>
          <p:cNvCxnSpPr/>
          <p:nvPr/>
        </p:nvCxnSpPr>
        <p:spPr bwMode="auto">
          <a:xfrm>
            <a:off x="6314090" y="5654222"/>
            <a:ext cx="29429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5" name="Straight Connector 454"/>
          <p:cNvCxnSpPr/>
          <p:nvPr/>
        </p:nvCxnSpPr>
        <p:spPr bwMode="auto">
          <a:xfrm>
            <a:off x="6913180" y="5654222"/>
            <a:ext cx="33896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6" name="Straight Connector 455"/>
          <p:cNvCxnSpPr/>
          <p:nvPr/>
        </p:nvCxnSpPr>
        <p:spPr bwMode="auto">
          <a:xfrm>
            <a:off x="7556940" y="5654222"/>
            <a:ext cx="32582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7" name="Straight Connector 456"/>
          <p:cNvCxnSpPr/>
          <p:nvPr/>
        </p:nvCxnSpPr>
        <p:spPr bwMode="auto">
          <a:xfrm>
            <a:off x="8187560" y="5654222"/>
            <a:ext cx="304800" cy="0"/>
          </a:xfrm>
          <a:prstGeom prst="line">
            <a:avLst/>
          </a:prstGeom>
          <a:solidFill>
            <a:srgbClr val="00B8FF"/>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8" name="TextBox 457"/>
          <p:cNvSpPr txBox="1"/>
          <p:nvPr/>
        </p:nvSpPr>
        <p:spPr>
          <a:xfrm>
            <a:off x="5335315" y="3642536"/>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459" name="TextBox 458"/>
          <p:cNvSpPr txBox="1"/>
          <p:nvPr/>
        </p:nvSpPr>
        <p:spPr>
          <a:xfrm>
            <a:off x="5326120" y="422651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460" name="TextBox 459"/>
          <p:cNvSpPr txBox="1"/>
          <p:nvPr/>
        </p:nvSpPr>
        <p:spPr>
          <a:xfrm>
            <a:off x="8393430" y="5435441"/>
            <a:ext cx="533400" cy="369332"/>
          </a:xfrm>
          <a:prstGeom prst="rect">
            <a:avLst/>
          </a:prstGeom>
          <a:noFill/>
        </p:spPr>
        <p:txBody>
          <a:bodyPr wrap="square" rtlCol="0">
            <a:spAutoFit/>
          </a:bodyPr>
          <a:lstStyle/>
          <a:p>
            <a:pPr algn="ctr"/>
            <a:r>
              <a:rPr lang="en-US" i="1" dirty="0" err="1" smtClean="0">
                <a:solidFill>
                  <a:schemeClr val="tx1"/>
                </a:solidFill>
              </a:rPr>
              <a:t>y</a:t>
            </a:r>
            <a:r>
              <a:rPr lang="en-US" i="1" baseline="-25000" dirty="0" err="1" smtClean="0">
                <a:solidFill>
                  <a:schemeClr val="tx1"/>
                </a:solidFill>
              </a:rPr>
              <a:t>L</a:t>
            </a:r>
            <a:endParaRPr lang="en-US" i="1" baseline="-25000" dirty="0">
              <a:solidFill>
                <a:schemeClr val="tx1"/>
              </a:solidFill>
            </a:endParaRPr>
          </a:p>
        </p:txBody>
      </p:sp>
      <p:sp>
        <p:nvSpPr>
          <p:cNvPr id="461" name="TextBox 460"/>
          <p:cNvSpPr txBox="1"/>
          <p:nvPr/>
        </p:nvSpPr>
        <p:spPr>
          <a:xfrm>
            <a:off x="5334000" y="486185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462" name="TextBox 461"/>
          <p:cNvSpPr txBox="1"/>
          <p:nvPr/>
        </p:nvSpPr>
        <p:spPr>
          <a:xfrm>
            <a:off x="5334000" y="547933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463" name="TextBox 462"/>
          <p:cNvSpPr txBox="1"/>
          <p:nvPr/>
        </p:nvSpPr>
        <p:spPr>
          <a:xfrm>
            <a:off x="5901560" y="366251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pic>
        <p:nvPicPr>
          <p:cNvPr id="9" name="Picture 8"/>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bwMode="auto">
          <a:xfrm>
            <a:off x="1111865" y="4800600"/>
            <a:ext cx="3245913" cy="33989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 name="Picture 9"/>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bwMode="auto">
          <a:xfrm>
            <a:off x="6319619" y="3230075"/>
            <a:ext cx="1452781" cy="33989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803666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this Talk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Max Likelihood Learning</a:t>
            </a:r>
          </a:p>
          <a:p>
            <a:pPr lvl="1"/>
            <a:r>
              <a:rPr lang="en-US" sz="2400" dirty="0" smtClean="0"/>
              <a:t>Sources of error </a:t>
            </a:r>
            <a:r>
              <a:rPr lang="en-US" sz="2400" dirty="0"/>
              <a:t>in </a:t>
            </a:r>
            <a:r>
              <a:rPr lang="en-US" sz="2400" dirty="0" smtClean="0"/>
              <a:t>likelihood-based learning</a:t>
            </a:r>
            <a:endParaRPr lang="en-US" sz="2400" dirty="0"/>
          </a:p>
          <a:p>
            <a:pPr lvl="1"/>
            <a:r>
              <a:rPr lang="en-US" sz="2400" dirty="0" smtClean="0"/>
              <a:t>Computation-accuracy trade-offs in approximate learning</a:t>
            </a:r>
          </a:p>
          <a:p>
            <a:pPr marL="514350" indent="-514350">
              <a:buFont typeface="+mj-lt"/>
              <a:buAutoNum type="arabicPeriod"/>
            </a:pPr>
            <a:endParaRPr lang="en-US" sz="1400" dirty="0"/>
          </a:p>
          <a:p>
            <a:pPr marL="514350" indent="-514350">
              <a:buFont typeface="+mj-lt"/>
              <a:buAutoNum type="arabicPeriod"/>
            </a:pPr>
            <a:r>
              <a:rPr lang="en-US" dirty="0" smtClean="0"/>
              <a:t>Computing Marginal Probabilities</a:t>
            </a:r>
          </a:p>
          <a:p>
            <a:pPr lvl="1"/>
            <a:r>
              <a:rPr lang="en-US" sz="2400" dirty="0" smtClean="0"/>
              <a:t>Review of Belief Propagation (BP) &amp; Generalized BP</a:t>
            </a:r>
          </a:p>
          <a:p>
            <a:pPr lvl="1"/>
            <a:r>
              <a:rPr lang="en-US" sz="2400" dirty="0" smtClean="0"/>
              <a:t>Choosing Regions via Cycle Bases </a:t>
            </a:r>
            <a:endParaRPr lang="en-US" sz="1600" dirty="0" smtClean="0"/>
          </a:p>
          <a:p>
            <a:pPr marL="514350" indent="-514350">
              <a:buFont typeface="+mj-lt"/>
              <a:buAutoNum type="arabicPeriod"/>
            </a:pPr>
            <a:endParaRPr lang="en-US" sz="1400" dirty="0" smtClean="0"/>
          </a:p>
          <a:p>
            <a:pPr marL="514350" indent="-514350">
              <a:buFont typeface="+mj-lt"/>
              <a:buAutoNum type="arabicPeriod"/>
            </a:pPr>
            <a:r>
              <a:rPr lang="en-US" dirty="0" smtClean="0"/>
              <a:t>Summary</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40</a:t>
            </a:fld>
            <a:endParaRPr lang="en-US"/>
          </a:p>
        </p:txBody>
      </p:sp>
      <p:sp>
        <p:nvSpPr>
          <p:cNvPr id="5" name="Rectangle 4"/>
          <p:cNvSpPr/>
          <p:nvPr/>
        </p:nvSpPr>
        <p:spPr bwMode="auto">
          <a:xfrm>
            <a:off x="457200" y="4953000"/>
            <a:ext cx="7696200" cy="9144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Rectangle 5"/>
          <p:cNvSpPr/>
          <p:nvPr/>
        </p:nvSpPr>
        <p:spPr bwMode="auto">
          <a:xfrm>
            <a:off x="533400" y="1371600"/>
            <a:ext cx="8077200" cy="16764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23549629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Computing </a:t>
            </a:r>
            <a:r>
              <a:rPr lang="en-US" dirty="0" err="1" smtClean="0"/>
              <a:t>Marginals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41</a:t>
            </a:fld>
            <a:endParaRPr lang="en-US"/>
          </a:p>
        </p:txBody>
      </p:sp>
      <p:pic>
        <p:nvPicPr>
          <p:cNvPr id="10248" name="Picture 1024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3162162" y="1711985"/>
            <a:ext cx="4968378" cy="39875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244" name="Picture 1024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5867400" y="3276600"/>
            <a:ext cx="2140036" cy="3734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0245" name="Picture 1024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5867400" y="3945797"/>
            <a:ext cx="1936226" cy="37348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0247" name="TextBox 10246"/>
          <p:cNvSpPr txBox="1"/>
          <p:nvPr/>
        </p:nvSpPr>
        <p:spPr>
          <a:xfrm>
            <a:off x="7955728" y="3178850"/>
            <a:ext cx="495300" cy="523220"/>
          </a:xfrm>
          <a:prstGeom prst="rect">
            <a:avLst/>
          </a:prstGeom>
          <a:noFill/>
        </p:spPr>
        <p:txBody>
          <a:bodyPr wrap="square" rtlCol="0">
            <a:spAutoFit/>
          </a:bodyPr>
          <a:lstStyle/>
          <a:p>
            <a:r>
              <a:rPr lang="en-US" sz="2800" dirty="0" smtClean="0">
                <a:solidFill>
                  <a:schemeClr val="tx1"/>
                </a:solidFill>
                <a:latin typeface="+mn-lt"/>
              </a:rPr>
              <a:t>?</a:t>
            </a:r>
            <a:endParaRPr lang="en-US" sz="2800" dirty="0">
              <a:solidFill>
                <a:schemeClr val="tx1"/>
              </a:solidFill>
              <a:latin typeface="+mn-lt"/>
            </a:endParaRPr>
          </a:p>
        </p:txBody>
      </p:sp>
      <p:sp>
        <p:nvSpPr>
          <p:cNvPr id="115" name="TextBox 114"/>
          <p:cNvSpPr txBox="1"/>
          <p:nvPr/>
        </p:nvSpPr>
        <p:spPr>
          <a:xfrm>
            <a:off x="7761642" y="3854470"/>
            <a:ext cx="495300" cy="523220"/>
          </a:xfrm>
          <a:prstGeom prst="rect">
            <a:avLst/>
          </a:prstGeom>
          <a:noFill/>
        </p:spPr>
        <p:txBody>
          <a:bodyPr wrap="square" rtlCol="0">
            <a:spAutoFit/>
          </a:bodyPr>
          <a:lstStyle/>
          <a:p>
            <a:r>
              <a:rPr lang="en-US" sz="2800" dirty="0" smtClean="0">
                <a:solidFill>
                  <a:schemeClr val="tx1"/>
                </a:solidFill>
                <a:latin typeface="+mn-lt"/>
              </a:rPr>
              <a:t>?</a:t>
            </a:r>
            <a:endParaRPr lang="en-US" sz="2800" dirty="0">
              <a:solidFill>
                <a:schemeClr val="tx1"/>
              </a:solidFill>
              <a:latin typeface="+mn-lt"/>
            </a:endParaRPr>
          </a:p>
        </p:txBody>
      </p:sp>
      <p:sp>
        <p:nvSpPr>
          <p:cNvPr id="116" name="TextBox 115"/>
          <p:cNvSpPr txBox="1"/>
          <p:nvPr/>
        </p:nvSpPr>
        <p:spPr>
          <a:xfrm>
            <a:off x="5334000" y="2514600"/>
            <a:ext cx="3581400" cy="584775"/>
          </a:xfrm>
          <a:prstGeom prst="rect">
            <a:avLst/>
          </a:prstGeom>
          <a:noFill/>
        </p:spPr>
        <p:txBody>
          <a:bodyPr wrap="square" rtlCol="0">
            <a:spAutoFit/>
          </a:bodyPr>
          <a:lstStyle/>
          <a:p>
            <a:r>
              <a:rPr lang="en-US" sz="3200" dirty="0" smtClean="0">
                <a:solidFill>
                  <a:schemeClr val="tx1"/>
                </a:solidFill>
                <a:latin typeface="+mn-lt"/>
              </a:rPr>
              <a:t>…want to compute:</a:t>
            </a:r>
            <a:endParaRPr lang="en-US" sz="3200" dirty="0">
              <a:solidFill>
                <a:schemeClr val="tx1"/>
              </a:solidFill>
              <a:latin typeface="+mn-lt"/>
            </a:endParaRPr>
          </a:p>
        </p:txBody>
      </p:sp>
      <p:sp>
        <p:nvSpPr>
          <p:cNvPr id="117" name="TextBox 116"/>
          <p:cNvSpPr txBox="1"/>
          <p:nvPr/>
        </p:nvSpPr>
        <p:spPr>
          <a:xfrm>
            <a:off x="665958" y="1600200"/>
            <a:ext cx="4532507" cy="584775"/>
          </a:xfrm>
          <a:prstGeom prst="rect">
            <a:avLst/>
          </a:prstGeom>
          <a:noFill/>
        </p:spPr>
        <p:txBody>
          <a:bodyPr wrap="square" rtlCol="0">
            <a:spAutoFit/>
          </a:bodyPr>
          <a:lstStyle/>
          <a:p>
            <a:r>
              <a:rPr lang="en-US" sz="3200" dirty="0" smtClean="0">
                <a:solidFill>
                  <a:schemeClr val="tx1"/>
                </a:solidFill>
                <a:latin typeface="+mn-lt"/>
              </a:rPr>
              <a:t>After learning</a:t>
            </a:r>
            <a:endParaRPr lang="en-US" sz="3200" dirty="0">
              <a:solidFill>
                <a:schemeClr val="tx1"/>
              </a:solidFill>
              <a:latin typeface="+mn-lt"/>
            </a:endParaRPr>
          </a:p>
        </p:txBody>
      </p:sp>
      <p:pic>
        <p:nvPicPr>
          <p:cNvPr id="12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4400" y="2441412"/>
            <a:ext cx="4284066" cy="28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4" name="Oval 123"/>
          <p:cNvSpPr/>
          <p:nvPr/>
        </p:nvSpPr>
        <p:spPr bwMode="auto">
          <a:xfrm>
            <a:off x="1524000" y="28106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5" name="Oval 124"/>
          <p:cNvSpPr/>
          <p:nvPr/>
        </p:nvSpPr>
        <p:spPr bwMode="auto">
          <a:xfrm>
            <a:off x="3733800" y="2647439"/>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6" name="Oval 125"/>
          <p:cNvSpPr/>
          <p:nvPr/>
        </p:nvSpPr>
        <p:spPr bwMode="auto">
          <a:xfrm>
            <a:off x="1400503" y="396412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7" name="Oval 126"/>
          <p:cNvSpPr/>
          <p:nvPr/>
        </p:nvSpPr>
        <p:spPr bwMode="auto">
          <a:xfrm>
            <a:off x="2992127" y="357168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8" name="Oval 127"/>
          <p:cNvSpPr/>
          <p:nvPr/>
        </p:nvSpPr>
        <p:spPr bwMode="auto">
          <a:xfrm>
            <a:off x="4012324" y="362122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9" name="Oval 128"/>
          <p:cNvSpPr/>
          <p:nvPr/>
        </p:nvSpPr>
        <p:spPr bwMode="auto">
          <a:xfrm>
            <a:off x="4724400" y="387302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0" name="Oval 129"/>
          <p:cNvSpPr/>
          <p:nvPr/>
        </p:nvSpPr>
        <p:spPr bwMode="auto">
          <a:xfrm>
            <a:off x="3429000" y="44061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1" name="Oval 130"/>
          <p:cNvSpPr/>
          <p:nvPr/>
        </p:nvSpPr>
        <p:spPr bwMode="auto">
          <a:xfrm>
            <a:off x="2435772" y="41718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2" name="Oval 131"/>
          <p:cNvSpPr/>
          <p:nvPr/>
        </p:nvSpPr>
        <p:spPr bwMode="auto">
          <a:xfrm>
            <a:off x="2414752" y="468370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3" name="Oval 132"/>
          <p:cNvSpPr/>
          <p:nvPr/>
        </p:nvSpPr>
        <p:spPr bwMode="auto">
          <a:xfrm>
            <a:off x="1216572" y="480457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4" name="Oval 133"/>
          <p:cNvSpPr/>
          <p:nvPr/>
        </p:nvSpPr>
        <p:spPr bwMode="auto">
          <a:xfrm>
            <a:off x="4706007" y="487992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35" name="Straight Connector 134"/>
          <p:cNvCxnSpPr>
            <a:stCxn id="124" idx="6"/>
            <a:endCxn id="125" idx="2"/>
          </p:cNvCxnSpPr>
          <p:nvPr/>
        </p:nvCxnSpPr>
        <p:spPr bwMode="auto">
          <a:xfrm flipV="1">
            <a:off x="1828800" y="2843659"/>
            <a:ext cx="1905000" cy="16321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p:cNvCxnSpPr>
            <a:stCxn id="124" idx="5"/>
            <a:endCxn id="127" idx="1"/>
          </p:cNvCxnSpPr>
          <p:nvPr/>
        </p:nvCxnSpPr>
        <p:spPr bwMode="auto">
          <a:xfrm>
            <a:off x="1784163" y="3145626"/>
            <a:ext cx="1252601" cy="48353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p:cNvCxnSpPr>
            <a:stCxn id="124" idx="4"/>
            <a:endCxn id="126" idx="0"/>
          </p:cNvCxnSpPr>
          <p:nvPr/>
        </p:nvCxnSpPr>
        <p:spPr bwMode="auto">
          <a:xfrm flipH="1">
            <a:off x="1552903" y="3203097"/>
            <a:ext cx="123497" cy="76102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p:cNvCxnSpPr>
            <a:stCxn id="127" idx="0"/>
            <a:endCxn id="125" idx="3"/>
          </p:cNvCxnSpPr>
          <p:nvPr/>
        </p:nvCxnSpPr>
        <p:spPr bwMode="auto">
          <a:xfrm flipV="1">
            <a:off x="3144527" y="2982407"/>
            <a:ext cx="633910" cy="58927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p:cNvCxnSpPr>
            <a:stCxn id="128" idx="0"/>
            <a:endCxn id="125" idx="4"/>
          </p:cNvCxnSpPr>
          <p:nvPr/>
        </p:nvCxnSpPr>
        <p:spPr bwMode="auto">
          <a:xfrm flipH="1" flipV="1">
            <a:off x="3886200" y="3039878"/>
            <a:ext cx="278524" cy="58134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a:stCxn id="129" idx="0"/>
            <a:endCxn id="125" idx="5"/>
          </p:cNvCxnSpPr>
          <p:nvPr/>
        </p:nvCxnSpPr>
        <p:spPr bwMode="auto">
          <a:xfrm flipH="1" flipV="1">
            <a:off x="3993963" y="2982407"/>
            <a:ext cx="882837" cy="89061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p:cNvCxnSpPr>
            <a:stCxn id="126" idx="3"/>
            <a:endCxn id="133" idx="0"/>
          </p:cNvCxnSpPr>
          <p:nvPr/>
        </p:nvCxnSpPr>
        <p:spPr bwMode="auto">
          <a:xfrm flipH="1">
            <a:off x="1368972" y="4299093"/>
            <a:ext cx="76168" cy="50548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p:cNvCxnSpPr>
            <a:stCxn id="126" idx="5"/>
            <a:endCxn id="131" idx="2"/>
          </p:cNvCxnSpPr>
          <p:nvPr/>
        </p:nvCxnSpPr>
        <p:spPr bwMode="auto">
          <a:xfrm>
            <a:off x="1660666" y="4299093"/>
            <a:ext cx="775106" cy="69025"/>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a:stCxn id="126" idx="6"/>
            <a:endCxn id="127" idx="2"/>
          </p:cNvCxnSpPr>
          <p:nvPr/>
        </p:nvCxnSpPr>
        <p:spPr bwMode="auto">
          <a:xfrm flipV="1">
            <a:off x="1705303" y="3767906"/>
            <a:ext cx="1286824" cy="3924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p:cNvCxnSpPr>
            <a:stCxn id="134" idx="3"/>
            <a:endCxn id="133" idx="5"/>
          </p:cNvCxnSpPr>
          <p:nvPr/>
        </p:nvCxnSpPr>
        <p:spPr bwMode="auto">
          <a:xfrm flipH="1" flipV="1">
            <a:off x="1476735" y="5139541"/>
            <a:ext cx="3273909" cy="7534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p:cNvCxnSpPr>
            <a:stCxn id="132" idx="2"/>
            <a:endCxn id="133" idx="6"/>
          </p:cNvCxnSpPr>
          <p:nvPr/>
        </p:nvCxnSpPr>
        <p:spPr bwMode="auto">
          <a:xfrm flipH="1">
            <a:off x="1521372" y="4879921"/>
            <a:ext cx="893380" cy="12087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p:cNvCxnSpPr>
            <a:stCxn id="131" idx="3"/>
            <a:endCxn id="133" idx="7"/>
          </p:cNvCxnSpPr>
          <p:nvPr/>
        </p:nvCxnSpPr>
        <p:spPr bwMode="auto">
          <a:xfrm flipH="1">
            <a:off x="1476735" y="4506866"/>
            <a:ext cx="1003674" cy="35517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p:cNvCxnSpPr>
            <a:stCxn id="127" idx="4"/>
            <a:endCxn id="130" idx="1"/>
          </p:cNvCxnSpPr>
          <p:nvPr/>
        </p:nvCxnSpPr>
        <p:spPr bwMode="auto">
          <a:xfrm>
            <a:off x="3144527" y="3964125"/>
            <a:ext cx="329110" cy="49944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p:cNvCxnSpPr>
            <a:stCxn id="127" idx="6"/>
            <a:endCxn id="128" idx="2"/>
          </p:cNvCxnSpPr>
          <p:nvPr/>
        </p:nvCxnSpPr>
        <p:spPr bwMode="auto">
          <a:xfrm>
            <a:off x="3296927" y="3767906"/>
            <a:ext cx="715397" cy="495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p:cNvCxnSpPr>
            <a:stCxn id="128" idx="4"/>
            <a:endCxn id="130" idx="7"/>
          </p:cNvCxnSpPr>
          <p:nvPr/>
        </p:nvCxnSpPr>
        <p:spPr bwMode="auto">
          <a:xfrm flipH="1">
            <a:off x="3689163" y="4013664"/>
            <a:ext cx="475561" cy="44991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p:cNvCxnSpPr>
            <a:stCxn id="128" idx="6"/>
            <a:endCxn id="129" idx="2"/>
          </p:cNvCxnSpPr>
          <p:nvPr/>
        </p:nvCxnSpPr>
        <p:spPr bwMode="auto">
          <a:xfrm>
            <a:off x="4317124" y="3817445"/>
            <a:ext cx="407276" cy="25180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p:cNvCxnSpPr>
            <a:endCxn id="129" idx="4"/>
          </p:cNvCxnSpPr>
          <p:nvPr/>
        </p:nvCxnSpPr>
        <p:spPr bwMode="auto">
          <a:xfrm flipV="1">
            <a:off x="4858407" y="4265464"/>
            <a:ext cx="18393" cy="59658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Connector 151"/>
          <p:cNvCxnSpPr>
            <a:stCxn id="130" idx="6"/>
            <a:endCxn id="134" idx="1"/>
          </p:cNvCxnSpPr>
          <p:nvPr/>
        </p:nvCxnSpPr>
        <p:spPr bwMode="auto">
          <a:xfrm>
            <a:off x="3733800" y="4602323"/>
            <a:ext cx="1016844" cy="33506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p:cNvCxnSpPr>
            <a:stCxn id="131" idx="6"/>
            <a:endCxn id="130" idx="2"/>
          </p:cNvCxnSpPr>
          <p:nvPr/>
        </p:nvCxnSpPr>
        <p:spPr bwMode="auto">
          <a:xfrm>
            <a:off x="2740572" y="4368118"/>
            <a:ext cx="688428" cy="234205"/>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53"/>
          <p:cNvCxnSpPr>
            <a:stCxn id="131" idx="4"/>
            <a:endCxn id="132" idx="0"/>
          </p:cNvCxnSpPr>
          <p:nvPr/>
        </p:nvCxnSpPr>
        <p:spPr bwMode="auto">
          <a:xfrm flipH="1">
            <a:off x="2567152" y="4564337"/>
            <a:ext cx="21020" cy="1193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54"/>
          <p:cNvCxnSpPr>
            <a:stCxn id="132" idx="6"/>
            <a:endCxn id="134" idx="2"/>
          </p:cNvCxnSpPr>
          <p:nvPr/>
        </p:nvCxnSpPr>
        <p:spPr bwMode="auto">
          <a:xfrm>
            <a:off x="2719552" y="4879921"/>
            <a:ext cx="1986455" cy="19621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6" name="TextBox 155"/>
          <p:cNvSpPr txBox="1"/>
          <p:nvPr/>
        </p:nvSpPr>
        <p:spPr>
          <a:xfrm>
            <a:off x="2917116" y="353989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157" name="TextBox 156"/>
          <p:cNvSpPr txBox="1"/>
          <p:nvPr/>
        </p:nvSpPr>
        <p:spPr>
          <a:xfrm>
            <a:off x="3946451" y="3596176"/>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sp>
        <p:nvSpPr>
          <p:cNvPr id="158" name="TextBox 157"/>
          <p:cNvSpPr txBox="1"/>
          <p:nvPr/>
        </p:nvSpPr>
        <p:spPr>
          <a:xfrm>
            <a:off x="1149493" y="4802483"/>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7</a:t>
            </a:r>
          </a:p>
        </p:txBody>
      </p:sp>
      <p:sp>
        <p:nvSpPr>
          <p:cNvPr id="159" name="TextBox 158"/>
          <p:cNvSpPr txBox="1"/>
          <p:nvPr/>
        </p:nvSpPr>
        <p:spPr>
          <a:xfrm>
            <a:off x="2348814" y="4148939"/>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8</a:t>
            </a:r>
          </a:p>
        </p:txBody>
      </p:sp>
      <p:sp>
        <p:nvSpPr>
          <p:cNvPr id="160" name="TextBox 159"/>
          <p:cNvSpPr txBox="1"/>
          <p:nvPr/>
        </p:nvSpPr>
        <p:spPr>
          <a:xfrm>
            <a:off x="1452312" y="278081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61" name="TextBox 160"/>
          <p:cNvSpPr txBox="1"/>
          <p:nvPr/>
        </p:nvSpPr>
        <p:spPr>
          <a:xfrm>
            <a:off x="3667647" y="2630215"/>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162" name="TextBox 161"/>
          <p:cNvSpPr txBox="1"/>
          <p:nvPr/>
        </p:nvSpPr>
        <p:spPr>
          <a:xfrm>
            <a:off x="2347920" y="466298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9</a:t>
            </a:r>
          </a:p>
        </p:txBody>
      </p:sp>
      <p:sp>
        <p:nvSpPr>
          <p:cNvPr id="163" name="TextBox 162"/>
          <p:cNvSpPr txBox="1"/>
          <p:nvPr/>
        </p:nvSpPr>
        <p:spPr>
          <a:xfrm>
            <a:off x="3314911" y="4396936"/>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10</a:t>
            </a:r>
            <a:endParaRPr lang="en-US" baseline="-25000" dirty="0">
              <a:solidFill>
                <a:schemeClr val="tx1"/>
              </a:solidFill>
            </a:endParaRPr>
          </a:p>
        </p:txBody>
      </p:sp>
      <p:sp>
        <p:nvSpPr>
          <p:cNvPr id="164" name="TextBox 163"/>
          <p:cNvSpPr txBox="1"/>
          <p:nvPr/>
        </p:nvSpPr>
        <p:spPr>
          <a:xfrm>
            <a:off x="4629807" y="4849863"/>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11</a:t>
            </a:r>
            <a:endParaRPr lang="en-US" baseline="-25000" dirty="0">
              <a:solidFill>
                <a:schemeClr val="tx1"/>
              </a:solidFill>
            </a:endParaRPr>
          </a:p>
        </p:txBody>
      </p:sp>
      <p:sp>
        <p:nvSpPr>
          <p:cNvPr id="165" name="TextBox 164"/>
          <p:cNvSpPr txBox="1"/>
          <p:nvPr/>
        </p:nvSpPr>
        <p:spPr>
          <a:xfrm>
            <a:off x="1316916" y="3943345"/>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166" name="TextBox 165"/>
          <p:cNvSpPr txBox="1"/>
          <p:nvPr/>
        </p:nvSpPr>
        <p:spPr>
          <a:xfrm>
            <a:off x="4658958" y="384933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6</a:t>
            </a:r>
          </a:p>
        </p:txBody>
      </p:sp>
    </p:spTree>
    <p:extLst>
      <p:ext uri="{BB962C8B-B14F-4D97-AF65-F5344CB8AC3E}">
        <p14:creationId xmlns:p14="http://schemas.microsoft.com/office/powerpoint/2010/main" val="2340258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err="1" smtClean="0"/>
              <a:t>Variational</a:t>
            </a:r>
            <a:r>
              <a:rPr lang="en-US" dirty="0" smtClean="0"/>
              <a:t> Perspective </a:t>
            </a:r>
            <a:r>
              <a:rPr lang="en-US" sz="2000" dirty="0" smtClean="0"/>
              <a:t>[Wainwright &amp; Jordan ‘08]</a:t>
            </a:r>
            <a:endParaRPr lang="en-US" dirty="0"/>
          </a:p>
        </p:txBody>
      </p:sp>
      <p:sp>
        <p:nvSpPr>
          <p:cNvPr id="3" name="Content Placeholder 2"/>
          <p:cNvSpPr>
            <a:spLocks noGrp="1"/>
          </p:cNvSpPr>
          <p:nvPr>
            <p:ph idx="1"/>
          </p:nvPr>
        </p:nvSpPr>
        <p:spPr/>
        <p:txBody>
          <a:bodyPr/>
          <a:lstStyle/>
          <a:p>
            <a:r>
              <a:rPr lang="en-US" dirty="0" smtClean="0"/>
              <a:t>Convert from a summation task…</a:t>
            </a:r>
          </a:p>
          <a:p>
            <a:endParaRPr lang="en-US" dirty="0"/>
          </a:p>
          <a:p>
            <a:pPr marL="0" indent="0">
              <a:buNone/>
            </a:pPr>
            <a:endParaRPr lang="en-US" sz="4000" dirty="0" smtClean="0"/>
          </a:p>
          <a:p>
            <a:pPr marL="0" indent="0">
              <a:buNone/>
            </a:pPr>
            <a:r>
              <a:rPr lang="en-US" dirty="0" smtClean="0"/>
              <a:t>	…to an optimization task</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42</a:t>
            </a:fld>
            <a:endParaRPr lang="en-US"/>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335134" y="2326234"/>
            <a:ext cx="6589666" cy="64556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8" name="Picture 1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1892089" y="4191000"/>
            <a:ext cx="5333991" cy="50635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TextBox 18"/>
          <p:cNvSpPr txBox="1"/>
          <p:nvPr/>
        </p:nvSpPr>
        <p:spPr>
          <a:xfrm>
            <a:off x="2209800" y="5108028"/>
            <a:ext cx="2451311" cy="646331"/>
          </a:xfrm>
          <a:prstGeom prst="rect">
            <a:avLst/>
          </a:prstGeom>
          <a:noFill/>
        </p:spPr>
        <p:txBody>
          <a:bodyPr wrap="square" rtlCol="0">
            <a:spAutoFit/>
          </a:bodyPr>
          <a:lstStyle/>
          <a:p>
            <a:pPr algn="ctr"/>
            <a:r>
              <a:rPr lang="en-US" dirty="0" smtClean="0">
                <a:solidFill>
                  <a:schemeClr val="tx1"/>
                </a:solidFill>
              </a:rPr>
              <a:t>Set of valid probability distributions</a:t>
            </a:r>
            <a:endParaRPr lang="en-US" dirty="0">
              <a:solidFill>
                <a:schemeClr val="tx1"/>
              </a:solidFill>
            </a:endParaRPr>
          </a:p>
        </p:txBody>
      </p:sp>
      <p:sp>
        <p:nvSpPr>
          <p:cNvPr id="20" name="TextBox 19"/>
          <p:cNvSpPr txBox="1"/>
          <p:nvPr/>
        </p:nvSpPr>
        <p:spPr>
          <a:xfrm>
            <a:off x="5715000" y="5108028"/>
            <a:ext cx="1981200" cy="646331"/>
          </a:xfrm>
          <a:prstGeom prst="rect">
            <a:avLst/>
          </a:prstGeom>
          <a:noFill/>
        </p:spPr>
        <p:txBody>
          <a:bodyPr wrap="square" rtlCol="0">
            <a:spAutoFit/>
          </a:bodyPr>
          <a:lstStyle/>
          <a:p>
            <a:pPr algn="ctr"/>
            <a:r>
              <a:rPr lang="en-US" dirty="0" smtClean="0">
                <a:solidFill>
                  <a:schemeClr val="tx1"/>
                </a:solidFill>
              </a:rPr>
              <a:t>Entropy of distribution </a:t>
            </a:r>
            <a:r>
              <a:rPr lang="en-US" i="1" dirty="0" smtClean="0">
                <a:solidFill>
                  <a:schemeClr val="tx1"/>
                </a:solidFill>
              </a:rPr>
              <a:t>b</a:t>
            </a:r>
            <a:r>
              <a:rPr lang="en-US" dirty="0" smtClean="0">
                <a:solidFill>
                  <a:schemeClr val="tx1"/>
                </a:solidFill>
              </a:rPr>
              <a:t>(</a:t>
            </a:r>
            <a:r>
              <a:rPr lang="en-US" b="1" i="1" dirty="0" smtClean="0">
                <a:solidFill>
                  <a:schemeClr val="tx1"/>
                </a:solidFill>
              </a:rPr>
              <a:t>y</a:t>
            </a:r>
            <a:r>
              <a:rPr lang="en-US" dirty="0" smtClean="0">
                <a:solidFill>
                  <a:schemeClr val="tx1"/>
                </a:solidFill>
              </a:rPr>
              <a:t>)</a:t>
            </a:r>
            <a:endParaRPr lang="en-US" dirty="0">
              <a:solidFill>
                <a:schemeClr val="tx1"/>
              </a:solidFill>
            </a:endParaRPr>
          </a:p>
        </p:txBody>
      </p:sp>
      <p:sp>
        <p:nvSpPr>
          <p:cNvPr id="21" name="Right Brace 20"/>
          <p:cNvSpPr/>
          <p:nvPr/>
        </p:nvSpPr>
        <p:spPr bwMode="auto">
          <a:xfrm rot="5400000">
            <a:off x="3301789" y="4431972"/>
            <a:ext cx="304800" cy="838200"/>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2" name="Right Brace 21"/>
          <p:cNvSpPr/>
          <p:nvPr/>
        </p:nvSpPr>
        <p:spPr bwMode="auto">
          <a:xfrm rot="5400000">
            <a:off x="6496707" y="4234137"/>
            <a:ext cx="304800" cy="1179786"/>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692040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Variational</a:t>
            </a:r>
            <a:r>
              <a:rPr lang="en-US" dirty="0" smtClean="0"/>
              <a:t> Approximations</a:t>
            </a:r>
            <a:endParaRPr lang="en-US" dirty="0"/>
          </a:p>
        </p:txBody>
      </p:sp>
      <p:sp>
        <p:nvSpPr>
          <p:cNvPr id="3" name="Content Placeholder 2"/>
          <p:cNvSpPr>
            <a:spLocks noGrp="1"/>
          </p:cNvSpPr>
          <p:nvPr>
            <p:ph idx="1"/>
          </p:nvPr>
        </p:nvSpPr>
        <p:spPr/>
        <p:txBody>
          <a:bodyPr/>
          <a:lstStyle/>
          <a:p>
            <a:r>
              <a:rPr lang="en-US" dirty="0" smtClean="0"/>
              <a:t>GBP introduces </a:t>
            </a:r>
            <a:r>
              <a:rPr lang="en-US" i="1" dirty="0" smtClean="0"/>
              <a:t>two</a:t>
            </a:r>
            <a:r>
              <a:rPr lang="en-US" dirty="0" smtClean="0"/>
              <a:t> approximations</a:t>
            </a:r>
          </a:p>
          <a:p>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43</a:t>
            </a:fld>
            <a:endParaRPr lang="en-US"/>
          </a:p>
        </p:txBody>
      </p:sp>
      <p:pic>
        <p:nvPicPr>
          <p:cNvPr id="16" name="Picture 15"/>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1840580" y="2209800"/>
            <a:ext cx="5437010" cy="67570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TextBox 18"/>
          <p:cNvSpPr txBox="1"/>
          <p:nvPr/>
        </p:nvSpPr>
        <p:spPr>
          <a:xfrm>
            <a:off x="1752600" y="3408198"/>
            <a:ext cx="3213312" cy="369332"/>
          </a:xfrm>
          <a:prstGeom prst="rect">
            <a:avLst/>
          </a:prstGeom>
          <a:noFill/>
        </p:spPr>
        <p:txBody>
          <a:bodyPr wrap="square" rtlCol="0">
            <a:spAutoFit/>
          </a:bodyPr>
          <a:lstStyle/>
          <a:p>
            <a:pPr algn="ctr"/>
            <a:r>
              <a:rPr lang="en-US" dirty="0" smtClean="0">
                <a:solidFill>
                  <a:schemeClr val="tx1"/>
                </a:solidFill>
              </a:rPr>
              <a:t>1) </a:t>
            </a:r>
            <a:r>
              <a:rPr lang="en-US" i="1" dirty="0" smtClean="0">
                <a:solidFill>
                  <a:schemeClr val="tx1"/>
                </a:solidFill>
              </a:rPr>
              <a:t> </a:t>
            </a:r>
            <a:r>
              <a:rPr lang="en-US" i="1" dirty="0" smtClean="0">
                <a:solidFill>
                  <a:srgbClr val="FF0000"/>
                </a:solidFill>
              </a:rPr>
              <a:t>Locally consistent beliefs</a:t>
            </a:r>
            <a:endParaRPr lang="en-US" i="1" dirty="0">
              <a:solidFill>
                <a:srgbClr val="FF0000"/>
              </a:solidFill>
            </a:endParaRPr>
          </a:p>
        </p:txBody>
      </p:sp>
      <p:sp>
        <p:nvSpPr>
          <p:cNvPr id="20" name="TextBox 19"/>
          <p:cNvSpPr txBox="1"/>
          <p:nvPr/>
        </p:nvSpPr>
        <p:spPr>
          <a:xfrm>
            <a:off x="5410200" y="3408198"/>
            <a:ext cx="2819400" cy="369332"/>
          </a:xfrm>
          <a:prstGeom prst="rect">
            <a:avLst/>
          </a:prstGeom>
          <a:noFill/>
        </p:spPr>
        <p:txBody>
          <a:bodyPr wrap="square" rtlCol="0">
            <a:spAutoFit/>
          </a:bodyPr>
          <a:lstStyle/>
          <a:p>
            <a:pPr algn="ctr"/>
            <a:r>
              <a:rPr lang="en-US" dirty="0" smtClean="0">
                <a:solidFill>
                  <a:schemeClr val="tx1"/>
                </a:solidFill>
              </a:rPr>
              <a:t>2)  </a:t>
            </a:r>
            <a:r>
              <a:rPr lang="en-US" dirty="0" smtClean="0">
                <a:solidFill>
                  <a:srgbClr val="00B050"/>
                </a:solidFill>
              </a:rPr>
              <a:t>Approximate Entropy</a:t>
            </a:r>
            <a:endParaRPr lang="en-US" dirty="0">
              <a:solidFill>
                <a:srgbClr val="00B050"/>
              </a:solidFill>
            </a:endParaRPr>
          </a:p>
        </p:txBody>
      </p:sp>
      <p:sp>
        <p:nvSpPr>
          <p:cNvPr id="21" name="Right Brace 20"/>
          <p:cNvSpPr/>
          <p:nvPr/>
        </p:nvSpPr>
        <p:spPr bwMode="auto">
          <a:xfrm rot="5400000">
            <a:off x="3225589" y="2732142"/>
            <a:ext cx="304800" cy="838200"/>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2" name="Right Brace 21"/>
          <p:cNvSpPr/>
          <p:nvPr/>
        </p:nvSpPr>
        <p:spPr bwMode="auto">
          <a:xfrm rot="5400000">
            <a:off x="6496707" y="2534307"/>
            <a:ext cx="304800" cy="1179786"/>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609600" y="4394206"/>
            <a:ext cx="8186831" cy="55869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23" name="Right Brace 22"/>
          <p:cNvSpPr/>
          <p:nvPr/>
        </p:nvSpPr>
        <p:spPr bwMode="auto">
          <a:xfrm rot="5400000">
            <a:off x="3794639" y="4540358"/>
            <a:ext cx="304800" cy="977684"/>
          </a:xfrm>
          <a:prstGeom prst="rightBrace">
            <a:avLst>
              <a:gd name="adj1" fmla="val 32471"/>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4" name="TextBox 23"/>
          <p:cNvSpPr txBox="1"/>
          <p:nvPr/>
        </p:nvSpPr>
        <p:spPr>
          <a:xfrm>
            <a:off x="2049740" y="5410200"/>
            <a:ext cx="4122460" cy="369332"/>
          </a:xfrm>
          <a:prstGeom prst="rect">
            <a:avLst/>
          </a:prstGeom>
          <a:noFill/>
        </p:spPr>
        <p:txBody>
          <a:bodyPr wrap="square" rtlCol="0">
            <a:spAutoFit/>
          </a:bodyPr>
          <a:lstStyle/>
          <a:p>
            <a:pPr algn="ctr"/>
            <a:r>
              <a:rPr lang="en-US" dirty="0" smtClean="0">
                <a:solidFill>
                  <a:schemeClr val="tx1"/>
                </a:solidFill>
              </a:rPr>
              <a:t>Marginal Entropy on Region </a:t>
            </a:r>
            <a:r>
              <a:rPr lang="en-US" i="1" dirty="0" smtClean="0">
                <a:solidFill>
                  <a:schemeClr val="tx1"/>
                </a:solidFill>
              </a:rPr>
              <a:t>R</a:t>
            </a:r>
            <a:r>
              <a:rPr lang="en-US" dirty="0" smtClean="0">
                <a:solidFill>
                  <a:schemeClr val="tx1"/>
                </a:solidFill>
              </a:rPr>
              <a:t>, where </a:t>
            </a:r>
            <a:endParaRPr lang="en-US" dirty="0">
              <a:solidFill>
                <a:schemeClr val="tx1"/>
              </a:solidFill>
            </a:endParaRPr>
          </a:p>
        </p:txBody>
      </p:sp>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6096000" y="5500798"/>
            <a:ext cx="936668" cy="2554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688367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Regions do we choose?</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44</a:t>
            </a:fld>
            <a:endParaRPr lang="en-US"/>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2362200" cy="2039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828800"/>
            <a:ext cx="2266269" cy="203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7120" y="1828800"/>
            <a:ext cx="2188280" cy="200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bwMode="auto">
          <a:xfrm>
            <a:off x="6584654" y="2821676"/>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Oval 15"/>
          <p:cNvSpPr/>
          <p:nvPr/>
        </p:nvSpPr>
        <p:spPr bwMode="auto">
          <a:xfrm>
            <a:off x="6427470" y="2824463"/>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6259830" y="2825383"/>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TextBox 18"/>
          <p:cNvSpPr txBox="1"/>
          <p:nvPr/>
        </p:nvSpPr>
        <p:spPr>
          <a:xfrm>
            <a:off x="76200" y="4382115"/>
            <a:ext cx="1676400" cy="461665"/>
          </a:xfrm>
          <a:prstGeom prst="rect">
            <a:avLst/>
          </a:prstGeom>
          <a:noFill/>
        </p:spPr>
        <p:txBody>
          <a:bodyPr wrap="square" rtlCol="0">
            <a:spAutoFit/>
          </a:bodyPr>
          <a:lstStyle/>
          <a:p>
            <a:pPr algn="ctr"/>
            <a:r>
              <a:rPr lang="en-US" sz="2400" u="sng" dirty="0" smtClean="0">
                <a:solidFill>
                  <a:schemeClr val="tx1"/>
                </a:solidFill>
                <a:latin typeface="+mn-lt"/>
              </a:rPr>
              <a:t>Complexity</a:t>
            </a:r>
            <a:r>
              <a:rPr lang="en-US" sz="2400" dirty="0" smtClean="0">
                <a:solidFill>
                  <a:schemeClr val="tx1"/>
                </a:solidFill>
                <a:latin typeface="+mn-lt"/>
              </a:rPr>
              <a:t>:</a:t>
            </a:r>
            <a:endParaRPr lang="en-US" sz="2400" dirty="0">
              <a:solidFill>
                <a:schemeClr val="tx1"/>
              </a:solidFill>
              <a:latin typeface="+mn-lt"/>
            </a:endParaRPr>
          </a:p>
        </p:txBody>
      </p:sp>
      <p:sp>
        <p:nvSpPr>
          <p:cNvPr id="20" name="TextBox 19"/>
          <p:cNvSpPr txBox="1"/>
          <p:nvPr/>
        </p:nvSpPr>
        <p:spPr>
          <a:xfrm>
            <a:off x="7289078" y="4719935"/>
            <a:ext cx="1321522" cy="461665"/>
          </a:xfrm>
          <a:prstGeom prst="rect">
            <a:avLst/>
          </a:prstGeom>
          <a:noFill/>
        </p:spPr>
        <p:txBody>
          <a:bodyPr wrap="square" rtlCol="0">
            <a:spAutoFit/>
          </a:bodyPr>
          <a:lstStyle/>
          <a:p>
            <a:pPr algn="ctr"/>
            <a:r>
              <a:rPr lang="en-US" sz="2400" dirty="0" err="1">
                <a:solidFill>
                  <a:srgbClr val="00B050"/>
                </a:solidFill>
                <a:latin typeface="+mn-lt"/>
              </a:rPr>
              <a:t>e</a:t>
            </a:r>
            <a:r>
              <a:rPr lang="en-US" sz="2400" dirty="0" err="1" smtClean="0">
                <a:solidFill>
                  <a:srgbClr val="00B050"/>
                </a:solidFill>
                <a:latin typeface="+mn-lt"/>
              </a:rPr>
              <a:t>xp</a:t>
            </a:r>
            <a:r>
              <a:rPr lang="en-US" sz="2400" dirty="0" smtClean="0">
                <a:solidFill>
                  <a:srgbClr val="00B050"/>
                </a:solidFill>
                <a:latin typeface="+mn-lt"/>
              </a:rPr>
              <a:t>(w*)</a:t>
            </a:r>
            <a:endParaRPr lang="en-US" sz="2400" dirty="0">
              <a:solidFill>
                <a:srgbClr val="00B050"/>
              </a:solidFill>
              <a:latin typeface="+mn-lt"/>
            </a:endParaRPr>
          </a:p>
        </p:txBody>
      </p:sp>
      <p:sp>
        <p:nvSpPr>
          <p:cNvPr id="21" name="TextBox 20"/>
          <p:cNvSpPr txBox="1"/>
          <p:nvPr/>
        </p:nvSpPr>
        <p:spPr>
          <a:xfrm>
            <a:off x="1726478" y="4719935"/>
            <a:ext cx="1321522" cy="461665"/>
          </a:xfrm>
          <a:prstGeom prst="rect">
            <a:avLst/>
          </a:prstGeom>
          <a:noFill/>
        </p:spPr>
        <p:txBody>
          <a:bodyPr wrap="square" rtlCol="0">
            <a:spAutoFit/>
          </a:bodyPr>
          <a:lstStyle/>
          <a:p>
            <a:pPr algn="ctr"/>
            <a:r>
              <a:rPr lang="en-US" sz="2400" dirty="0" err="1" smtClean="0">
                <a:solidFill>
                  <a:srgbClr val="00B050"/>
                </a:solidFill>
                <a:latin typeface="+mn-lt"/>
              </a:rPr>
              <a:t>exp</a:t>
            </a:r>
            <a:r>
              <a:rPr lang="en-US" sz="2400" dirty="0" smtClean="0">
                <a:solidFill>
                  <a:srgbClr val="00B050"/>
                </a:solidFill>
                <a:latin typeface="+mn-lt"/>
              </a:rPr>
              <a:t>(2)</a:t>
            </a:r>
            <a:endParaRPr lang="en-US" sz="2400" dirty="0">
              <a:solidFill>
                <a:srgbClr val="00B050"/>
              </a:solidFill>
              <a:latin typeface="+mn-lt"/>
            </a:endParaRPr>
          </a:p>
        </p:txBody>
      </p:sp>
      <p:sp>
        <p:nvSpPr>
          <p:cNvPr id="22" name="TextBox 21"/>
          <p:cNvSpPr txBox="1"/>
          <p:nvPr/>
        </p:nvSpPr>
        <p:spPr>
          <a:xfrm>
            <a:off x="21602" y="5433060"/>
            <a:ext cx="1502398" cy="461665"/>
          </a:xfrm>
          <a:prstGeom prst="rect">
            <a:avLst/>
          </a:prstGeom>
          <a:noFill/>
        </p:spPr>
        <p:txBody>
          <a:bodyPr wrap="square" rtlCol="0">
            <a:spAutoFit/>
          </a:bodyPr>
          <a:lstStyle/>
          <a:p>
            <a:pPr algn="ctr"/>
            <a:r>
              <a:rPr lang="en-US" sz="2400" u="sng" dirty="0" smtClean="0">
                <a:solidFill>
                  <a:schemeClr val="tx1"/>
                </a:solidFill>
                <a:latin typeface="+mn-lt"/>
              </a:rPr>
              <a:t>Accuracy</a:t>
            </a:r>
            <a:r>
              <a:rPr lang="en-US" sz="2400" dirty="0" smtClean="0">
                <a:solidFill>
                  <a:schemeClr val="tx1"/>
                </a:solidFill>
                <a:latin typeface="+mn-lt"/>
              </a:rPr>
              <a:t>:</a:t>
            </a:r>
            <a:endParaRPr lang="en-US" sz="2400" dirty="0">
              <a:solidFill>
                <a:schemeClr val="tx1"/>
              </a:solidFill>
              <a:latin typeface="+mn-lt"/>
            </a:endParaRPr>
          </a:p>
        </p:txBody>
      </p:sp>
      <p:sp>
        <p:nvSpPr>
          <p:cNvPr id="23" name="TextBox 22"/>
          <p:cNvSpPr txBox="1"/>
          <p:nvPr/>
        </p:nvSpPr>
        <p:spPr>
          <a:xfrm>
            <a:off x="1600200" y="5433060"/>
            <a:ext cx="1321522" cy="461665"/>
          </a:xfrm>
          <a:prstGeom prst="rect">
            <a:avLst/>
          </a:prstGeom>
          <a:noFill/>
        </p:spPr>
        <p:txBody>
          <a:bodyPr wrap="square" rtlCol="0">
            <a:spAutoFit/>
          </a:bodyPr>
          <a:lstStyle/>
          <a:p>
            <a:pPr algn="ctr"/>
            <a:r>
              <a:rPr lang="en-US" sz="2400" dirty="0" smtClean="0">
                <a:solidFill>
                  <a:srgbClr val="FF0000"/>
                </a:solidFill>
                <a:latin typeface="+mn-lt"/>
              </a:rPr>
              <a:t>low</a:t>
            </a:r>
            <a:endParaRPr lang="en-US" sz="2400" dirty="0">
              <a:solidFill>
                <a:srgbClr val="FF0000"/>
              </a:solidFill>
              <a:latin typeface="+mn-lt"/>
            </a:endParaRPr>
          </a:p>
        </p:txBody>
      </p:sp>
      <p:sp>
        <p:nvSpPr>
          <p:cNvPr id="24" name="TextBox 23"/>
          <p:cNvSpPr txBox="1"/>
          <p:nvPr/>
        </p:nvSpPr>
        <p:spPr>
          <a:xfrm>
            <a:off x="7136678" y="5433060"/>
            <a:ext cx="1321522" cy="461665"/>
          </a:xfrm>
          <a:prstGeom prst="rect">
            <a:avLst/>
          </a:prstGeom>
          <a:noFill/>
        </p:spPr>
        <p:txBody>
          <a:bodyPr wrap="square" rtlCol="0">
            <a:spAutoFit/>
          </a:bodyPr>
          <a:lstStyle/>
          <a:p>
            <a:pPr algn="ctr"/>
            <a:r>
              <a:rPr lang="en-US" sz="2400" dirty="0" smtClean="0">
                <a:solidFill>
                  <a:srgbClr val="FF0000"/>
                </a:solidFill>
                <a:latin typeface="+mn-lt"/>
              </a:rPr>
              <a:t>exact</a:t>
            </a:r>
            <a:endParaRPr lang="en-US" sz="2400" dirty="0">
              <a:solidFill>
                <a:srgbClr val="FF0000"/>
              </a:solidFill>
              <a:latin typeface="+mn-lt"/>
            </a:endParaRPr>
          </a:p>
        </p:txBody>
      </p:sp>
      <p:sp>
        <p:nvSpPr>
          <p:cNvPr id="25" name="TextBox 24"/>
          <p:cNvSpPr txBox="1"/>
          <p:nvPr/>
        </p:nvSpPr>
        <p:spPr>
          <a:xfrm>
            <a:off x="4257976" y="5452170"/>
            <a:ext cx="1321522" cy="461665"/>
          </a:xfrm>
          <a:prstGeom prst="rect">
            <a:avLst/>
          </a:prstGeom>
          <a:noFill/>
        </p:spPr>
        <p:txBody>
          <a:bodyPr wrap="square" rtlCol="0">
            <a:spAutoFit/>
          </a:bodyPr>
          <a:lstStyle/>
          <a:p>
            <a:pPr algn="ctr"/>
            <a:r>
              <a:rPr lang="en-US" sz="2400" dirty="0" smtClean="0">
                <a:solidFill>
                  <a:srgbClr val="FF0000"/>
                </a:solidFill>
                <a:latin typeface="+mn-lt"/>
              </a:rPr>
              <a:t>high</a:t>
            </a:r>
            <a:endParaRPr lang="en-US" sz="2400" dirty="0">
              <a:solidFill>
                <a:srgbClr val="FF0000"/>
              </a:solidFill>
              <a:latin typeface="+mn-lt"/>
            </a:endParaRPr>
          </a:p>
        </p:txBody>
      </p:sp>
      <p:sp>
        <p:nvSpPr>
          <p:cNvPr id="26" name="TextBox 25"/>
          <p:cNvSpPr txBox="1"/>
          <p:nvPr/>
        </p:nvSpPr>
        <p:spPr>
          <a:xfrm>
            <a:off x="3993932" y="4719935"/>
            <a:ext cx="2025868" cy="461665"/>
          </a:xfrm>
          <a:prstGeom prst="rect">
            <a:avLst/>
          </a:prstGeom>
          <a:noFill/>
        </p:spPr>
        <p:txBody>
          <a:bodyPr wrap="square" rtlCol="0">
            <a:spAutoFit/>
          </a:bodyPr>
          <a:lstStyle/>
          <a:p>
            <a:pPr algn="ctr"/>
            <a:r>
              <a:rPr lang="en-US" sz="2400" dirty="0" err="1" smtClean="0">
                <a:solidFill>
                  <a:srgbClr val="00B050"/>
                </a:solidFill>
                <a:latin typeface="+mn-lt"/>
              </a:rPr>
              <a:t>exp</a:t>
            </a:r>
            <a:r>
              <a:rPr lang="en-US" sz="2400" dirty="0" smtClean="0">
                <a:solidFill>
                  <a:srgbClr val="00B050"/>
                </a:solidFill>
                <a:latin typeface="+mn-lt"/>
              </a:rPr>
              <a:t>(|region|)</a:t>
            </a:r>
            <a:endParaRPr lang="en-US" sz="2400" dirty="0">
              <a:solidFill>
                <a:srgbClr val="00B050"/>
              </a:solidFill>
              <a:latin typeface="+mn-lt"/>
            </a:endParaRPr>
          </a:p>
        </p:txBody>
      </p:sp>
      <p:sp>
        <p:nvSpPr>
          <p:cNvPr id="38" name="Oval 37"/>
          <p:cNvSpPr/>
          <p:nvPr/>
        </p:nvSpPr>
        <p:spPr bwMode="auto">
          <a:xfrm>
            <a:off x="3753824" y="2824463"/>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 name="Oval 38"/>
          <p:cNvSpPr/>
          <p:nvPr/>
        </p:nvSpPr>
        <p:spPr bwMode="auto">
          <a:xfrm>
            <a:off x="3596640" y="2827250"/>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 name="Oval 39"/>
          <p:cNvSpPr/>
          <p:nvPr/>
        </p:nvSpPr>
        <p:spPr bwMode="auto">
          <a:xfrm>
            <a:off x="3429000" y="2828170"/>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13326"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6821" y="4036572"/>
            <a:ext cx="710179" cy="65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7"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0971" y="4036572"/>
            <a:ext cx="729229" cy="67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8"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0371" y="4036572"/>
            <a:ext cx="729229" cy="674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8" name="TextBox 13317"/>
          <p:cNvSpPr txBox="1"/>
          <p:nvPr/>
        </p:nvSpPr>
        <p:spPr>
          <a:xfrm>
            <a:off x="1142999" y="1436608"/>
            <a:ext cx="2266269" cy="369332"/>
          </a:xfrm>
          <a:prstGeom prst="rect">
            <a:avLst/>
          </a:prstGeom>
          <a:noFill/>
        </p:spPr>
        <p:txBody>
          <a:bodyPr wrap="square" rtlCol="0">
            <a:spAutoFit/>
          </a:bodyPr>
          <a:lstStyle/>
          <a:p>
            <a:pPr algn="ctr"/>
            <a:r>
              <a:rPr lang="en-US" dirty="0" smtClean="0">
                <a:solidFill>
                  <a:schemeClr val="tx1"/>
                </a:solidFill>
              </a:rPr>
              <a:t>Bethe / BP</a:t>
            </a:r>
            <a:endParaRPr lang="en-US" dirty="0">
              <a:solidFill>
                <a:schemeClr val="tx1"/>
              </a:solidFill>
            </a:endParaRPr>
          </a:p>
        </p:txBody>
      </p:sp>
      <p:sp>
        <p:nvSpPr>
          <p:cNvPr id="50" name="TextBox 49"/>
          <p:cNvSpPr txBox="1"/>
          <p:nvPr/>
        </p:nvSpPr>
        <p:spPr>
          <a:xfrm>
            <a:off x="3905931" y="1447800"/>
            <a:ext cx="2266269" cy="369332"/>
          </a:xfrm>
          <a:prstGeom prst="rect">
            <a:avLst/>
          </a:prstGeom>
          <a:noFill/>
        </p:spPr>
        <p:txBody>
          <a:bodyPr wrap="square" rtlCol="0">
            <a:spAutoFit/>
          </a:bodyPr>
          <a:lstStyle/>
          <a:p>
            <a:pPr algn="ctr"/>
            <a:r>
              <a:rPr lang="en-US" dirty="0" smtClean="0">
                <a:solidFill>
                  <a:schemeClr val="tx1"/>
                </a:solidFill>
              </a:rPr>
              <a:t>Kikuchi / GBP</a:t>
            </a:r>
            <a:endParaRPr lang="en-US" dirty="0">
              <a:solidFill>
                <a:schemeClr val="tx1"/>
              </a:solidFill>
            </a:endParaRPr>
          </a:p>
        </p:txBody>
      </p:sp>
      <p:sp>
        <p:nvSpPr>
          <p:cNvPr id="51" name="TextBox 50"/>
          <p:cNvSpPr txBox="1"/>
          <p:nvPr/>
        </p:nvSpPr>
        <p:spPr>
          <a:xfrm>
            <a:off x="6705600" y="1447800"/>
            <a:ext cx="2266269" cy="369332"/>
          </a:xfrm>
          <a:prstGeom prst="rect">
            <a:avLst/>
          </a:prstGeom>
          <a:noFill/>
        </p:spPr>
        <p:txBody>
          <a:bodyPr wrap="square" rtlCol="0">
            <a:spAutoFit/>
          </a:bodyPr>
          <a:lstStyle/>
          <a:p>
            <a:pPr algn="ctr"/>
            <a:r>
              <a:rPr lang="en-US" dirty="0" smtClean="0">
                <a:solidFill>
                  <a:schemeClr val="tx1"/>
                </a:solidFill>
              </a:rPr>
              <a:t>Exact</a:t>
            </a:r>
            <a:endParaRPr lang="en-US" dirty="0">
              <a:solidFill>
                <a:schemeClr val="tx1"/>
              </a:solidFill>
            </a:endParaRPr>
          </a:p>
        </p:txBody>
      </p:sp>
      <p:sp>
        <p:nvSpPr>
          <p:cNvPr id="13319" name="Rectangle 13318"/>
          <p:cNvSpPr/>
          <p:nvPr/>
        </p:nvSpPr>
        <p:spPr bwMode="auto">
          <a:xfrm>
            <a:off x="76200" y="3962400"/>
            <a:ext cx="8915400" cy="1282068"/>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3" name="Rectangle 52"/>
          <p:cNvSpPr/>
          <p:nvPr/>
        </p:nvSpPr>
        <p:spPr bwMode="auto">
          <a:xfrm>
            <a:off x="76200" y="5329535"/>
            <a:ext cx="8915400" cy="688032"/>
          </a:xfrm>
          <a:prstGeom prst="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3321" name="Straight Connector 13320"/>
          <p:cNvCxnSpPr/>
          <p:nvPr/>
        </p:nvCxnSpPr>
        <p:spPr bwMode="auto">
          <a:xfrm>
            <a:off x="3596640" y="3962400"/>
            <a:ext cx="0" cy="1282068"/>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p:nvPr/>
        </p:nvCxnSpPr>
        <p:spPr bwMode="auto">
          <a:xfrm>
            <a:off x="6477000" y="3962400"/>
            <a:ext cx="0" cy="1282068"/>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p:nvPr/>
        </p:nvCxnSpPr>
        <p:spPr bwMode="auto">
          <a:xfrm>
            <a:off x="3615690" y="5329535"/>
            <a:ext cx="0" cy="690265"/>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p:nvPr/>
        </p:nvCxnSpPr>
        <p:spPr bwMode="auto">
          <a:xfrm>
            <a:off x="6488430" y="5334000"/>
            <a:ext cx="0" cy="690265"/>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448934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 choice is important!</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45</a:t>
            </a:fld>
            <a:endParaRPr lang="en-US"/>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1664732"/>
            <a:ext cx="4343399" cy="3610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6795" y="1675242"/>
            <a:ext cx="421240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914400" y="1600200"/>
            <a:ext cx="3276600" cy="369332"/>
          </a:xfrm>
          <a:prstGeom prst="rect">
            <a:avLst/>
          </a:prstGeom>
          <a:solidFill>
            <a:schemeClr val="bg1"/>
          </a:solidFill>
        </p:spPr>
        <p:txBody>
          <a:bodyPr wrap="square" rtlCol="0">
            <a:spAutoFit/>
          </a:bodyPr>
          <a:lstStyle/>
          <a:p>
            <a:pPr algn="ctr"/>
            <a:r>
              <a:rPr lang="en-US" dirty="0" smtClean="0">
                <a:solidFill>
                  <a:schemeClr val="tx1"/>
                </a:solidFill>
              </a:rPr>
              <a:t>Error in marginal estimates</a:t>
            </a:r>
            <a:endParaRPr lang="en-US" dirty="0">
              <a:solidFill>
                <a:schemeClr val="tx1"/>
              </a:solidFill>
            </a:endParaRPr>
          </a:p>
        </p:txBody>
      </p:sp>
      <p:sp>
        <p:nvSpPr>
          <p:cNvPr id="12" name="TextBox 11"/>
          <p:cNvSpPr txBox="1"/>
          <p:nvPr/>
        </p:nvSpPr>
        <p:spPr>
          <a:xfrm>
            <a:off x="5181600" y="1600200"/>
            <a:ext cx="3276600" cy="369332"/>
          </a:xfrm>
          <a:prstGeom prst="rect">
            <a:avLst/>
          </a:prstGeom>
          <a:solidFill>
            <a:schemeClr val="bg1"/>
          </a:solidFill>
        </p:spPr>
        <p:txBody>
          <a:bodyPr wrap="square" rtlCol="0">
            <a:spAutoFit/>
          </a:bodyPr>
          <a:lstStyle/>
          <a:p>
            <a:pPr algn="ctr"/>
            <a:r>
              <a:rPr lang="en-US" dirty="0" smtClean="0">
                <a:solidFill>
                  <a:schemeClr val="tx1"/>
                </a:solidFill>
              </a:rPr>
              <a:t>Error in log Z estimates</a:t>
            </a:r>
            <a:endParaRPr lang="en-US" dirty="0">
              <a:solidFill>
                <a:schemeClr val="tx1"/>
              </a:solidFill>
            </a:endParaRPr>
          </a:p>
        </p:txBody>
      </p:sp>
      <p:sp>
        <p:nvSpPr>
          <p:cNvPr id="14" name="TextBox 13"/>
          <p:cNvSpPr txBox="1"/>
          <p:nvPr/>
        </p:nvSpPr>
        <p:spPr>
          <a:xfrm>
            <a:off x="533401" y="5282625"/>
            <a:ext cx="8305800" cy="584775"/>
          </a:xfrm>
          <a:prstGeom prst="rect">
            <a:avLst/>
          </a:prstGeom>
          <a:noFill/>
        </p:spPr>
        <p:txBody>
          <a:bodyPr wrap="square" rtlCol="0">
            <a:spAutoFit/>
          </a:bodyPr>
          <a:lstStyle/>
          <a:p>
            <a:pPr algn="ctr"/>
            <a:r>
              <a:rPr lang="en-US" sz="3200" dirty="0" smtClean="0">
                <a:solidFill>
                  <a:schemeClr val="tx1"/>
                </a:solidFill>
                <a:latin typeface="+mn-lt"/>
              </a:rPr>
              <a:t>Same complexity; very different accuracies!</a:t>
            </a:r>
            <a:endParaRPr lang="en-US" sz="3200" dirty="0">
              <a:solidFill>
                <a:schemeClr val="tx1"/>
              </a:solidFill>
              <a:latin typeface="+mn-lt"/>
            </a:endParaRPr>
          </a:p>
        </p:txBody>
      </p:sp>
    </p:spTree>
    <p:extLst>
      <p:ext uri="{BB962C8B-B14F-4D97-AF65-F5344CB8AC3E}">
        <p14:creationId xmlns:p14="http://schemas.microsoft.com/office/powerpoint/2010/main" val="3103733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smtClean="0"/>
              <a:t>Existing Guidance on Region Choice</a:t>
            </a:r>
            <a:endParaRPr lang="en-US" dirty="0"/>
          </a:p>
        </p:txBody>
      </p:sp>
      <p:sp>
        <p:nvSpPr>
          <p:cNvPr id="3" name="Content Placeholder 2"/>
          <p:cNvSpPr>
            <a:spLocks noGrp="1"/>
          </p:cNvSpPr>
          <p:nvPr>
            <p:ph idx="1"/>
          </p:nvPr>
        </p:nvSpPr>
        <p:spPr>
          <a:xfrm>
            <a:off x="457200" y="1447800"/>
            <a:ext cx="8458200" cy="4648200"/>
          </a:xfrm>
        </p:spPr>
        <p:txBody>
          <a:bodyPr/>
          <a:lstStyle/>
          <a:p>
            <a:r>
              <a:rPr lang="en-US" dirty="0" smtClean="0"/>
              <a:t>Choose Regions so that:</a:t>
            </a:r>
          </a:p>
          <a:p>
            <a:pPr lvl="1"/>
            <a:endParaRPr lang="en-US" sz="600" dirty="0" smtClean="0"/>
          </a:p>
          <a:p>
            <a:pPr lvl="1"/>
            <a:r>
              <a:rPr lang="en-US" i="1" dirty="0" smtClean="0"/>
              <a:t>       </a:t>
            </a:r>
            <a:r>
              <a:rPr lang="en-US" dirty="0" smtClean="0"/>
              <a:t>           exact when </a:t>
            </a:r>
            <a:r>
              <a:rPr lang="en-US" i="1" dirty="0" smtClean="0"/>
              <a:t>p</a:t>
            </a:r>
            <a:r>
              <a:rPr lang="en-US" dirty="0" smtClean="0"/>
              <a:t>(</a:t>
            </a:r>
            <a:r>
              <a:rPr lang="en-US" b="1" i="1" dirty="0" smtClean="0"/>
              <a:t>y</a:t>
            </a:r>
            <a:r>
              <a:rPr lang="en-US" dirty="0" smtClean="0"/>
              <a:t>) nearly uniform</a:t>
            </a:r>
          </a:p>
          <a:p>
            <a:pPr lvl="1"/>
            <a:endParaRPr lang="en-US" sz="3200" dirty="0" smtClean="0"/>
          </a:p>
          <a:p>
            <a:pPr lvl="1"/>
            <a:r>
              <a:rPr lang="en-US" i="1" dirty="0" smtClean="0"/>
              <a:t>                  </a:t>
            </a:r>
            <a:r>
              <a:rPr lang="en-US" dirty="0" smtClean="0"/>
              <a:t>exact when </a:t>
            </a:r>
            <a:r>
              <a:rPr lang="en-US" i="1" dirty="0" smtClean="0"/>
              <a:t>p</a:t>
            </a:r>
            <a:r>
              <a:rPr lang="en-US" dirty="0" smtClean="0"/>
              <a:t>(</a:t>
            </a:r>
            <a:r>
              <a:rPr lang="en-US" b="1" i="1" dirty="0" smtClean="0"/>
              <a:t>y</a:t>
            </a:r>
            <a:r>
              <a:rPr lang="en-US" dirty="0" smtClean="0"/>
              <a:t>) nearly deterministic</a:t>
            </a:r>
          </a:p>
          <a:p>
            <a:pPr lvl="1"/>
            <a:endParaRPr lang="en-US" sz="3000" dirty="0"/>
          </a:p>
          <a:p>
            <a:pPr lvl="1"/>
            <a:r>
              <a:rPr lang="en-US" sz="3000" dirty="0" smtClean="0"/>
              <a:t>All fixed points are uniform when </a:t>
            </a:r>
            <a:r>
              <a:rPr lang="en-US" sz="3000" i="1" dirty="0" smtClean="0"/>
              <a:t>p</a:t>
            </a:r>
            <a:r>
              <a:rPr lang="en-US" sz="3000" dirty="0" smtClean="0"/>
              <a:t>(</a:t>
            </a:r>
            <a:r>
              <a:rPr lang="en-US" sz="3000" b="1" i="1" dirty="0" smtClean="0"/>
              <a:t>y</a:t>
            </a:r>
            <a:r>
              <a:rPr lang="en-US" sz="3000" dirty="0" smtClean="0"/>
              <a:t>) is uniform</a:t>
            </a:r>
          </a:p>
        </p:txBody>
      </p:sp>
      <p:sp>
        <p:nvSpPr>
          <p:cNvPr id="4" name="Slide Number Placeholder 3"/>
          <p:cNvSpPr>
            <a:spLocks noGrp="1"/>
          </p:cNvSpPr>
          <p:nvPr>
            <p:ph type="sldNum" idx="11"/>
          </p:nvPr>
        </p:nvSpPr>
        <p:spPr/>
        <p:txBody>
          <a:bodyPr/>
          <a:lstStyle/>
          <a:p>
            <a:fld id="{EB2E650A-A1FA-4E74-8175-5845299D71FD}" type="slidenum">
              <a:rPr lang="en-US" smtClean="0"/>
              <a:pPr/>
              <a:t>46</a:t>
            </a:fld>
            <a:endParaRPr lang="en-US"/>
          </a:p>
        </p:txBody>
      </p:sp>
      <p:pic>
        <p:nvPicPr>
          <p:cNvPr id="6" name="Picture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108260" y="2286000"/>
            <a:ext cx="1439280" cy="4159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7" name="TextBox 6"/>
          <p:cNvSpPr txBox="1"/>
          <p:nvPr/>
        </p:nvSpPr>
        <p:spPr>
          <a:xfrm>
            <a:off x="1123950" y="4800600"/>
            <a:ext cx="2707366" cy="338554"/>
          </a:xfrm>
          <a:prstGeom prst="rect">
            <a:avLst/>
          </a:prstGeom>
          <a:noFill/>
        </p:spPr>
        <p:txBody>
          <a:bodyPr wrap="square" rtlCol="0">
            <a:spAutoFit/>
          </a:bodyPr>
          <a:lstStyle/>
          <a:p>
            <a:pPr algn="r"/>
            <a:r>
              <a:rPr lang="en-US" sz="1600" dirty="0" smtClean="0">
                <a:solidFill>
                  <a:schemeClr val="tx1"/>
                </a:solidFill>
              </a:rPr>
              <a:t>[Welling, </a:t>
            </a:r>
            <a:r>
              <a:rPr lang="en-US" sz="1600" dirty="0" err="1" smtClean="0">
                <a:solidFill>
                  <a:schemeClr val="tx1"/>
                </a:solidFill>
              </a:rPr>
              <a:t>Minka</a:t>
            </a:r>
            <a:r>
              <a:rPr lang="en-US" sz="1600" dirty="0" smtClean="0">
                <a:solidFill>
                  <a:schemeClr val="tx1"/>
                </a:solidFill>
              </a:rPr>
              <a:t>, </a:t>
            </a:r>
            <a:r>
              <a:rPr lang="en-US" sz="1600" dirty="0" err="1" smtClean="0">
                <a:solidFill>
                  <a:schemeClr val="tx1"/>
                </a:solidFill>
              </a:rPr>
              <a:t>Teh</a:t>
            </a:r>
            <a:r>
              <a:rPr lang="en-US" sz="1600" dirty="0" smtClean="0">
                <a:solidFill>
                  <a:schemeClr val="tx1"/>
                </a:solidFill>
              </a:rPr>
              <a:t> ‘05]</a:t>
            </a:r>
            <a:endParaRPr lang="en-US" sz="1600" dirty="0">
              <a:solidFill>
                <a:schemeClr val="tx1"/>
              </a:solidFill>
            </a:endParaRPr>
          </a:p>
        </p:txBody>
      </p:sp>
      <p:sp>
        <p:nvSpPr>
          <p:cNvPr id="9" name="Rectangle 8"/>
          <p:cNvSpPr/>
          <p:nvPr/>
        </p:nvSpPr>
        <p:spPr>
          <a:xfrm>
            <a:off x="1455965" y="2702362"/>
            <a:ext cx="2898421" cy="338554"/>
          </a:xfrm>
          <a:prstGeom prst="rect">
            <a:avLst/>
          </a:prstGeom>
        </p:spPr>
        <p:txBody>
          <a:bodyPr wrap="none">
            <a:spAutoFit/>
          </a:bodyPr>
          <a:lstStyle/>
          <a:p>
            <a:pPr algn="r"/>
            <a:r>
              <a:rPr lang="en-US" sz="1600" dirty="0" smtClean="0">
                <a:solidFill>
                  <a:schemeClr val="tx1"/>
                </a:solidFill>
              </a:rPr>
              <a:t>[</a:t>
            </a:r>
            <a:r>
              <a:rPr lang="en-US" sz="1600" dirty="0" err="1" smtClean="0">
                <a:solidFill>
                  <a:schemeClr val="tx1"/>
                </a:solidFill>
              </a:rPr>
              <a:t>Yedidia</a:t>
            </a:r>
            <a:r>
              <a:rPr lang="en-US" sz="1600" dirty="0" smtClean="0">
                <a:solidFill>
                  <a:schemeClr val="tx1"/>
                </a:solidFill>
              </a:rPr>
              <a:t>, Freeman, Weiss ’02]</a:t>
            </a:r>
            <a:endParaRPr lang="en-US" sz="1600" dirty="0">
              <a:solidFill>
                <a:schemeClr val="tx1"/>
              </a:solidFill>
            </a:endParaRPr>
          </a:p>
        </p:txBody>
      </p:sp>
      <p:sp>
        <p:nvSpPr>
          <p:cNvPr id="25" name="Rectangle 24"/>
          <p:cNvSpPr/>
          <p:nvPr/>
        </p:nvSpPr>
        <p:spPr>
          <a:xfrm>
            <a:off x="1447800" y="3776246"/>
            <a:ext cx="2898421" cy="338554"/>
          </a:xfrm>
          <a:prstGeom prst="rect">
            <a:avLst/>
          </a:prstGeom>
        </p:spPr>
        <p:txBody>
          <a:bodyPr wrap="none">
            <a:spAutoFit/>
          </a:bodyPr>
          <a:lstStyle/>
          <a:p>
            <a:pPr algn="r"/>
            <a:r>
              <a:rPr lang="en-US" sz="1600" dirty="0" smtClean="0">
                <a:solidFill>
                  <a:schemeClr val="tx1"/>
                </a:solidFill>
              </a:rPr>
              <a:t>[</a:t>
            </a:r>
            <a:r>
              <a:rPr lang="en-US" sz="1600" dirty="0" err="1" smtClean="0">
                <a:solidFill>
                  <a:schemeClr val="tx1"/>
                </a:solidFill>
              </a:rPr>
              <a:t>Yedidia</a:t>
            </a:r>
            <a:r>
              <a:rPr lang="en-US" sz="1600" dirty="0" smtClean="0">
                <a:solidFill>
                  <a:schemeClr val="tx1"/>
                </a:solidFill>
              </a:rPr>
              <a:t>, Freeman, Weiss ’02]</a:t>
            </a:r>
            <a:endParaRPr lang="en-US" sz="1600" dirty="0">
              <a:solidFill>
                <a:schemeClr val="tx1"/>
              </a:solidFill>
            </a:endParaRPr>
          </a:p>
        </p:txBody>
      </p:sp>
      <p:sp>
        <p:nvSpPr>
          <p:cNvPr id="26" name="Rectangle 25"/>
          <p:cNvSpPr/>
          <p:nvPr/>
        </p:nvSpPr>
        <p:spPr>
          <a:xfrm>
            <a:off x="4263404" y="2702362"/>
            <a:ext cx="2670796" cy="338554"/>
          </a:xfrm>
          <a:prstGeom prst="rect">
            <a:avLst/>
          </a:prstGeom>
        </p:spPr>
        <p:txBody>
          <a:bodyPr wrap="none">
            <a:spAutoFit/>
          </a:bodyPr>
          <a:lstStyle/>
          <a:p>
            <a:pPr algn="r"/>
            <a:r>
              <a:rPr lang="en-US" sz="1600" dirty="0" smtClean="0">
                <a:solidFill>
                  <a:schemeClr val="tx1"/>
                </a:solidFill>
              </a:rPr>
              <a:t>[</a:t>
            </a:r>
            <a:r>
              <a:rPr lang="en-US" sz="1600" dirty="0" err="1" smtClean="0">
                <a:solidFill>
                  <a:schemeClr val="tx1"/>
                </a:solidFill>
              </a:rPr>
              <a:t>Pakzad</a:t>
            </a:r>
            <a:r>
              <a:rPr lang="en-US" sz="1600" dirty="0" smtClean="0">
                <a:solidFill>
                  <a:schemeClr val="tx1"/>
                </a:solidFill>
              </a:rPr>
              <a:t> &amp; </a:t>
            </a:r>
            <a:r>
              <a:rPr lang="en-US" sz="1600" dirty="0" err="1" smtClean="0">
                <a:solidFill>
                  <a:schemeClr val="tx1"/>
                </a:solidFill>
              </a:rPr>
              <a:t>Anantharam</a:t>
            </a:r>
            <a:r>
              <a:rPr lang="en-US" sz="1600" dirty="0" smtClean="0">
                <a:solidFill>
                  <a:schemeClr val="tx1"/>
                </a:solidFill>
              </a:rPr>
              <a:t> ‘05]</a:t>
            </a:r>
            <a:endParaRPr lang="en-US" sz="1600" dirty="0">
              <a:solidFill>
                <a:schemeClr val="tx1"/>
              </a:solidFill>
            </a:endParaRPr>
          </a:p>
        </p:txBody>
      </p:sp>
      <p:pic>
        <p:nvPicPr>
          <p:cNvPr id="27" name="Picture 2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1066800" y="3371188"/>
            <a:ext cx="1439280" cy="41595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9898290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a pairwise model</a:t>
            </a:r>
          </a:p>
          <a:p>
            <a:endParaRPr lang="en-US"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981" y="2933889"/>
            <a:ext cx="4284066" cy="28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bwMode="auto">
          <a:xfrm>
            <a:off x="1066800" y="2895600"/>
            <a:ext cx="4262247" cy="2933511"/>
          </a:xfrm>
          <a:prstGeom prst="rect">
            <a:avLst/>
          </a:prstGeom>
          <a:solidFill>
            <a:schemeClr val="bg1">
              <a:alpha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 name="Title 1"/>
          <p:cNvSpPr>
            <a:spLocks noGrp="1"/>
          </p:cNvSpPr>
          <p:nvPr>
            <p:ph type="title"/>
          </p:nvPr>
        </p:nvSpPr>
        <p:spPr/>
        <p:txBody>
          <a:bodyPr/>
          <a:lstStyle/>
          <a:p>
            <a:r>
              <a:rPr lang="en-US" dirty="0" smtClean="0"/>
              <a:t>Tree-Robustness</a:t>
            </a:r>
            <a:r>
              <a:rPr lang="en-US" sz="2800" dirty="0" smtClean="0"/>
              <a:t> [</a:t>
            </a:r>
            <a:r>
              <a:rPr lang="en-US" sz="2800" dirty="0" err="1" smtClean="0"/>
              <a:t>Gelfand</a:t>
            </a:r>
            <a:r>
              <a:rPr lang="en-US" sz="2800" dirty="0" smtClean="0"/>
              <a:t> &amp; Welling ‘12]</a:t>
            </a:r>
            <a:endParaRPr lang="en-US" sz="2800" dirty="0"/>
          </a:p>
        </p:txBody>
      </p:sp>
      <p:sp>
        <p:nvSpPr>
          <p:cNvPr id="4" name="Slide Number Placeholder 3"/>
          <p:cNvSpPr>
            <a:spLocks noGrp="1"/>
          </p:cNvSpPr>
          <p:nvPr>
            <p:ph type="sldNum" idx="11"/>
          </p:nvPr>
        </p:nvSpPr>
        <p:spPr/>
        <p:txBody>
          <a:bodyPr/>
          <a:lstStyle/>
          <a:p>
            <a:fld id="{EB2E650A-A1FA-4E74-8175-5845299D71FD}" type="slidenum">
              <a:rPr lang="en-US" smtClean="0"/>
              <a:pPr/>
              <a:t>47</a:t>
            </a:fld>
            <a:endParaRPr lang="en-US"/>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5496910" y="1555530"/>
            <a:ext cx="3532602" cy="6455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Oval 10"/>
          <p:cNvSpPr/>
          <p:nvPr/>
        </p:nvSpPr>
        <p:spPr bwMode="auto">
          <a:xfrm>
            <a:off x="1654581" y="330313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864381" y="313991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1531084" y="44566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4" name="Oval 13"/>
          <p:cNvSpPr/>
          <p:nvPr/>
        </p:nvSpPr>
        <p:spPr bwMode="auto">
          <a:xfrm>
            <a:off x="3122708" y="40641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4142905" y="41137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Oval 15"/>
          <p:cNvSpPr/>
          <p:nvPr/>
        </p:nvSpPr>
        <p:spPr bwMode="auto">
          <a:xfrm>
            <a:off x="4854981" y="43655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3559581" y="489858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2566353" y="466437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2545333" y="517617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0" name="Oval 19"/>
          <p:cNvSpPr/>
          <p:nvPr/>
        </p:nvSpPr>
        <p:spPr bwMode="auto">
          <a:xfrm>
            <a:off x="1347153" y="529705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1" name="Oval 20"/>
          <p:cNvSpPr/>
          <p:nvPr/>
        </p:nvSpPr>
        <p:spPr bwMode="auto">
          <a:xfrm>
            <a:off x="4836588" y="537239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2" name="Straight Connector 21"/>
          <p:cNvCxnSpPr>
            <a:stCxn id="11" idx="6"/>
            <a:endCxn id="12" idx="2"/>
          </p:cNvCxnSpPr>
          <p:nvPr/>
        </p:nvCxnSpPr>
        <p:spPr bwMode="auto">
          <a:xfrm flipV="1">
            <a:off x="1959381" y="3336136"/>
            <a:ext cx="1905000" cy="16321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11" idx="5"/>
            <a:endCxn id="14" idx="1"/>
          </p:cNvCxnSpPr>
          <p:nvPr/>
        </p:nvCxnSpPr>
        <p:spPr bwMode="auto">
          <a:xfrm>
            <a:off x="1914744" y="3638103"/>
            <a:ext cx="1252601" cy="48353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1" idx="4"/>
            <a:endCxn id="13" idx="0"/>
          </p:cNvCxnSpPr>
          <p:nvPr/>
        </p:nvCxnSpPr>
        <p:spPr bwMode="auto">
          <a:xfrm flipH="1">
            <a:off x="1683484" y="3695574"/>
            <a:ext cx="123497" cy="76102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4" idx="0"/>
            <a:endCxn id="12" idx="3"/>
          </p:cNvCxnSpPr>
          <p:nvPr/>
        </p:nvCxnSpPr>
        <p:spPr bwMode="auto">
          <a:xfrm flipV="1">
            <a:off x="3275108" y="3474884"/>
            <a:ext cx="633910" cy="58927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5" idx="0"/>
            <a:endCxn id="12" idx="4"/>
          </p:cNvCxnSpPr>
          <p:nvPr/>
        </p:nvCxnSpPr>
        <p:spPr bwMode="auto">
          <a:xfrm flipH="1" flipV="1">
            <a:off x="4016781" y="3532355"/>
            <a:ext cx="278524" cy="58134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0"/>
            <a:endCxn id="12" idx="5"/>
          </p:cNvCxnSpPr>
          <p:nvPr/>
        </p:nvCxnSpPr>
        <p:spPr bwMode="auto">
          <a:xfrm flipH="1" flipV="1">
            <a:off x="4124544" y="3474884"/>
            <a:ext cx="882837" cy="89061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3" idx="3"/>
            <a:endCxn id="20" idx="0"/>
          </p:cNvCxnSpPr>
          <p:nvPr/>
        </p:nvCxnSpPr>
        <p:spPr bwMode="auto">
          <a:xfrm flipH="1">
            <a:off x="1499553" y="4791570"/>
            <a:ext cx="76168" cy="50548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3" idx="5"/>
            <a:endCxn id="18" idx="2"/>
          </p:cNvCxnSpPr>
          <p:nvPr/>
        </p:nvCxnSpPr>
        <p:spPr bwMode="auto">
          <a:xfrm>
            <a:off x="1791247" y="4791570"/>
            <a:ext cx="775106" cy="69025"/>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3" idx="6"/>
            <a:endCxn id="14" idx="2"/>
          </p:cNvCxnSpPr>
          <p:nvPr/>
        </p:nvCxnSpPr>
        <p:spPr bwMode="auto">
          <a:xfrm flipV="1">
            <a:off x="1835884" y="4260383"/>
            <a:ext cx="1286824" cy="3924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21" idx="3"/>
            <a:endCxn id="20" idx="5"/>
          </p:cNvCxnSpPr>
          <p:nvPr/>
        </p:nvCxnSpPr>
        <p:spPr bwMode="auto">
          <a:xfrm flipH="1" flipV="1">
            <a:off x="1607316" y="5632018"/>
            <a:ext cx="3273909" cy="7534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19" idx="2"/>
            <a:endCxn id="20" idx="6"/>
          </p:cNvCxnSpPr>
          <p:nvPr/>
        </p:nvCxnSpPr>
        <p:spPr bwMode="auto">
          <a:xfrm flipH="1">
            <a:off x="1651953" y="5372398"/>
            <a:ext cx="893380" cy="12087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18" idx="3"/>
            <a:endCxn id="20" idx="7"/>
          </p:cNvCxnSpPr>
          <p:nvPr/>
        </p:nvCxnSpPr>
        <p:spPr bwMode="auto">
          <a:xfrm flipH="1">
            <a:off x="1607316" y="4999343"/>
            <a:ext cx="1003674" cy="35517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4" idx="4"/>
            <a:endCxn id="17" idx="1"/>
          </p:cNvCxnSpPr>
          <p:nvPr/>
        </p:nvCxnSpPr>
        <p:spPr bwMode="auto">
          <a:xfrm>
            <a:off x="3275108" y="4456602"/>
            <a:ext cx="329110" cy="49944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4" idx="6"/>
            <a:endCxn id="15" idx="2"/>
          </p:cNvCxnSpPr>
          <p:nvPr/>
        </p:nvCxnSpPr>
        <p:spPr bwMode="auto">
          <a:xfrm>
            <a:off x="3427508" y="4260383"/>
            <a:ext cx="715397" cy="495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15" idx="4"/>
            <a:endCxn id="17" idx="7"/>
          </p:cNvCxnSpPr>
          <p:nvPr/>
        </p:nvCxnSpPr>
        <p:spPr bwMode="auto">
          <a:xfrm flipH="1">
            <a:off x="3819744" y="4506141"/>
            <a:ext cx="475561" cy="44991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5" idx="6"/>
            <a:endCxn id="16" idx="2"/>
          </p:cNvCxnSpPr>
          <p:nvPr/>
        </p:nvCxnSpPr>
        <p:spPr bwMode="auto">
          <a:xfrm>
            <a:off x="4447705" y="4309922"/>
            <a:ext cx="407276" cy="25180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endCxn id="16" idx="4"/>
          </p:cNvCxnSpPr>
          <p:nvPr/>
        </p:nvCxnSpPr>
        <p:spPr bwMode="auto">
          <a:xfrm flipV="1">
            <a:off x="4988988" y="4757941"/>
            <a:ext cx="18393" cy="59658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17" idx="6"/>
            <a:endCxn id="21" idx="1"/>
          </p:cNvCxnSpPr>
          <p:nvPr/>
        </p:nvCxnSpPr>
        <p:spPr bwMode="auto">
          <a:xfrm>
            <a:off x="3864381" y="5094800"/>
            <a:ext cx="1016844" cy="33506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8" idx="6"/>
            <a:endCxn id="17" idx="2"/>
          </p:cNvCxnSpPr>
          <p:nvPr/>
        </p:nvCxnSpPr>
        <p:spPr bwMode="auto">
          <a:xfrm>
            <a:off x="2871153" y="4860595"/>
            <a:ext cx="688428" cy="234205"/>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18" idx="4"/>
            <a:endCxn id="19" idx="0"/>
          </p:cNvCxnSpPr>
          <p:nvPr/>
        </p:nvCxnSpPr>
        <p:spPr bwMode="auto">
          <a:xfrm flipH="1">
            <a:off x="2697733" y="5056814"/>
            <a:ext cx="21020" cy="1193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19" idx="6"/>
            <a:endCxn id="21" idx="2"/>
          </p:cNvCxnSpPr>
          <p:nvPr/>
        </p:nvCxnSpPr>
        <p:spPr bwMode="auto">
          <a:xfrm>
            <a:off x="2850133" y="5372398"/>
            <a:ext cx="1986455" cy="19621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3047697" y="403236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44" name="TextBox 43"/>
          <p:cNvSpPr txBox="1"/>
          <p:nvPr/>
        </p:nvSpPr>
        <p:spPr>
          <a:xfrm>
            <a:off x="4077032" y="4088653"/>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sp>
        <p:nvSpPr>
          <p:cNvPr id="45" name="TextBox 44"/>
          <p:cNvSpPr txBox="1"/>
          <p:nvPr/>
        </p:nvSpPr>
        <p:spPr>
          <a:xfrm>
            <a:off x="1280074" y="529496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7</a:t>
            </a:r>
          </a:p>
        </p:txBody>
      </p:sp>
      <p:sp>
        <p:nvSpPr>
          <p:cNvPr id="46" name="TextBox 45"/>
          <p:cNvSpPr txBox="1"/>
          <p:nvPr/>
        </p:nvSpPr>
        <p:spPr>
          <a:xfrm>
            <a:off x="2479395" y="4641416"/>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8</a:t>
            </a:r>
          </a:p>
        </p:txBody>
      </p:sp>
      <p:sp>
        <p:nvSpPr>
          <p:cNvPr id="47" name="TextBox 46"/>
          <p:cNvSpPr txBox="1"/>
          <p:nvPr/>
        </p:nvSpPr>
        <p:spPr>
          <a:xfrm>
            <a:off x="1582893" y="3273288"/>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48" name="TextBox 47"/>
          <p:cNvSpPr txBox="1"/>
          <p:nvPr/>
        </p:nvSpPr>
        <p:spPr>
          <a:xfrm>
            <a:off x="3798228" y="312269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49" name="TextBox 48"/>
          <p:cNvSpPr txBox="1"/>
          <p:nvPr/>
        </p:nvSpPr>
        <p:spPr>
          <a:xfrm>
            <a:off x="2478501" y="515545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9</a:t>
            </a:r>
          </a:p>
        </p:txBody>
      </p:sp>
      <p:sp>
        <p:nvSpPr>
          <p:cNvPr id="50" name="TextBox 49"/>
          <p:cNvSpPr txBox="1"/>
          <p:nvPr/>
        </p:nvSpPr>
        <p:spPr>
          <a:xfrm>
            <a:off x="3445492" y="488941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10</a:t>
            </a:r>
            <a:endParaRPr lang="en-US" baseline="-25000" dirty="0">
              <a:solidFill>
                <a:schemeClr val="tx1"/>
              </a:solidFill>
            </a:endParaRPr>
          </a:p>
        </p:txBody>
      </p:sp>
      <p:sp>
        <p:nvSpPr>
          <p:cNvPr id="51" name="TextBox 50"/>
          <p:cNvSpPr txBox="1"/>
          <p:nvPr/>
        </p:nvSpPr>
        <p:spPr>
          <a:xfrm>
            <a:off x="4760388" y="534234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11</a:t>
            </a:r>
            <a:endParaRPr lang="en-US" baseline="-25000" dirty="0">
              <a:solidFill>
                <a:schemeClr val="tx1"/>
              </a:solidFill>
            </a:endParaRPr>
          </a:p>
        </p:txBody>
      </p:sp>
      <p:sp>
        <p:nvSpPr>
          <p:cNvPr id="52" name="TextBox 51"/>
          <p:cNvSpPr txBox="1"/>
          <p:nvPr/>
        </p:nvSpPr>
        <p:spPr>
          <a:xfrm>
            <a:off x="1447497" y="443582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53" name="TextBox 52"/>
          <p:cNvSpPr txBox="1"/>
          <p:nvPr/>
        </p:nvSpPr>
        <p:spPr>
          <a:xfrm>
            <a:off x="4789539" y="43418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6</a:t>
            </a:r>
          </a:p>
        </p:txBody>
      </p:sp>
    </p:spTree>
    <p:extLst>
      <p:ext uri="{BB962C8B-B14F-4D97-AF65-F5344CB8AC3E}">
        <p14:creationId xmlns:p14="http://schemas.microsoft.com/office/powerpoint/2010/main" val="36409197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a pairwise model</a:t>
            </a:r>
          </a:p>
          <a:p>
            <a:r>
              <a:rPr lang="en-US" dirty="0" smtClean="0"/>
              <a:t>Let             be a tree in </a:t>
            </a:r>
            <a:r>
              <a:rPr lang="en-US" i="1" dirty="0" smtClean="0"/>
              <a:t>G</a:t>
            </a:r>
          </a:p>
          <a:p>
            <a:endParaRPr lang="en-US" i="1"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4981" y="2933889"/>
            <a:ext cx="4284066" cy="28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bwMode="auto">
          <a:xfrm>
            <a:off x="1066800" y="2895600"/>
            <a:ext cx="4262247" cy="2933511"/>
          </a:xfrm>
          <a:prstGeom prst="rect">
            <a:avLst/>
          </a:prstGeom>
          <a:solidFill>
            <a:schemeClr val="bg1">
              <a:alpha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 name="Title 1"/>
          <p:cNvSpPr>
            <a:spLocks noGrp="1"/>
          </p:cNvSpPr>
          <p:nvPr>
            <p:ph type="title"/>
          </p:nvPr>
        </p:nvSpPr>
        <p:spPr/>
        <p:txBody>
          <a:bodyPr/>
          <a:lstStyle/>
          <a:p>
            <a:r>
              <a:rPr lang="en-US" dirty="0" smtClean="0"/>
              <a:t>Tree-Robustness</a:t>
            </a:r>
            <a:r>
              <a:rPr lang="en-US" sz="2800" dirty="0" smtClean="0"/>
              <a:t> [</a:t>
            </a:r>
            <a:r>
              <a:rPr lang="en-US" sz="2800" dirty="0" err="1" smtClean="0"/>
              <a:t>Gelfand</a:t>
            </a:r>
            <a:r>
              <a:rPr lang="en-US" sz="2800" dirty="0" smtClean="0"/>
              <a:t> </a:t>
            </a:r>
            <a:r>
              <a:rPr lang="en-US" sz="2800" dirty="0"/>
              <a:t>&amp; Welling ‘12]</a:t>
            </a:r>
          </a:p>
        </p:txBody>
      </p:sp>
      <p:sp>
        <p:nvSpPr>
          <p:cNvPr id="4" name="Slide Number Placeholder 3"/>
          <p:cNvSpPr>
            <a:spLocks noGrp="1"/>
          </p:cNvSpPr>
          <p:nvPr>
            <p:ph type="sldNum" idx="11"/>
          </p:nvPr>
        </p:nvSpPr>
        <p:spPr/>
        <p:txBody>
          <a:bodyPr/>
          <a:lstStyle/>
          <a:p>
            <a:fld id="{EB2E650A-A1FA-4E74-8175-5845299D71FD}" type="slidenum">
              <a:rPr lang="en-US" smtClean="0"/>
              <a:pPr/>
              <a:t>48</a:t>
            </a:fld>
            <a:endParaRPr lang="en-US"/>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5496910" y="1555530"/>
            <a:ext cx="3532602" cy="6455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1600200" y="2201110"/>
            <a:ext cx="984884" cy="3398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Oval 10"/>
          <p:cNvSpPr/>
          <p:nvPr/>
        </p:nvSpPr>
        <p:spPr bwMode="auto">
          <a:xfrm>
            <a:off x="1654581" y="330313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864381" y="313991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1531084" y="44566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4" name="Oval 13"/>
          <p:cNvSpPr/>
          <p:nvPr/>
        </p:nvSpPr>
        <p:spPr bwMode="auto">
          <a:xfrm>
            <a:off x="3122708" y="40641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4142905" y="41137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Oval 15"/>
          <p:cNvSpPr/>
          <p:nvPr/>
        </p:nvSpPr>
        <p:spPr bwMode="auto">
          <a:xfrm>
            <a:off x="4854981" y="43655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3559581" y="489858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2566353" y="466437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2545333" y="517617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0" name="Oval 19"/>
          <p:cNvSpPr/>
          <p:nvPr/>
        </p:nvSpPr>
        <p:spPr bwMode="auto">
          <a:xfrm>
            <a:off x="1347153" y="529705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1" name="Oval 20"/>
          <p:cNvSpPr/>
          <p:nvPr/>
        </p:nvSpPr>
        <p:spPr bwMode="auto">
          <a:xfrm>
            <a:off x="4836588" y="537239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2" name="Straight Connector 21"/>
          <p:cNvCxnSpPr>
            <a:stCxn id="11" idx="6"/>
            <a:endCxn id="12" idx="2"/>
          </p:cNvCxnSpPr>
          <p:nvPr/>
        </p:nvCxnSpPr>
        <p:spPr bwMode="auto">
          <a:xfrm flipV="1">
            <a:off x="1959381" y="3336136"/>
            <a:ext cx="1905000" cy="16321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11" idx="5"/>
            <a:endCxn id="14" idx="1"/>
          </p:cNvCxnSpPr>
          <p:nvPr/>
        </p:nvCxnSpPr>
        <p:spPr bwMode="auto">
          <a:xfrm>
            <a:off x="1914744" y="3638103"/>
            <a:ext cx="1252601" cy="483531"/>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1" idx="4"/>
            <a:endCxn id="13" idx="0"/>
          </p:cNvCxnSpPr>
          <p:nvPr/>
        </p:nvCxnSpPr>
        <p:spPr bwMode="auto">
          <a:xfrm flipH="1">
            <a:off x="1683484" y="3695574"/>
            <a:ext cx="123497" cy="76102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4" idx="0"/>
            <a:endCxn id="12" idx="3"/>
          </p:cNvCxnSpPr>
          <p:nvPr/>
        </p:nvCxnSpPr>
        <p:spPr bwMode="auto">
          <a:xfrm flipV="1">
            <a:off x="3275108" y="3474884"/>
            <a:ext cx="633910" cy="58927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5" idx="0"/>
            <a:endCxn id="12" idx="4"/>
          </p:cNvCxnSpPr>
          <p:nvPr/>
        </p:nvCxnSpPr>
        <p:spPr bwMode="auto">
          <a:xfrm flipH="1" flipV="1">
            <a:off x="4016781" y="3532355"/>
            <a:ext cx="278524" cy="58134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0"/>
            <a:endCxn id="12" idx="5"/>
          </p:cNvCxnSpPr>
          <p:nvPr/>
        </p:nvCxnSpPr>
        <p:spPr bwMode="auto">
          <a:xfrm flipH="1" flipV="1">
            <a:off x="4124544" y="3474884"/>
            <a:ext cx="882837" cy="89061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3" idx="3"/>
            <a:endCxn id="20" idx="0"/>
          </p:cNvCxnSpPr>
          <p:nvPr/>
        </p:nvCxnSpPr>
        <p:spPr bwMode="auto">
          <a:xfrm flipH="1">
            <a:off x="1499553" y="4791570"/>
            <a:ext cx="76168" cy="50548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3" idx="5"/>
            <a:endCxn id="18" idx="2"/>
          </p:cNvCxnSpPr>
          <p:nvPr/>
        </p:nvCxnSpPr>
        <p:spPr bwMode="auto">
          <a:xfrm>
            <a:off x="1791247" y="4791570"/>
            <a:ext cx="775106" cy="69025"/>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3" idx="6"/>
            <a:endCxn id="14" idx="2"/>
          </p:cNvCxnSpPr>
          <p:nvPr/>
        </p:nvCxnSpPr>
        <p:spPr bwMode="auto">
          <a:xfrm flipV="1">
            <a:off x="1835884" y="4260383"/>
            <a:ext cx="1286824" cy="39243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21" idx="3"/>
            <a:endCxn id="20" idx="5"/>
          </p:cNvCxnSpPr>
          <p:nvPr/>
        </p:nvCxnSpPr>
        <p:spPr bwMode="auto">
          <a:xfrm flipH="1" flipV="1">
            <a:off x="1607316" y="5632018"/>
            <a:ext cx="3273909" cy="7534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19" idx="2"/>
            <a:endCxn id="20" idx="6"/>
          </p:cNvCxnSpPr>
          <p:nvPr/>
        </p:nvCxnSpPr>
        <p:spPr bwMode="auto">
          <a:xfrm flipH="1">
            <a:off x="1651953" y="5372398"/>
            <a:ext cx="893380" cy="120872"/>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18" idx="3"/>
            <a:endCxn id="20" idx="7"/>
          </p:cNvCxnSpPr>
          <p:nvPr/>
        </p:nvCxnSpPr>
        <p:spPr bwMode="auto">
          <a:xfrm flipH="1">
            <a:off x="1607316" y="4999343"/>
            <a:ext cx="1003674" cy="355178"/>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4" idx="4"/>
            <a:endCxn id="17" idx="1"/>
          </p:cNvCxnSpPr>
          <p:nvPr/>
        </p:nvCxnSpPr>
        <p:spPr bwMode="auto">
          <a:xfrm>
            <a:off x="3275108" y="4456602"/>
            <a:ext cx="329110" cy="49944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4" idx="6"/>
            <a:endCxn id="15" idx="2"/>
          </p:cNvCxnSpPr>
          <p:nvPr/>
        </p:nvCxnSpPr>
        <p:spPr bwMode="auto">
          <a:xfrm>
            <a:off x="3427508" y="4260383"/>
            <a:ext cx="715397" cy="495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15" idx="4"/>
            <a:endCxn id="17" idx="7"/>
          </p:cNvCxnSpPr>
          <p:nvPr/>
        </p:nvCxnSpPr>
        <p:spPr bwMode="auto">
          <a:xfrm flipH="1">
            <a:off x="3819744" y="4506141"/>
            <a:ext cx="475561" cy="44991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5" idx="6"/>
            <a:endCxn id="16" idx="2"/>
          </p:cNvCxnSpPr>
          <p:nvPr/>
        </p:nvCxnSpPr>
        <p:spPr bwMode="auto">
          <a:xfrm>
            <a:off x="4447705" y="4309922"/>
            <a:ext cx="407276" cy="25180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endCxn id="16" idx="4"/>
          </p:cNvCxnSpPr>
          <p:nvPr/>
        </p:nvCxnSpPr>
        <p:spPr bwMode="auto">
          <a:xfrm flipV="1">
            <a:off x="4988988" y="4757941"/>
            <a:ext cx="18393" cy="59658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17" idx="6"/>
            <a:endCxn id="21" idx="1"/>
          </p:cNvCxnSpPr>
          <p:nvPr/>
        </p:nvCxnSpPr>
        <p:spPr bwMode="auto">
          <a:xfrm>
            <a:off x="3864381" y="5094800"/>
            <a:ext cx="1016844" cy="335068"/>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8" idx="6"/>
            <a:endCxn id="17" idx="2"/>
          </p:cNvCxnSpPr>
          <p:nvPr/>
        </p:nvCxnSpPr>
        <p:spPr bwMode="auto">
          <a:xfrm>
            <a:off x="2871153" y="4860595"/>
            <a:ext cx="688428" cy="234205"/>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18" idx="4"/>
            <a:endCxn id="19" idx="0"/>
          </p:cNvCxnSpPr>
          <p:nvPr/>
        </p:nvCxnSpPr>
        <p:spPr bwMode="auto">
          <a:xfrm flipH="1">
            <a:off x="2697733" y="5056814"/>
            <a:ext cx="21020" cy="1193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19" idx="6"/>
            <a:endCxn id="21" idx="2"/>
          </p:cNvCxnSpPr>
          <p:nvPr/>
        </p:nvCxnSpPr>
        <p:spPr bwMode="auto">
          <a:xfrm>
            <a:off x="2850133" y="5372398"/>
            <a:ext cx="1986455" cy="19621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3047697" y="403236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44" name="TextBox 43"/>
          <p:cNvSpPr txBox="1"/>
          <p:nvPr/>
        </p:nvSpPr>
        <p:spPr>
          <a:xfrm>
            <a:off x="4077032" y="4088653"/>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sp>
        <p:nvSpPr>
          <p:cNvPr id="45" name="TextBox 44"/>
          <p:cNvSpPr txBox="1"/>
          <p:nvPr/>
        </p:nvSpPr>
        <p:spPr>
          <a:xfrm>
            <a:off x="1280074" y="529496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7</a:t>
            </a:r>
          </a:p>
        </p:txBody>
      </p:sp>
      <p:sp>
        <p:nvSpPr>
          <p:cNvPr id="46" name="TextBox 45"/>
          <p:cNvSpPr txBox="1"/>
          <p:nvPr/>
        </p:nvSpPr>
        <p:spPr>
          <a:xfrm>
            <a:off x="2479395" y="4641416"/>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8</a:t>
            </a:r>
          </a:p>
        </p:txBody>
      </p:sp>
      <p:sp>
        <p:nvSpPr>
          <p:cNvPr id="47" name="TextBox 46"/>
          <p:cNvSpPr txBox="1"/>
          <p:nvPr/>
        </p:nvSpPr>
        <p:spPr>
          <a:xfrm>
            <a:off x="1582893" y="3273288"/>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48" name="TextBox 47"/>
          <p:cNvSpPr txBox="1"/>
          <p:nvPr/>
        </p:nvSpPr>
        <p:spPr>
          <a:xfrm>
            <a:off x="3798228" y="312269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49" name="TextBox 48"/>
          <p:cNvSpPr txBox="1"/>
          <p:nvPr/>
        </p:nvSpPr>
        <p:spPr>
          <a:xfrm>
            <a:off x="2478501" y="515545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9</a:t>
            </a:r>
          </a:p>
        </p:txBody>
      </p:sp>
      <p:sp>
        <p:nvSpPr>
          <p:cNvPr id="50" name="TextBox 49"/>
          <p:cNvSpPr txBox="1"/>
          <p:nvPr/>
        </p:nvSpPr>
        <p:spPr>
          <a:xfrm>
            <a:off x="3445492" y="488941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10</a:t>
            </a:r>
            <a:endParaRPr lang="en-US" baseline="-25000" dirty="0">
              <a:solidFill>
                <a:schemeClr val="tx1"/>
              </a:solidFill>
            </a:endParaRPr>
          </a:p>
        </p:txBody>
      </p:sp>
      <p:sp>
        <p:nvSpPr>
          <p:cNvPr id="51" name="TextBox 50"/>
          <p:cNvSpPr txBox="1"/>
          <p:nvPr/>
        </p:nvSpPr>
        <p:spPr>
          <a:xfrm>
            <a:off x="4760388" y="534234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11</a:t>
            </a:r>
            <a:endParaRPr lang="en-US" baseline="-25000" dirty="0">
              <a:solidFill>
                <a:schemeClr val="tx1"/>
              </a:solidFill>
            </a:endParaRPr>
          </a:p>
        </p:txBody>
      </p:sp>
      <p:sp>
        <p:nvSpPr>
          <p:cNvPr id="52" name="TextBox 51"/>
          <p:cNvSpPr txBox="1"/>
          <p:nvPr/>
        </p:nvSpPr>
        <p:spPr>
          <a:xfrm>
            <a:off x="1447497" y="443582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53" name="TextBox 52"/>
          <p:cNvSpPr txBox="1"/>
          <p:nvPr/>
        </p:nvSpPr>
        <p:spPr>
          <a:xfrm>
            <a:off x="4789539" y="43418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6</a:t>
            </a:r>
          </a:p>
        </p:txBody>
      </p:sp>
    </p:spTree>
    <p:extLst>
      <p:ext uri="{BB962C8B-B14F-4D97-AF65-F5344CB8AC3E}">
        <p14:creationId xmlns:p14="http://schemas.microsoft.com/office/powerpoint/2010/main" val="3811084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a pairwise model</a:t>
            </a:r>
          </a:p>
          <a:p>
            <a:r>
              <a:rPr lang="en-US" dirty="0" smtClean="0"/>
              <a:t>Let             be a tree in </a:t>
            </a:r>
            <a:r>
              <a:rPr lang="en-US" i="1" dirty="0" smtClean="0"/>
              <a:t>G</a:t>
            </a:r>
          </a:p>
          <a:p>
            <a:endParaRPr lang="en-US" i="1" dirty="0"/>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981" y="2933889"/>
            <a:ext cx="4284066" cy="28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bwMode="auto">
          <a:xfrm>
            <a:off x="1066800" y="2895600"/>
            <a:ext cx="4262247" cy="2933511"/>
          </a:xfrm>
          <a:prstGeom prst="rect">
            <a:avLst/>
          </a:prstGeom>
          <a:solidFill>
            <a:schemeClr val="bg1">
              <a:alpha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 name="Title 1"/>
          <p:cNvSpPr>
            <a:spLocks noGrp="1"/>
          </p:cNvSpPr>
          <p:nvPr>
            <p:ph type="title"/>
          </p:nvPr>
        </p:nvSpPr>
        <p:spPr/>
        <p:txBody>
          <a:bodyPr/>
          <a:lstStyle/>
          <a:p>
            <a:r>
              <a:rPr lang="en-US" dirty="0" smtClean="0"/>
              <a:t>Tree-Robustness</a:t>
            </a:r>
            <a:r>
              <a:rPr lang="en-US" sz="2800" dirty="0" smtClean="0"/>
              <a:t> </a:t>
            </a:r>
            <a:r>
              <a:rPr lang="en-US" sz="2800" dirty="0"/>
              <a:t>[</a:t>
            </a:r>
            <a:r>
              <a:rPr lang="en-US" sz="2800" dirty="0" err="1"/>
              <a:t>Gelfand</a:t>
            </a:r>
            <a:r>
              <a:rPr lang="en-US" sz="2800" dirty="0"/>
              <a:t> &amp; Welling ‘12]</a:t>
            </a:r>
          </a:p>
        </p:txBody>
      </p:sp>
      <p:sp>
        <p:nvSpPr>
          <p:cNvPr id="4" name="Slide Number Placeholder 3"/>
          <p:cNvSpPr>
            <a:spLocks noGrp="1"/>
          </p:cNvSpPr>
          <p:nvPr>
            <p:ph type="sldNum" idx="11"/>
          </p:nvPr>
        </p:nvSpPr>
        <p:spPr/>
        <p:txBody>
          <a:bodyPr/>
          <a:lstStyle/>
          <a:p>
            <a:fld id="{EB2E650A-A1FA-4E74-8175-5845299D71FD}" type="slidenum">
              <a:rPr lang="en-US" smtClean="0"/>
              <a:pPr/>
              <a:t>49</a:t>
            </a:fld>
            <a:endParaRPr lang="en-US"/>
          </a:p>
        </p:txBody>
      </p:sp>
      <p:pic>
        <p:nvPicPr>
          <p:cNvPr id="7" name="Picture 6"/>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bwMode="auto">
          <a:xfrm>
            <a:off x="5496910" y="1555530"/>
            <a:ext cx="3532602" cy="6455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bwMode="auto">
          <a:xfrm>
            <a:off x="1600200" y="2201110"/>
            <a:ext cx="984884" cy="3398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Oval 10"/>
          <p:cNvSpPr/>
          <p:nvPr/>
        </p:nvSpPr>
        <p:spPr bwMode="auto">
          <a:xfrm>
            <a:off x="1654581" y="330313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864381" y="313991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1531084" y="44566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4" name="Oval 13"/>
          <p:cNvSpPr/>
          <p:nvPr/>
        </p:nvSpPr>
        <p:spPr bwMode="auto">
          <a:xfrm>
            <a:off x="3122708" y="40641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4142905" y="41137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Oval 15"/>
          <p:cNvSpPr/>
          <p:nvPr/>
        </p:nvSpPr>
        <p:spPr bwMode="auto">
          <a:xfrm>
            <a:off x="4854981" y="43655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3559581" y="489858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2566353" y="466437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2545333" y="517617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0" name="Oval 19"/>
          <p:cNvSpPr/>
          <p:nvPr/>
        </p:nvSpPr>
        <p:spPr bwMode="auto">
          <a:xfrm>
            <a:off x="1347153" y="529705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1" name="Oval 20"/>
          <p:cNvSpPr/>
          <p:nvPr/>
        </p:nvSpPr>
        <p:spPr bwMode="auto">
          <a:xfrm>
            <a:off x="4836588" y="537239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2" name="Straight Connector 21"/>
          <p:cNvCxnSpPr>
            <a:stCxn id="11" idx="6"/>
            <a:endCxn id="12" idx="2"/>
          </p:cNvCxnSpPr>
          <p:nvPr/>
        </p:nvCxnSpPr>
        <p:spPr bwMode="auto">
          <a:xfrm flipV="1">
            <a:off x="1959381" y="3336136"/>
            <a:ext cx="1905000" cy="163219"/>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11" idx="5"/>
            <a:endCxn id="14" idx="1"/>
          </p:cNvCxnSpPr>
          <p:nvPr/>
        </p:nvCxnSpPr>
        <p:spPr bwMode="auto">
          <a:xfrm>
            <a:off x="1914744" y="3638103"/>
            <a:ext cx="1252601" cy="483531"/>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1" idx="4"/>
            <a:endCxn id="13" idx="0"/>
          </p:cNvCxnSpPr>
          <p:nvPr/>
        </p:nvCxnSpPr>
        <p:spPr bwMode="auto">
          <a:xfrm flipH="1">
            <a:off x="1683484" y="3695574"/>
            <a:ext cx="123497" cy="761028"/>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4" idx="0"/>
            <a:endCxn id="12" idx="3"/>
          </p:cNvCxnSpPr>
          <p:nvPr/>
        </p:nvCxnSpPr>
        <p:spPr bwMode="auto">
          <a:xfrm flipV="1">
            <a:off x="3275108" y="3474884"/>
            <a:ext cx="633910" cy="58927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5" idx="0"/>
            <a:endCxn id="12" idx="4"/>
          </p:cNvCxnSpPr>
          <p:nvPr/>
        </p:nvCxnSpPr>
        <p:spPr bwMode="auto">
          <a:xfrm flipH="1" flipV="1">
            <a:off x="4016781" y="3532355"/>
            <a:ext cx="278524" cy="581347"/>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0"/>
            <a:endCxn id="12" idx="5"/>
          </p:cNvCxnSpPr>
          <p:nvPr/>
        </p:nvCxnSpPr>
        <p:spPr bwMode="auto">
          <a:xfrm flipH="1" flipV="1">
            <a:off x="4124544" y="3474884"/>
            <a:ext cx="882837" cy="890618"/>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3" idx="3"/>
            <a:endCxn id="20" idx="0"/>
          </p:cNvCxnSpPr>
          <p:nvPr/>
        </p:nvCxnSpPr>
        <p:spPr bwMode="auto">
          <a:xfrm flipH="1">
            <a:off x="1499553" y="4791570"/>
            <a:ext cx="76168" cy="50548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3" idx="5"/>
            <a:endCxn id="18" idx="2"/>
          </p:cNvCxnSpPr>
          <p:nvPr/>
        </p:nvCxnSpPr>
        <p:spPr bwMode="auto">
          <a:xfrm>
            <a:off x="1791247" y="4791570"/>
            <a:ext cx="775106" cy="69025"/>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3" idx="6"/>
            <a:endCxn id="14" idx="2"/>
          </p:cNvCxnSpPr>
          <p:nvPr/>
        </p:nvCxnSpPr>
        <p:spPr bwMode="auto">
          <a:xfrm flipV="1">
            <a:off x="1835884" y="4260383"/>
            <a:ext cx="1286824" cy="39243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21" idx="3"/>
            <a:endCxn id="20" idx="5"/>
          </p:cNvCxnSpPr>
          <p:nvPr/>
        </p:nvCxnSpPr>
        <p:spPr bwMode="auto">
          <a:xfrm flipH="1" flipV="1">
            <a:off x="1607316" y="5632018"/>
            <a:ext cx="3273909" cy="75347"/>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19" idx="2"/>
            <a:endCxn id="20" idx="6"/>
          </p:cNvCxnSpPr>
          <p:nvPr/>
        </p:nvCxnSpPr>
        <p:spPr bwMode="auto">
          <a:xfrm flipH="1">
            <a:off x="1651953" y="5372398"/>
            <a:ext cx="893380" cy="120872"/>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18" idx="3"/>
            <a:endCxn id="20" idx="7"/>
          </p:cNvCxnSpPr>
          <p:nvPr/>
        </p:nvCxnSpPr>
        <p:spPr bwMode="auto">
          <a:xfrm flipH="1">
            <a:off x="1607316" y="4999343"/>
            <a:ext cx="1003674" cy="355178"/>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4" idx="4"/>
            <a:endCxn id="17" idx="1"/>
          </p:cNvCxnSpPr>
          <p:nvPr/>
        </p:nvCxnSpPr>
        <p:spPr bwMode="auto">
          <a:xfrm>
            <a:off x="3275108" y="4456602"/>
            <a:ext cx="329110" cy="49944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4" idx="6"/>
            <a:endCxn id="15" idx="2"/>
          </p:cNvCxnSpPr>
          <p:nvPr/>
        </p:nvCxnSpPr>
        <p:spPr bwMode="auto">
          <a:xfrm>
            <a:off x="3427508" y="4260383"/>
            <a:ext cx="715397" cy="49539"/>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15" idx="4"/>
            <a:endCxn id="17" idx="7"/>
          </p:cNvCxnSpPr>
          <p:nvPr/>
        </p:nvCxnSpPr>
        <p:spPr bwMode="auto">
          <a:xfrm flipH="1">
            <a:off x="3819744" y="4506141"/>
            <a:ext cx="475561" cy="44991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5" idx="6"/>
            <a:endCxn id="16" idx="2"/>
          </p:cNvCxnSpPr>
          <p:nvPr/>
        </p:nvCxnSpPr>
        <p:spPr bwMode="auto">
          <a:xfrm>
            <a:off x="4447705" y="4309922"/>
            <a:ext cx="407276" cy="25180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endCxn id="16" idx="4"/>
          </p:cNvCxnSpPr>
          <p:nvPr/>
        </p:nvCxnSpPr>
        <p:spPr bwMode="auto">
          <a:xfrm flipV="1">
            <a:off x="4988988" y="4757941"/>
            <a:ext cx="18393" cy="596580"/>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17" idx="6"/>
            <a:endCxn id="21" idx="1"/>
          </p:cNvCxnSpPr>
          <p:nvPr/>
        </p:nvCxnSpPr>
        <p:spPr bwMode="auto">
          <a:xfrm>
            <a:off x="3864381" y="5094800"/>
            <a:ext cx="1016844" cy="335068"/>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8" idx="6"/>
            <a:endCxn id="17" idx="2"/>
          </p:cNvCxnSpPr>
          <p:nvPr/>
        </p:nvCxnSpPr>
        <p:spPr bwMode="auto">
          <a:xfrm>
            <a:off x="2871153" y="4860595"/>
            <a:ext cx="688428" cy="234205"/>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18" idx="4"/>
            <a:endCxn id="19" idx="0"/>
          </p:cNvCxnSpPr>
          <p:nvPr/>
        </p:nvCxnSpPr>
        <p:spPr bwMode="auto">
          <a:xfrm flipH="1">
            <a:off x="2697733" y="5056814"/>
            <a:ext cx="21020" cy="1193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19" idx="6"/>
            <a:endCxn id="21" idx="2"/>
          </p:cNvCxnSpPr>
          <p:nvPr/>
        </p:nvCxnSpPr>
        <p:spPr bwMode="auto">
          <a:xfrm>
            <a:off x="2850133" y="5372398"/>
            <a:ext cx="1986455" cy="196219"/>
          </a:xfrm>
          <a:prstGeom prst="line">
            <a:avLst/>
          </a:prstGeom>
          <a:solidFill>
            <a:srgbClr val="00B8FF"/>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3047697" y="403236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44" name="TextBox 43"/>
          <p:cNvSpPr txBox="1"/>
          <p:nvPr/>
        </p:nvSpPr>
        <p:spPr>
          <a:xfrm>
            <a:off x="4077032" y="4088653"/>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sp>
        <p:nvSpPr>
          <p:cNvPr id="45" name="TextBox 44"/>
          <p:cNvSpPr txBox="1"/>
          <p:nvPr/>
        </p:nvSpPr>
        <p:spPr>
          <a:xfrm>
            <a:off x="1280074" y="529496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7</a:t>
            </a:r>
          </a:p>
        </p:txBody>
      </p:sp>
      <p:sp>
        <p:nvSpPr>
          <p:cNvPr id="46" name="TextBox 45"/>
          <p:cNvSpPr txBox="1"/>
          <p:nvPr/>
        </p:nvSpPr>
        <p:spPr>
          <a:xfrm>
            <a:off x="2479395" y="4641416"/>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8</a:t>
            </a:r>
          </a:p>
        </p:txBody>
      </p:sp>
      <p:sp>
        <p:nvSpPr>
          <p:cNvPr id="47" name="TextBox 46"/>
          <p:cNvSpPr txBox="1"/>
          <p:nvPr/>
        </p:nvSpPr>
        <p:spPr>
          <a:xfrm>
            <a:off x="1582893" y="3273288"/>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48" name="TextBox 47"/>
          <p:cNvSpPr txBox="1"/>
          <p:nvPr/>
        </p:nvSpPr>
        <p:spPr>
          <a:xfrm>
            <a:off x="3798228" y="312269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49" name="TextBox 48"/>
          <p:cNvSpPr txBox="1"/>
          <p:nvPr/>
        </p:nvSpPr>
        <p:spPr>
          <a:xfrm>
            <a:off x="2478501" y="515545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9</a:t>
            </a:r>
          </a:p>
        </p:txBody>
      </p:sp>
      <p:sp>
        <p:nvSpPr>
          <p:cNvPr id="50" name="TextBox 49"/>
          <p:cNvSpPr txBox="1"/>
          <p:nvPr/>
        </p:nvSpPr>
        <p:spPr>
          <a:xfrm>
            <a:off x="3445492" y="488941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10</a:t>
            </a:r>
            <a:endParaRPr lang="en-US" baseline="-25000" dirty="0">
              <a:solidFill>
                <a:schemeClr val="tx1"/>
              </a:solidFill>
            </a:endParaRPr>
          </a:p>
        </p:txBody>
      </p:sp>
      <p:sp>
        <p:nvSpPr>
          <p:cNvPr id="51" name="TextBox 50"/>
          <p:cNvSpPr txBox="1"/>
          <p:nvPr/>
        </p:nvSpPr>
        <p:spPr>
          <a:xfrm>
            <a:off x="4760388" y="534234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11</a:t>
            </a:r>
            <a:endParaRPr lang="en-US" baseline="-25000" dirty="0">
              <a:solidFill>
                <a:schemeClr val="tx1"/>
              </a:solidFill>
            </a:endParaRPr>
          </a:p>
        </p:txBody>
      </p:sp>
      <p:sp>
        <p:nvSpPr>
          <p:cNvPr id="52" name="TextBox 51"/>
          <p:cNvSpPr txBox="1"/>
          <p:nvPr/>
        </p:nvSpPr>
        <p:spPr>
          <a:xfrm>
            <a:off x="1447497" y="443582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53" name="TextBox 52"/>
          <p:cNvSpPr txBox="1"/>
          <p:nvPr/>
        </p:nvSpPr>
        <p:spPr>
          <a:xfrm>
            <a:off x="4789539" y="43418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6</a:t>
            </a:r>
          </a:p>
        </p:txBody>
      </p:sp>
      <p:sp>
        <p:nvSpPr>
          <p:cNvPr id="55" name="Content Placeholder 2"/>
          <p:cNvSpPr txBox="1">
            <a:spLocks/>
          </p:cNvSpPr>
          <p:nvPr/>
        </p:nvSpPr>
        <p:spPr bwMode="auto">
          <a:xfrm>
            <a:off x="5410200" y="2743200"/>
            <a:ext cx="3505200" cy="3505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457200" indent="-457200" algn="l" defTabSz="457200" rtl="0" fontAlgn="base">
              <a:spcBef>
                <a:spcPts val="800"/>
              </a:spcBef>
              <a:spcAft>
                <a:spcPct val="0"/>
              </a:spcAft>
              <a:buClr>
                <a:schemeClr val="accent6">
                  <a:lumMod val="50000"/>
                </a:schemeClr>
              </a:buClr>
              <a:buSzPct val="100000"/>
              <a:buFont typeface="Wingdings" pitchFamily="2" charset="2"/>
              <a:buChar char="q"/>
              <a:defRPr sz="3200">
                <a:solidFill>
                  <a:srgbClr val="000000"/>
                </a:solidFill>
                <a:latin typeface="+mn-lt"/>
                <a:ea typeface="+mn-ea"/>
                <a:cs typeface="+mn-cs"/>
              </a:defRPr>
            </a:lvl1pPr>
            <a:lvl2pPr marL="625475" indent="-336550" algn="l" defTabSz="457200" rtl="0" fontAlgn="base">
              <a:spcBef>
                <a:spcPts val="700"/>
              </a:spcBef>
              <a:spcAft>
                <a:spcPct val="0"/>
              </a:spcAft>
              <a:buClr>
                <a:schemeClr val="bg2">
                  <a:lumMod val="50000"/>
                </a:schemeClr>
              </a:buClr>
              <a:buSzPct val="100000"/>
              <a:buFont typeface="Wingdings" pitchFamily="2" charset="2"/>
              <a:buChar char="§"/>
              <a:defRPr sz="2800">
                <a:solidFill>
                  <a:srgbClr val="000000"/>
                </a:solidFill>
                <a:latin typeface="+mn-lt"/>
                <a:cs typeface="+mn-cs"/>
              </a:defRPr>
            </a:lvl2pPr>
            <a:lvl3pPr marL="914400" indent="-230188" algn="l" defTabSz="457200" rtl="0" fontAlgn="base">
              <a:spcBef>
                <a:spcPts val="600"/>
              </a:spcBef>
              <a:spcAft>
                <a:spcPct val="0"/>
              </a:spcAft>
              <a:buClr>
                <a:schemeClr val="bg2">
                  <a:lumMod val="60000"/>
                  <a:lumOff val="40000"/>
                </a:schemeClr>
              </a:buClr>
              <a:buSzPct val="100000"/>
              <a:buFont typeface="Arial" pitchFamily="34" charset="0"/>
              <a:buChar char="•"/>
              <a:defRPr sz="2400">
                <a:solidFill>
                  <a:srgbClr val="000000"/>
                </a:solidFill>
                <a:latin typeface="+mn-lt"/>
                <a:cs typeface="+mn-cs"/>
              </a:defRPr>
            </a:lvl3pPr>
            <a:lvl4pPr marL="971550" indent="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1317625" indent="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a:lstStyle>
          <a:p>
            <a:pPr eaLnBrk="1" hangingPunct="1"/>
            <a:r>
              <a:rPr lang="en-US" kern="0" dirty="0" smtClean="0"/>
              <a:t>Assume uniform off-tree factors:</a:t>
            </a:r>
            <a:endParaRPr lang="en-US" i="1" kern="0" dirty="0" smtClean="0"/>
          </a:p>
          <a:p>
            <a:pPr eaLnBrk="1" hangingPunct="1"/>
            <a:endParaRPr lang="en-US" i="1" kern="0" dirty="0"/>
          </a:p>
        </p:txBody>
      </p:sp>
      <p:pic>
        <p:nvPicPr>
          <p:cNvPr id="5" name="Picture 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bwMode="auto">
          <a:xfrm>
            <a:off x="6248400" y="3886200"/>
            <a:ext cx="2105808" cy="3734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697650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447800"/>
            <a:ext cx="8458200" cy="4648200"/>
          </a:xfrm>
        </p:spPr>
        <p:txBody>
          <a:bodyPr/>
          <a:lstStyle/>
          <a:p>
            <a:r>
              <a:rPr lang="en-US" sz="3100" dirty="0" smtClean="0"/>
              <a:t>A graphical model defines family of distributions</a:t>
            </a:r>
            <a:endParaRPr lang="en-US" sz="3100" dirty="0"/>
          </a:p>
        </p:txBody>
      </p:sp>
      <p:sp>
        <p:nvSpPr>
          <p:cNvPr id="2" name="Title 1"/>
          <p:cNvSpPr>
            <a:spLocks noGrp="1"/>
          </p:cNvSpPr>
          <p:nvPr>
            <p:ph type="title"/>
          </p:nvPr>
        </p:nvSpPr>
        <p:spPr/>
        <p:txBody>
          <a:bodyPr/>
          <a:lstStyle/>
          <a:p>
            <a:r>
              <a:rPr lang="en-US" dirty="0" smtClean="0"/>
              <a:t>Complexity of Graphical Models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5</a:t>
            </a:fld>
            <a:endParaRPr lang="en-US" dirty="0"/>
          </a:p>
        </p:txBody>
      </p:sp>
      <p:sp>
        <p:nvSpPr>
          <p:cNvPr id="297" name="Oval 296"/>
          <p:cNvSpPr/>
          <p:nvPr/>
        </p:nvSpPr>
        <p:spPr bwMode="auto">
          <a:xfrm rot="20523829">
            <a:off x="2517796" y="3975481"/>
            <a:ext cx="3716969" cy="1860067"/>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7" name="TextBox 106"/>
          <p:cNvSpPr txBox="1"/>
          <p:nvPr/>
        </p:nvSpPr>
        <p:spPr>
          <a:xfrm>
            <a:off x="440622" y="2667000"/>
            <a:ext cx="2429093" cy="369332"/>
          </a:xfrm>
          <a:prstGeom prst="rect">
            <a:avLst/>
          </a:prstGeom>
          <a:noFill/>
        </p:spPr>
        <p:txBody>
          <a:bodyPr wrap="square" rtlCol="0">
            <a:spAutoFit/>
          </a:bodyPr>
          <a:lstStyle/>
          <a:p>
            <a:pPr algn="ctr"/>
            <a:r>
              <a:rPr lang="en-US" dirty="0" smtClean="0">
                <a:solidFill>
                  <a:schemeClr val="tx1"/>
                </a:solidFill>
              </a:rPr>
              <a:t>Higher-order model</a:t>
            </a:r>
            <a:endParaRPr lang="en-US" dirty="0">
              <a:solidFill>
                <a:schemeClr val="tx1"/>
              </a:solidFill>
            </a:endParaRPr>
          </a:p>
        </p:txBody>
      </p:sp>
      <p:cxnSp>
        <p:nvCxnSpPr>
          <p:cNvPr id="118" name="Curved Connector 117"/>
          <p:cNvCxnSpPr/>
          <p:nvPr/>
        </p:nvCxnSpPr>
        <p:spPr bwMode="auto">
          <a:xfrm>
            <a:off x="2808217" y="3675475"/>
            <a:ext cx="440012" cy="1486912"/>
          </a:xfrm>
          <a:prstGeom prst="curvedConnector2">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TextBox 150"/>
          <p:cNvSpPr txBox="1"/>
          <p:nvPr/>
        </p:nvSpPr>
        <p:spPr>
          <a:xfrm>
            <a:off x="6630611" y="2354010"/>
            <a:ext cx="1903789" cy="646331"/>
          </a:xfrm>
          <a:prstGeom prst="rect">
            <a:avLst/>
          </a:prstGeom>
          <a:noFill/>
        </p:spPr>
        <p:txBody>
          <a:bodyPr wrap="square" rtlCol="0">
            <a:spAutoFit/>
          </a:bodyPr>
          <a:lstStyle/>
          <a:p>
            <a:pPr algn="ctr"/>
            <a:r>
              <a:rPr lang="en-US" dirty="0" smtClean="0">
                <a:solidFill>
                  <a:schemeClr val="tx1"/>
                </a:solidFill>
              </a:rPr>
              <a:t>4-neighbor pairwise model</a:t>
            </a:r>
            <a:endParaRPr lang="en-US" dirty="0">
              <a:solidFill>
                <a:schemeClr val="tx1"/>
              </a:solidFill>
            </a:endParaRPr>
          </a:p>
        </p:txBody>
      </p:sp>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2822" y="2963610"/>
            <a:ext cx="1997778" cy="1303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2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018250"/>
            <a:ext cx="2025546" cy="131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8" name="Oval 277"/>
          <p:cNvSpPr/>
          <p:nvPr/>
        </p:nvSpPr>
        <p:spPr bwMode="auto">
          <a:xfrm rot="20523829">
            <a:off x="3945397" y="4562405"/>
            <a:ext cx="1974356" cy="910488"/>
          </a:xfrm>
          <a:prstGeom prst="ellipse">
            <a:avLst/>
          </a:prstGeom>
          <a:solidFill>
            <a:schemeClr val="bg1">
              <a:lumMod val="7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1" name="Curved Connector 10"/>
          <p:cNvCxnSpPr/>
          <p:nvPr/>
        </p:nvCxnSpPr>
        <p:spPr bwMode="auto">
          <a:xfrm rot="10800000" flipV="1">
            <a:off x="5165022" y="3681289"/>
            <a:ext cx="1261182" cy="1336360"/>
          </a:xfrm>
          <a:prstGeom prst="curvedConnector2">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27868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Consider a pairwise model</a:t>
            </a:r>
          </a:p>
          <a:p>
            <a:r>
              <a:rPr lang="en-US" dirty="0" smtClean="0"/>
              <a:t>Let             be a tree in </a:t>
            </a:r>
            <a:r>
              <a:rPr lang="en-US" i="1" dirty="0" smtClean="0"/>
              <a:t>G</a:t>
            </a:r>
          </a:p>
          <a:p>
            <a:endParaRPr lang="en-US" i="1" dirty="0"/>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4981" y="2933889"/>
            <a:ext cx="4284066" cy="2892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4" name="Rectangle 53"/>
          <p:cNvSpPr/>
          <p:nvPr/>
        </p:nvSpPr>
        <p:spPr bwMode="auto">
          <a:xfrm>
            <a:off x="1066800" y="2895600"/>
            <a:ext cx="4262247" cy="2933511"/>
          </a:xfrm>
          <a:prstGeom prst="rect">
            <a:avLst/>
          </a:prstGeom>
          <a:solidFill>
            <a:schemeClr val="bg1">
              <a:alpha val="7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 name="Title 1"/>
          <p:cNvSpPr>
            <a:spLocks noGrp="1"/>
          </p:cNvSpPr>
          <p:nvPr>
            <p:ph type="title"/>
          </p:nvPr>
        </p:nvSpPr>
        <p:spPr/>
        <p:txBody>
          <a:bodyPr/>
          <a:lstStyle/>
          <a:p>
            <a:r>
              <a:rPr lang="en-US" dirty="0" smtClean="0"/>
              <a:t>Tree-Robustness</a:t>
            </a:r>
            <a:r>
              <a:rPr lang="en-US" sz="2800" dirty="0" smtClean="0"/>
              <a:t> </a:t>
            </a:r>
            <a:r>
              <a:rPr lang="en-US" sz="2800" dirty="0"/>
              <a:t>[</a:t>
            </a:r>
            <a:r>
              <a:rPr lang="en-US" sz="2800" dirty="0" err="1"/>
              <a:t>Gelfand</a:t>
            </a:r>
            <a:r>
              <a:rPr lang="en-US" sz="2800" dirty="0"/>
              <a:t> &amp; Welling ‘12]</a:t>
            </a:r>
          </a:p>
        </p:txBody>
      </p:sp>
      <p:sp>
        <p:nvSpPr>
          <p:cNvPr id="4" name="Slide Number Placeholder 3"/>
          <p:cNvSpPr>
            <a:spLocks noGrp="1"/>
          </p:cNvSpPr>
          <p:nvPr>
            <p:ph type="sldNum" idx="11"/>
          </p:nvPr>
        </p:nvSpPr>
        <p:spPr/>
        <p:txBody>
          <a:bodyPr/>
          <a:lstStyle/>
          <a:p>
            <a:fld id="{EB2E650A-A1FA-4E74-8175-5845299D71FD}" type="slidenum">
              <a:rPr lang="en-US" smtClean="0"/>
              <a:pPr/>
              <a:t>50</a:t>
            </a:fld>
            <a:endParaRPr lang="en-US"/>
          </a:p>
        </p:txBody>
      </p:sp>
      <p:pic>
        <p:nvPicPr>
          <p:cNvPr id="7" name="Picture 6"/>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5496910" y="1555530"/>
            <a:ext cx="3532602" cy="6455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bwMode="auto">
          <a:xfrm>
            <a:off x="1600200" y="2201110"/>
            <a:ext cx="984884" cy="33984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1" name="Oval 10"/>
          <p:cNvSpPr/>
          <p:nvPr/>
        </p:nvSpPr>
        <p:spPr bwMode="auto">
          <a:xfrm>
            <a:off x="1654581" y="330313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864381" y="313991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1531084" y="44566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4" name="Oval 13"/>
          <p:cNvSpPr/>
          <p:nvPr/>
        </p:nvSpPr>
        <p:spPr bwMode="auto">
          <a:xfrm>
            <a:off x="3122708" y="40641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4142905" y="41137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Oval 15"/>
          <p:cNvSpPr/>
          <p:nvPr/>
        </p:nvSpPr>
        <p:spPr bwMode="auto">
          <a:xfrm>
            <a:off x="4854981" y="43655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3559581" y="489858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2566353" y="466437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2545333" y="517617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0" name="Oval 19"/>
          <p:cNvSpPr/>
          <p:nvPr/>
        </p:nvSpPr>
        <p:spPr bwMode="auto">
          <a:xfrm>
            <a:off x="1347153" y="5297050"/>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1" name="Oval 20"/>
          <p:cNvSpPr/>
          <p:nvPr/>
        </p:nvSpPr>
        <p:spPr bwMode="auto">
          <a:xfrm>
            <a:off x="4836588" y="537239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2" name="Straight Connector 21"/>
          <p:cNvCxnSpPr>
            <a:stCxn id="11" idx="6"/>
            <a:endCxn id="12" idx="2"/>
          </p:cNvCxnSpPr>
          <p:nvPr/>
        </p:nvCxnSpPr>
        <p:spPr bwMode="auto">
          <a:xfrm flipV="1">
            <a:off x="1959381" y="3336136"/>
            <a:ext cx="1905000" cy="163219"/>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stCxn id="11" idx="5"/>
            <a:endCxn id="14" idx="1"/>
          </p:cNvCxnSpPr>
          <p:nvPr/>
        </p:nvCxnSpPr>
        <p:spPr bwMode="auto">
          <a:xfrm>
            <a:off x="1914744" y="3638103"/>
            <a:ext cx="1252601" cy="483531"/>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1" idx="4"/>
            <a:endCxn id="13" idx="0"/>
          </p:cNvCxnSpPr>
          <p:nvPr/>
        </p:nvCxnSpPr>
        <p:spPr bwMode="auto">
          <a:xfrm flipH="1">
            <a:off x="1683484" y="3695574"/>
            <a:ext cx="123497" cy="761028"/>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4" idx="0"/>
            <a:endCxn id="12" idx="3"/>
          </p:cNvCxnSpPr>
          <p:nvPr/>
        </p:nvCxnSpPr>
        <p:spPr bwMode="auto">
          <a:xfrm flipV="1">
            <a:off x="3275108" y="3474884"/>
            <a:ext cx="633910" cy="58927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5" idx="0"/>
            <a:endCxn id="12" idx="4"/>
          </p:cNvCxnSpPr>
          <p:nvPr/>
        </p:nvCxnSpPr>
        <p:spPr bwMode="auto">
          <a:xfrm flipH="1" flipV="1">
            <a:off x="4016781" y="3532355"/>
            <a:ext cx="278524" cy="581347"/>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6" idx="0"/>
            <a:endCxn id="12" idx="5"/>
          </p:cNvCxnSpPr>
          <p:nvPr/>
        </p:nvCxnSpPr>
        <p:spPr bwMode="auto">
          <a:xfrm flipH="1" flipV="1">
            <a:off x="4124544" y="3474884"/>
            <a:ext cx="882837" cy="890618"/>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3" idx="3"/>
            <a:endCxn id="20" idx="0"/>
          </p:cNvCxnSpPr>
          <p:nvPr/>
        </p:nvCxnSpPr>
        <p:spPr bwMode="auto">
          <a:xfrm flipH="1">
            <a:off x="1499553" y="4791570"/>
            <a:ext cx="76168" cy="50548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3" idx="5"/>
            <a:endCxn id="18" idx="2"/>
          </p:cNvCxnSpPr>
          <p:nvPr/>
        </p:nvCxnSpPr>
        <p:spPr bwMode="auto">
          <a:xfrm>
            <a:off x="1791247" y="4791570"/>
            <a:ext cx="775106" cy="69025"/>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3" idx="6"/>
            <a:endCxn id="14" idx="2"/>
          </p:cNvCxnSpPr>
          <p:nvPr/>
        </p:nvCxnSpPr>
        <p:spPr bwMode="auto">
          <a:xfrm flipV="1">
            <a:off x="1835884" y="4260383"/>
            <a:ext cx="1286824" cy="39243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21" idx="3"/>
            <a:endCxn id="20" idx="5"/>
          </p:cNvCxnSpPr>
          <p:nvPr/>
        </p:nvCxnSpPr>
        <p:spPr bwMode="auto">
          <a:xfrm flipH="1" flipV="1">
            <a:off x="1607316" y="5632018"/>
            <a:ext cx="3273909" cy="75347"/>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19" idx="2"/>
            <a:endCxn id="20" idx="6"/>
          </p:cNvCxnSpPr>
          <p:nvPr/>
        </p:nvCxnSpPr>
        <p:spPr bwMode="auto">
          <a:xfrm flipH="1">
            <a:off x="1651953" y="5372398"/>
            <a:ext cx="893380" cy="120872"/>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18" idx="3"/>
            <a:endCxn id="20" idx="7"/>
          </p:cNvCxnSpPr>
          <p:nvPr/>
        </p:nvCxnSpPr>
        <p:spPr bwMode="auto">
          <a:xfrm flipH="1">
            <a:off x="1607316" y="4999343"/>
            <a:ext cx="1003674" cy="355178"/>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4" idx="4"/>
            <a:endCxn id="17" idx="1"/>
          </p:cNvCxnSpPr>
          <p:nvPr/>
        </p:nvCxnSpPr>
        <p:spPr bwMode="auto">
          <a:xfrm>
            <a:off x="3275108" y="4456602"/>
            <a:ext cx="329110" cy="499449"/>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Connector 34"/>
          <p:cNvCxnSpPr>
            <a:stCxn id="14" idx="6"/>
            <a:endCxn id="15" idx="2"/>
          </p:cNvCxnSpPr>
          <p:nvPr/>
        </p:nvCxnSpPr>
        <p:spPr bwMode="auto">
          <a:xfrm>
            <a:off x="3427508" y="4260383"/>
            <a:ext cx="715397" cy="49539"/>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p:cNvCxnSpPr>
            <a:stCxn id="15" idx="4"/>
            <a:endCxn id="17" idx="7"/>
          </p:cNvCxnSpPr>
          <p:nvPr/>
        </p:nvCxnSpPr>
        <p:spPr bwMode="auto">
          <a:xfrm flipH="1">
            <a:off x="3819744" y="4506141"/>
            <a:ext cx="475561" cy="44991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5" idx="6"/>
            <a:endCxn id="16" idx="2"/>
          </p:cNvCxnSpPr>
          <p:nvPr/>
        </p:nvCxnSpPr>
        <p:spPr bwMode="auto">
          <a:xfrm>
            <a:off x="4447705" y="4309922"/>
            <a:ext cx="407276" cy="25180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endCxn id="16" idx="4"/>
          </p:cNvCxnSpPr>
          <p:nvPr/>
        </p:nvCxnSpPr>
        <p:spPr bwMode="auto">
          <a:xfrm flipV="1">
            <a:off x="4988988" y="4757941"/>
            <a:ext cx="18393" cy="596580"/>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17" idx="6"/>
            <a:endCxn id="21" idx="1"/>
          </p:cNvCxnSpPr>
          <p:nvPr/>
        </p:nvCxnSpPr>
        <p:spPr bwMode="auto">
          <a:xfrm>
            <a:off x="3864381" y="5094800"/>
            <a:ext cx="1016844" cy="335068"/>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8" idx="6"/>
            <a:endCxn id="17" idx="2"/>
          </p:cNvCxnSpPr>
          <p:nvPr/>
        </p:nvCxnSpPr>
        <p:spPr bwMode="auto">
          <a:xfrm>
            <a:off x="2871153" y="4860595"/>
            <a:ext cx="688428" cy="234205"/>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18" idx="4"/>
            <a:endCxn id="19" idx="0"/>
          </p:cNvCxnSpPr>
          <p:nvPr/>
        </p:nvCxnSpPr>
        <p:spPr bwMode="auto">
          <a:xfrm flipH="1">
            <a:off x="2697733" y="5056814"/>
            <a:ext cx="21020" cy="1193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19" idx="6"/>
            <a:endCxn id="21" idx="2"/>
          </p:cNvCxnSpPr>
          <p:nvPr/>
        </p:nvCxnSpPr>
        <p:spPr bwMode="auto">
          <a:xfrm>
            <a:off x="2850133" y="5372398"/>
            <a:ext cx="1986455" cy="196219"/>
          </a:xfrm>
          <a:prstGeom prst="line">
            <a:avLst/>
          </a:prstGeom>
          <a:solidFill>
            <a:srgbClr val="00B8FF"/>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p:cNvSpPr txBox="1"/>
          <p:nvPr/>
        </p:nvSpPr>
        <p:spPr>
          <a:xfrm>
            <a:off x="3047697" y="403236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44" name="TextBox 43"/>
          <p:cNvSpPr txBox="1"/>
          <p:nvPr/>
        </p:nvSpPr>
        <p:spPr>
          <a:xfrm>
            <a:off x="4077032" y="4088653"/>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sp>
        <p:nvSpPr>
          <p:cNvPr id="45" name="TextBox 44"/>
          <p:cNvSpPr txBox="1"/>
          <p:nvPr/>
        </p:nvSpPr>
        <p:spPr>
          <a:xfrm>
            <a:off x="1280074" y="529496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7</a:t>
            </a:r>
          </a:p>
        </p:txBody>
      </p:sp>
      <p:sp>
        <p:nvSpPr>
          <p:cNvPr id="46" name="TextBox 45"/>
          <p:cNvSpPr txBox="1"/>
          <p:nvPr/>
        </p:nvSpPr>
        <p:spPr>
          <a:xfrm>
            <a:off x="2479395" y="4641416"/>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8</a:t>
            </a:r>
          </a:p>
        </p:txBody>
      </p:sp>
      <p:sp>
        <p:nvSpPr>
          <p:cNvPr id="47" name="TextBox 46"/>
          <p:cNvSpPr txBox="1"/>
          <p:nvPr/>
        </p:nvSpPr>
        <p:spPr>
          <a:xfrm>
            <a:off x="1582893" y="3273288"/>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48" name="TextBox 47"/>
          <p:cNvSpPr txBox="1"/>
          <p:nvPr/>
        </p:nvSpPr>
        <p:spPr>
          <a:xfrm>
            <a:off x="3798228" y="312269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49" name="TextBox 48"/>
          <p:cNvSpPr txBox="1"/>
          <p:nvPr/>
        </p:nvSpPr>
        <p:spPr>
          <a:xfrm>
            <a:off x="2478501" y="515545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9</a:t>
            </a:r>
          </a:p>
        </p:txBody>
      </p:sp>
      <p:sp>
        <p:nvSpPr>
          <p:cNvPr id="50" name="TextBox 49"/>
          <p:cNvSpPr txBox="1"/>
          <p:nvPr/>
        </p:nvSpPr>
        <p:spPr>
          <a:xfrm>
            <a:off x="3445492" y="488941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10</a:t>
            </a:r>
            <a:endParaRPr lang="en-US" baseline="-25000" dirty="0">
              <a:solidFill>
                <a:schemeClr val="tx1"/>
              </a:solidFill>
            </a:endParaRPr>
          </a:p>
        </p:txBody>
      </p:sp>
      <p:sp>
        <p:nvSpPr>
          <p:cNvPr id="51" name="TextBox 50"/>
          <p:cNvSpPr txBox="1"/>
          <p:nvPr/>
        </p:nvSpPr>
        <p:spPr>
          <a:xfrm>
            <a:off x="4760388" y="534234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11</a:t>
            </a:r>
            <a:endParaRPr lang="en-US" baseline="-25000" dirty="0">
              <a:solidFill>
                <a:schemeClr val="tx1"/>
              </a:solidFill>
            </a:endParaRPr>
          </a:p>
        </p:txBody>
      </p:sp>
      <p:sp>
        <p:nvSpPr>
          <p:cNvPr id="52" name="TextBox 51"/>
          <p:cNvSpPr txBox="1"/>
          <p:nvPr/>
        </p:nvSpPr>
        <p:spPr>
          <a:xfrm>
            <a:off x="1447497" y="443582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53" name="TextBox 52"/>
          <p:cNvSpPr txBox="1"/>
          <p:nvPr/>
        </p:nvSpPr>
        <p:spPr>
          <a:xfrm>
            <a:off x="4789539" y="43418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6</a:t>
            </a:r>
          </a:p>
        </p:txBody>
      </p:sp>
      <p:sp>
        <p:nvSpPr>
          <p:cNvPr id="55" name="Content Placeholder 2"/>
          <p:cNvSpPr txBox="1">
            <a:spLocks/>
          </p:cNvSpPr>
          <p:nvPr/>
        </p:nvSpPr>
        <p:spPr bwMode="auto">
          <a:xfrm>
            <a:off x="5410200" y="2743200"/>
            <a:ext cx="3505200" cy="3505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457200" indent="-457200" algn="l" defTabSz="457200" rtl="0" fontAlgn="base">
              <a:spcBef>
                <a:spcPts val="800"/>
              </a:spcBef>
              <a:spcAft>
                <a:spcPct val="0"/>
              </a:spcAft>
              <a:buClr>
                <a:schemeClr val="accent6">
                  <a:lumMod val="50000"/>
                </a:schemeClr>
              </a:buClr>
              <a:buSzPct val="100000"/>
              <a:buFont typeface="Wingdings" pitchFamily="2" charset="2"/>
              <a:buChar char="q"/>
              <a:defRPr sz="3200">
                <a:solidFill>
                  <a:srgbClr val="000000"/>
                </a:solidFill>
                <a:latin typeface="+mn-lt"/>
                <a:ea typeface="+mn-ea"/>
                <a:cs typeface="+mn-cs"/>
              </a:defRPr>
            </a:lvl1pPr>
            <a:lvl2pPr marL="625475" indent="-336550" algn="l" defTabSz="457200" rtl="0" fontAlgn="base">
              <a:spcBef>
                <a:spcPts val="700"/>
              </a:spcBef>
              <a:spcAft>
                <a:spcPct val="0"/>
              </a:spcAft>
              <a:buClr>
                <a:schemeClr val="bg2">
                  <a:lumMod val="50000"/>
                </a:schemeClr>
              </a:buClr>
              <a:buSzPct val="100000"/>
              <a:buFont typeface="Wingdings" pitchFamily="2" charset="2"/>
              <a:buChar char="§"/>
              <a:defRPr sz="2800">
                <a:solidFill>
                  <a:srgbClr val="000000"/>
                </a:solidFill>
                <a:latin typeface="+mn-lt"/>
                <a:cs typeface="+mn-cs"/>
              </a:defRPr>
            </a:lvl2pPr>
            <a:lvl3pPr marL="914400" indent="-230188" algn="l" defTabSz="457200" rtl="0" fontAlgn="base">
              <a:spcBef>
                <a:spcPts val="600"/>
              </a:spcBef>
              <a:spcAft>
                <a:spcPct val="0"/>
              </a:spcAft>
              <a:buClr>
                <a:schemeClr val="bg2">
                  <a:lumMod val="60000"/>
                  <a:lumOff val="40000"/>
                </a:schemeClr>
              </a:buClr>
              <a:buSzPct val="100000"/>
              <a:buFont typeface="Arial" pitchFamily="34" charset="0"/>
              <a:buChar char="•"/>
              <a:defRPr sz="2400">
                <a:solidFill>
                  <a:srgbClr val="000000"/>
                </a:solidFill>
                <a:latin typeface="+mn-lt"/>
                <a:cs typeface="+mn-cs"/>
              </a:defRPr>
            </a:lvl3pPr>
            <a:lvl4pPr marL="971550" indent="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1317625" indent="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a:lstStyle>
          <a:p>
            <a:pPr eaLnBrk="1" hangingPunct="1"/>
            <a:r>
              <a:rPr lang="en-US" kern="0" dirty="0" smtClean="0"/>
              <a:t>Assume uniform off-tree factors:</a:t>
            </a:r>
            <a:endParaRPr lang="en-US" i="1" kern="0" dirty="0" smtClean="0"/>
          </a:p>
          <a:p>
            <a:pPr eaLnBrk="1" hangingPunct="1"/>
            <a:endParaRPr lang="en-US" i="1" kern="0" dirty="0" smtClean="0"/>
          </a:p>
          <a:p>
            <a:pPr eaLnBrk="1" hangingPunct="1"/>
            <a:endParaRPr lang="en-US" sz="600" i="1" kern="0" dirty="0"/>
          </a:p>
          <a:p>
            <a:pPr eaLnBrk="1" hangingPunct="1"/>
            <a:r>
              <a:rPr lang="en-US" i="1" kern="0" dirty="0" smtClean="0"/>
              <a:t>                 </a:t>
            </a:r>
            <a:r>
              <a:rPr lang="en-US" kern="0" dirty="0" smtClean="0"/>
              <a:t>is exact on            and all such trees in </a:t>
            </a:r>
            <a:r>
              <a:rPr lang="en-US" i="1" kern="0" dirty="0" smtClean="0"/>
              <a:t>G!</a:t>
            </a:r>
            <a:endParaRPr lang="en-US" i="1" kern="0" dirty="0"/>
          </a:p>
        </p:txBody>
      </p:sp>
      <p:pic>
        <p:nvPicPr>
          <p:cNvPr id="5" name="Picture 4"/>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bwMode="auto">
          <a:xfrm>
            <a:off x="6248400" y="3886200"/>
            <a:ext cx="2105808" cy="3734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6" name="Picture 5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bwMode="auto">
          <a:xfrm>
            <a:off x="5943600" y="4679730"/>
            <a:ext cx="1521432" cy="43969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bwMode="auto">
          <a:xfrm>
            <a:off x="6487510" y="5220285"/>
            <a:ext cx="849354" cy="37347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8484066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Tree Robustness Desirable?</a:t>
            </a:r>
            <a:endParaRPr lang="en-US" dirty="0"/>
          </a:p>
        </p:txBody>
      </p:sp>
      <p:sp>
        <p:nvSpPr>
          <p:cNvPr id="3" name="Content Placeholder 2"/>
          <p:cNvSpPr>
            <a:spLocks noGrp="1"/>
          </p:cNvSpPr>
          <p:nvPr>
            <p:ph idx="1"/>
          </p:nvPr>
        </p:nvSpPr>
        <p:spPr>
          <a:xfrm>
            <a:off x="457200" y="1371600"/>
            <a:ext cx="8228013" cy="4648200"/>
          </a:xfrm>
        </p:spPr>
        <p:txBody>
          <a:bodyPr/>
          <a:lstStyle/>
          <a:p>
            <a:pPr marL="0" indent="0">
              <a:buNone/>
            </a:pPr>
            <a:r>
              <a:rPr lang="en-US" dirty="0" smtClean="0"/>
              <a:t>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057400"/>
            <a:ext cx="4495800" cy="3371850"/>
          </a:xfrm>
          <a:prstGeom prst="rect">
            <a:avLst/>
          </a:prstGeom>
        </p:spPr>
      </p:pic>
      <p:sp>
        <p:nvSpPr>
          <p:cNvPr id="7" name="Slide Number Placeholder 6"/>
          <p:cNvSpPr>
            <a:spLocks noGrp="1"/>
          </p:cNvSpPr>
          <p:nvPr>
            <p:ph type="sldNum" idx="11"/>
          </p:nvPr>
        </p:nvSpPr>
        <p:spPr/>
        <p:txBody>
          <a:bodyPr/>
          <a:lstStyle/>
          <a:p>
            <a:fld id="{EB2E650A-A1FA-4E74-8175-5845299D71FD}" type="slidenum">
              <a:rPr lang="en-US" smtClean="0"/>
              <a:pPr/>
              <a:t>51</a:t>
            </a:fld>
            <a:endParaRPr lang="en-US"/>
          </a:p>
        </p:txBody>
      </p:sp>
      <p:cxnSp>
        <p:nvCxnSpPr>
          <p:cNvPr id="9" name="Straight Arrow Connector 8"/>
          <p:cNvCxnSpPr/>
          <p:nvPr/>
        </p:nvCxnSpPr>
        <p:spPr bwMode="auto">
          <a:xfrm>
            <a:off x="3505200" y="5703332"/>
            <a:ext cx="20574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p:cNvSpPr txBox="1"/>
          <p:nvPr/>
        </p:nvSpPr>
        <p:spPr>
          <a:xfrm>
            <a:off x="5638800" y="5486400"/>
            <a:ext cx="2057400" cy="369332"/>
          </a:xfrm>
          <a:prstGeom prst="rect">
            <a:avLst/>
          </a:prstGeom>
          <a:noFill/>
        </p:spPr>
        <p:txBody>
          <a:bodyPr wrap="square" rtlCol="0">
            <a:spAutoFit/>
          </a:bodyPr>
          <a:lstStyle/>
          <a:p>
            <a:r>
              <a:rPr lang="en-US" dirty="0" smtClean="0">
                <a:solidFill>
                  <a:srgbClr val="002060"/>
                </a:solidFill>
              </a:rPr>
              <a:t>Less Tree Robust</a:t>
            </a:r>
            <a:endParaRPr lang="en-US" dirty="0">
              <a:solidFill>
                <a:srgbClr val="002060"/>
              </a:solidFill>
            </a:endParaRPr>
          </a:p>
        </p:txBody>
      </p:sp>
      <p:sp>
        <p:nvSpPr>
          <p:cNvPr id="11" name="TextBox 10"/>
          <p:cNvSpPr txBox="1"/>
          <p:nvPr/>
        </p:nvSpPr>
        <p:spPr>
          <a:xfrm>
            <a:off x="1752600" y="5513477"/>
            <a:ext cx="1447800" cy="369332"/>
          </a:xfrm>
          <a:prstGeom prst="rect">
            <a:avLst/>
          </a:prstGeom>
          <a:noFill/>
        </p:spPr>
        <p:txBody>
          <a:bodyPr wrap="square" rtlCol="0">
            <a:spAutoFit/>
          </a:bodyPr>
          <a:lstStyle/>
          <a:p>
            <a:r>
              <a:rPr lang="en-US" dirty="0" smtClean="0">
                <a:solidFill>
                  <a:srgbClr val="002060"/>
                </a:solidFill>
              </a:rPr>
              <a:t>Tree Robust</a:t>
            </a:r>
            <a:endParaRPr lang="en-US" dirty="0">
              <a:solidFill>
                <a:srgbClr val="002060"/>
              </a:solidFill>
            </a:endParaRPr>
          </a:p>
        </p:txBody>
      </p:sp>
      <p:cxnSp>
        <p:nvCxnSpPr>
          <p:cNvPr id="8" name="Straight Arrow Connector 7"/>
          <p:cNvCxnSpPr/>
          <p:nvPr/>
        </p:nvCxnSpPr>
        <p:spPr bwMode="auto">
          <a:xfrm flipV="1">
            <a:off x="2476500" y="5189339"/>
            <a:ext cx="266700" cy="25567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28600" y="1686580"/>
            <a:ext cx="8610600" cy="523220"/>
          </a:xfrm>
          <a:prstGeom prst="rect">
            <a:avLst/>
          </a:prstGeom>
          <a:solidFill>
            <a:schemeClr val="bg1">
              <a:lumMod val="85000"/>
            </a:schemeClr>
          </a:solidFill>
          <a:ln w="38100">
            <a:solidFill>
              <a:srgbClr val="002060"/>
            </a:solidFill>
          </a:ln>
        </p:spPr>
        <p:txBody>
          <a:bodyPr wrap="square" rtlCol="0">
            <a:spAutoFit/>
          </a:bodyPr>
          <a:lstStyle/>
          <a:p>
            <a:pPr algn="ctr"/>
            <a:r>
              <a:rPr lang="en-US" sz="2800" dirty="0" smtClean="0">
                <a:solidFill>
                  <a:schemeClr val="tx1"/>
                </a:solidFill>
                <a:latin typeface="+mn-lt"/>
              </a:rPr>
              <a:t>Accuracy degrades as Regions becomes less Tree Robust!</a:t>
            </a:r>
            <a:endParaRPr lang="en-US" sz="2800" dirty="0">
              <a:solidFill>
                <a:schemeClr val="tx1"/>
              </a:solidFill>
              <a:latin typeface="+mn-lt"/>
            </a:endParaRPr>
          </a:p>
        </p:txBody>
      </p:sp>
    </p:spTree>
    <p:extLst>
      <p:ext uri="{BB962C8B-B14F-4D97-AF65-F5344CB8AC3E}">
        <p14:creationId xmlns:p14="http://schemas.microsoft.com/office/powerpoint/2010/main" val="22651809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Bottom-Up Region Selection</a:t>
            </a:r>
            <a:endParaRPr lang="en-US" sz="4000" dirty="0"/>
          </a:p>
        </p:txBody>
      </p:sp>
      <p:sp>
        <p:nvSpPr>
          <p:cNvPr id="3" name="Content Placeholder 2"/>
          <p:cNvSpPr>
            <a:spLocks noGrp="1"/>
          </p:cNvSpPr>
          <p:nvPr>
            <p:ph idx="1"/>
          </p:nvPr>
        </p:nvSpPr>
        <p:spPr>
          <a:xfrm>
            <a:off x="457200" y="1447800"/>
            <a:ext cx="8534400" cy="4648200"/>
          </a:xfrm>
        </p:spPr>
        <p:txBody>
          <a:bodyPr/>
          <a:lstStyle/>
          <a:p>
            <a:r>
              <a:rPr lang="en-US" dirty="0" smtClean="0"/>
              <a:t>Selecting Regions ≡ Finding Cycle Bases in </a:t>
            </a:r>
            <a:r>
              <a:rPr lang="en-US" i="1" dirty="0" smtClean="0"/>
              <a:t>G</a:t>
            </a:r>
          </a:p>
        </p:txBody>
      </p:sp>
      <p:sp>
        <p:nvSpPr>
          <p:cNvPr id="4" name="Slide Number Placeholder 3"/>
          <p:cNvSpPr>
            <a:spLocks noGrp="1"/>
          </p:cNvSpPr>
          <p:nvPr>
            <p:ph type="sldNum" idx="11"/>
          </p:nvPr>
        </p:nvSpPr>
        <p:spPr/>
        <p:txBody>
          <a:bodyPr/>
          <a:lstStyle/>
          <a:p>
            <a:fld id="{EB2E650A-A1FA-4E74-8175-5845299D71FD}" type="slidenum">
              <a:rPr lang="en-US" smtClean="0"/>
              <a:pPr/>
              <a:t>52</a:t>
            </a:fld>
            <a:endParaRPr lang="en-US"/>
          </a:p>
        </p:txBody>
      </p:sp>
      <p:sp>
        <p:nvSpPr>
          <p:cNvPr id="5" name="Oval 4"/>
          <p:cNvSpPr/>
          <p:nvPr/>
        </p:nvSpPr>
        <p:spPr bwMode="auto">
          <a:xfrm>
            <a:off x="5734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Oval 5"/>
          <p:cNvSpPr/>
          <p:nvPr/>
        </p:nvSpPr>
        <p:spPr bwMode="auto">
          <a:xfrm>
            <a:off x="16402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573435" y="42483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 name="Oval 7"/>
          <p:cNvSpPr/>
          <p:nvPr/>
        </p:nvSpPr>
        <p:spPr bwMode="auto">
          <a:xfrm>
            <a:off x="1640235" y="42369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Rectangle 8"/>
          <p:cNvSpPr/>
          <p:nvPr/>
        </p:nvSpPr>
        <p:spPr bwMode="auto">
          <a:xfrm>
            <a:off x="1183035" y="3302496"/>
            <a:ext cx="152400" cy="15055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0" name="Straight Connector 9"/>
          <p:cNvCxnSpPr>
            <a:stCxn id="5" idx="6"/>
            <a:endCxn id="9" idx="1"/>
          </p:cNvCxnSpPr>
          <p:nvPr/>
        </p:nvCxnSpPr>
        <p:spPr bwMode="auto">
          <a:xfrm flipV="1">
            <a:off x="8782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9" idx="3"/>
            <a:endCxn id="6" idx="2"/>
          </p:cNvCxnSpPr>
          <p:nvPr/>
        </p:nvCxnSpPr>
        <p:spPr bwMode="auto">
          <a:xfrm>
            <a:off x="13354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1183035" y="4356963"/>
            <a:ext cx="152400" cy="15812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3" name="Straight Connector 12"/>
          <p:cNvCxnSpPr>
            <a:stCxn id="7" idx="6"/>
            <a:endCxn id="12" idx="1"/>
          </p:cNvCxnSpPr>
          <p:nvPr/>
        </p:nvCxnSpPr>
        <p:spPr bwMode="auto">
          <a:xfrm flipV="1">
            <a:off x="878235" y="4436026"/>
            <a:ext cx="304800" cy="858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12" idx="3"/>
            <a:endCxn id="8" idx="2"/>
          </p:cNvCxnSpPr>
          <p:nvPr/>
        </p:nvCxnSpPr>
        <p:spPr bwMode="auto">
          <a:xfrm flipV="1">
            <a:off x="1335435" y="4433174"/>
            <a:ext cx="304800" cy="28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rot="5400000">
            <a:off x="647696" y="3824642"/>
            <a:ext cx="152400" cy="118174"/>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6" name="Straight Connector 15"/>
          <p:cNvCxnSpPr>
            <a:stCxn id="5" idx="4"/>
            <a:endCxn id="15" idx="1"/>
          </p:cNvCxnSpPr>
          <p:nvPr/>
        </p:nvCxnSpPr>
        <p:spPr bwMode="auto">
          <a:xfrm flipH="1">
            <a:off x="723896" y="3574032"/>
            <a:ext cx="1939" cy="23349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5" idx="3"/>
            <a:endCxn id="7" idx="0"/>
          </p:cNvCxnSpPr>
          <p:nvPr/>
        </p:nvCxnSpPr>
        <p:spPr bwMode="auto">
          <a:xfrm>
            <a:off x="723896" y="3959929"/>
            <a:ext cx="1939" cy="2884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rot="5400000">
            <a:off x="1714936" y="3823036"/>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a:stCxn id="6" idx="4"/>
            <a:endCxn id="18" idx="1"/>
          </p:cNvCxnSpPr>
          <p:nvPr/>
        </p:nvCxnSpPr>
        <p:spPr bwMode="auto">
          <a:xfrm flipH="1">
            <a:off x="1791136" y="3574032"/>
            <a:ext cx="1499" cy="23145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18" idx="3"/>
            <a:endCxn id="8" idx="0"/>
          </p:cNvCxnSpPr>
          <p:nvPr/>
        </p:nvCxnSpPr>
        <p:spPr bwMode="auto">
          <a:xfrm>
            <a:off x="1791136" y="3957882"/>
            <a:ext cx="1499" cy="27907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501997" y="317807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1524000" y="316855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23" name="TextBox 22"/>
          <p:cNvSpPr txBox="1"/>
          <p:nvPr/>
        </p:nvSpPr>
        <p:spPr>
          <a:xfrm>
            <a:off x="457200" y="424011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24" name="TextBox 23"/>
          <p:cNvSpPr txBox="1"/>
          <p:nvPr/>
        </p:nvSpPr>
        <p:spPr>
          <a:xfrm>
            <a:off x="1528755" y="421154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sp>
        <p:nvSpPr>
          <p:cNvPr id="27" name="Rectangle 26"/>
          <p:cNvSpPr/>
          <p:nvPr/>
        </p:nvSpPr>
        <p:spPr bwMode="auto">
          <a:xfrm>
            <a:off x="1023933"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Rectangle 27"/>
          <p:cNvSpPr/>
          <p:nvPr/>
        </p:nvSpPr>
        <p:spPr bwMode="auto">
          <a:xfrm>
            <a:off x="1338259"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9" name="Straight Connector 28"/>
          <p:cNvCxnSpPr>
            <a:stCxn id="5" idx="5"/>
            <a:endCxn id="27" idx="0"/>
          </p:cNvCxnSpPr>
          <p:nvPr/>
        </p:nvCxnSpPr>
        <p:spPr bwMode="auto">
          <a:xfrm>
            <a:off x="833598" y="3516561"/>
            <a:ext cx="266535"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7" idx="2"/>
            <a:endCxn id="8" idx="1"/>
          </p:cNvCxnSpPr>
          <p:nvPr/>
        </p:nvCxnSpPr>
        <p:spPr bwMode="auto">
          <a:xfrm>
            <a:off x="1100133" y="3855205"/>
            <a:ext cx="584739" cy="43922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6" idx="3"/>
            <a:endCxn id="28" idx="0"/>
          </p:cNvCxnSpPr>
          <p:nvPr/>
        </p:nvCxnSpPr>
        <p:spPr bwMode="auto">
          <a:xfrm flipH="1">
            <a:off x="1414459" y="3516561"/>
            <a:ext cx="270413"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28" idx="2"/>
            <a:endCxn id="7" idx="7"/>
          </p:cNvCxnSpPr>
          <p:nvPr/>
        </p:nvCxnSpPr>
        <p:spPr bwMode="auto">
          <a:xfrm flipH="1">
            <a:off x="833598" y="3855205"/>
            <a:ext cx="580861" cy="45065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42"/>
          <p:cNvSpPr/>
          <p:nvPr/>
        </p:nvSpPr>
        <p:spPr bwMode="auto">
          <a:xfrm>
            <a:off x="25165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 name="Oval 43"/>
          <p:cNvSpPr/>
          <p:nvPr/>
        </p:nvSpPr>
        <p:spPr bwMode="auto">
          <a:xfrm>
            <a:off x="35833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5" name="Oval 44"/>
          <p:cNvSpPr/>
          <p:nvPr/>
        </p:nvSpPr>
        <p:spPr bwMode="auto">
          <a:xfrm>
            <a:off x="2516531" y="42653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6" name="Oval 45"/>
          <p:cNvSpPr/>
          <p:nvPr/>
        </p:nvSpPr>
        <p:spPr bwMode="auto">
          <a:xfrm>
            <a:off x="3583331" y="425386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8" name="Straight Connector 47"/>
          <p:cNvCxnSpPr>
            <a:endCxn id="44" idx="2"/>
          </p:cNvCxnSpPr>
          <p:nvPr/>
        </p:nvCxnSpPr>
        <p:spPr bwMode="auto">
          <a:xfrm>
            <a:off x="2798471" y="3394723"/>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stCxn id="45" idx="6"/>
            <a:endCxn id="46" idx="2"/>
          </p:cNvCxnSpPr>
          <p:nvPr/>
        </p:nvCxnSpPr>
        <p:spPr bwMode="auto">
          <a:xfrm flipV="1">
            <a:off x="2821331" y="4450084"/>
            <a:ext cx="762000" cy="114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43" idx="4"/>
            <a:endCxn id="45" idx="0"/>
          </p:cNvCxnSpPr>
          <p:nvPr/>
        </p:nvCxnSpPr>
        <p:spPr bwMode="auto">
          <a:xfrm>
            <a:off x="2668931" y="3590942"/>
            <a:ext cx="0" cy="67436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44" idx="4"/>
            <a:endCxn id="46" idx="0"/>
          </p:cNvCxnSpPr>
          <p:nvPr/>
        </p:nvCxnSpPr>
        <p:spPr bwMode="auto">
          <a:xfrm>
            <a:off x="3735731" y="3590942"/>
            <a:ext cx="0" cy="66292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2438392" y="318546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60" name="TextBox 59"/>
          <p:cNvSpPr txBox="1"/>
          <p:nvPr/>
        </p:nvSpPr>
        <p:spPr>
          <a:xfrm>
            <a:off x="3469031" y="319986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61" name="TextBox 60"/>
          <p:cNvSpPr txBox="1"/>
          <p:nvPr/>
        </p:nvSpPr>
        <p:spPr>
          <a:xfrm>
            <a:off x="2406642" y="425226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62" name="TextBox 61"/>
          <p:cNvSpPr txBox="1"/>
          <p:nvPr/>
        </p:nvSpPr>
        <p:spPr>
          <a:xfrm>
            <a:off x="3467096" y="4257518"/>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66" name="Straight Connector 65"/>
          <p:cNvCxnSpPr>
            <a:stCxn id="43" idx="5"/>
            <a:endCxn id="46" idx="1"/>
          </p:cNvCxnSpPr>
          <p:nvPr/>
        </p:nvCxnSpPr>
        <p:spPr bwMode="auto">
          <a:xfrm>
            <a:off x="2776694" y="3533471"/>
            <a:ext cx="851274" cy="7778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44" idx="3"/>
            <a:endCxn id="45" idx="7"/>
          </p:cNvCxnSpPr>
          <p:nvPr/>
        </p:nvCxnSpPr>
        <p:spPr bwMode="auto">
          <a:xfrm flipH="1">
            <a:off x="2776694" y="3533471"/>
            <a:ext cx="851274" cy="78930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638202" y="2514600"/>
            <a:ext cx="1219200" cy="646331"/>
          </a:xfrm>
          <a:prstGeom prst="rect">
            <a:avLst/>
          </a:prstGeom>
          <a:noFill/>
        </p:spPr>
        <p:txBody>
          <a:bodyPr wrap="square" rtlCol="0">
            <a:spAutoFit/>
          </a:bodyPr>
          <a:lstStyle/>
          <a:p>
            <a:pPr algn="ctr"/>
            <a:r>
              <a:rPr lang="en-US" dirty="0" smtClean="0">
                <a:solidFill>
                  <a:schemeClr val="tx1"/>
                </a:solidFill>
              </a:rPr>
              <a:t>pairwise model</a:t>
            </a:r>
            <a:endParaRPr lang="en-US" dirty="0">
              <a:solidFill>
                <a:schemeClr val="tx1"/>
              </a:solidFill>
            </a:endParaRPr>
          </a:p>
        </p:txBody>
      </p:sp>
      <p:sp>
        <p:nvSpPr>
          <p:cNvPr id="77" name="TextBox 76"/>
          <p:cNvSpPr txBox="1"/>
          <p:nvPr/>
        </p:nvSpPr>
        <p:spPr>
          <a:xfrm>
            <a:off x="2552696" y="2816129"/>
            <a:ext cx="1219200" cy="369332"/>
          </a:xfrm>
          <a:prstGeom prst="rect">
            <a:avLst/>
          </a:prstGeom>
          <a:noFill/>
        </p:spPr>
        <p:txBody>
          <a:bodyPr wrap="square" rtlCol="0">
            <a:spAutoFit/>
          </a:bodyPr>
          <a:lstStyle/>
          <a:p>
            <a:pPr algn="ctr"/>
            <a:r>
              <a:rPr lang="en-US" dirty="0" smtClean="0">
                <a:solidFill>
                  <a:schemeClr val="tx1"/>
                </a:solidFill>
              </a:rPr>
              <a:t>graph,</a:t>
            </a:r>
            <a:r>
              <a:rPr lang="en-US" i="1" dirty="0" smtClean="0">
                <a:solidFill>
                  <a:schemeClr val="tx1"/>
                </a:solidFill>
              </a:rPr>
              <a:t> G</a:t>
            </a:r>
            <a:endParaRPr lang="en-US" i="1" dirty="0">
              <a:solidFill>
                <a:schemeClr val="tx1"/>
              </a:solidFill>
            </a:endParaRPr>
          </a:p>
        </p:txBody>
      </p:sp>
    </p:spTree>
    <p:extLst>
      <p:ext uri="{BB962C8B-B14F-4D97-AF65-F5344CB8AC3E}">
        <p14:creationId xmlns:p14="http://schemas.microsoft.com/office/powerpoint/2010/main" val="1639286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648200"/>
          </a:xfrm>
        </p:spPr>
        <p:txBody>
          <a:bodyPr/>
          <a:lstStyle/>
          <a:p>
            <a:r>
              <a:rPr lang="en-US" dirty="0" smtClean="0"/>
              <a:t>Selecting Regions ≡ Finding Cycle Bases in </a:t>
            </a:r>
            <a:r>
              <a:rPr lang="en-US" i="1" dirty="0" smtClean="0"/>
              <a:t>G</a:t>
            </a:r>
          </a:p>
        </p:txBody>
      </p:sp>
      <p:sp>
        <p:nvSpPr>
          <p:cNvPr id="4" name="Slide Number Placeholder 3"/>
          <p:cNvSpPr>
            <a:spLocks noGrp="1"/>
          </p:cNvSpPr>
          <p:nvPr>
            <p:ph type="sldNum" idx="11"/>
          </p:nvPr>
        </p:nvSpPr>
        <p:spPr/>
        <p:txBody>
          <a:bodyPr/>
          <a:lstStyle/>
          <a:p>
            <a:fld id="{EB2E650A-A1FA-4E74-8175-5845299D71FD}" type="slidenum">
              <a:rPr lang="en-US" smtClean="0"/>
              <a:pPr/>
              <a:t>53</a:t>
            </a:fld>
            <a:endParaRPr lang="en-US"/>
          </a:p>
        </p:txBody>
      </p:sp>
      <p:sp>
        <p:nvSpPr>
          <p:cNvPr id="5" name="Oval 4"/>
          <p:cNvSpPr/>
          <p:nvPr/>
        </p:nvSpPr>
        <p:spPr bwMode="auto">
          <a:xfrm>
            <a:off x="5734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Oval 5"/>
          <p:cNvSpPr/>
          <p:nvPr/>
        </p:nvSpPr>
        <p:spPr bwMode="auto">
          <a:xfrm>
            <a:off x="16402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573435" y="42483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 name="Oval 7"/>
          <p:cNvSpPr/>
          <p:nvPr/>
        </p:nvSpPr>
        <p:spPr bwMode="auto">
          <a:xfrm>
            <a:off x="1640235" y="42369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Rectangle 8"/>
          <p:cNvSpPr/>
          <p:nvPr/>
        </p:nvSpPr>
        <p:spPr bwMode="auto">
          <a:xfrm>
            <a:off x="1183035" y="3302496"/>
            <a:ext cx="152400" cy="15055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0" name="Straight Connector 9"/>
          <p:cNvCxnSpPr>
            <a:stCxn id="5" idx="6"/>
            <a:endCxn id="9" idx="1"/>
          </p:cNvCxnSpPr>
          <p:nvPr/>
        </p:nvCxnSpPr>
        <p:spPr bwMode="auto">
          <a:xfrm flipV="1">
            <a:off x="8782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9" idx="3"/>
            <a:endCxn id="6" idx="2"/>
          </p:cNvCxnSpPr>
          <p:nvPr/>
        </p:nvCxnSpPr>
        <p:spPr bwMode="auto">
          <a:xfrm>
            <a:off x="13354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1183035" y="4356963"/>
            <a:ext cx="152400" cy="15812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3" name="Straight Connector 12"/>
          <p:cNvCxnSpPr>
            <a:stCxn id="7" idx="6"/>
            <a:endCxn id="12" idx="1"/>
          </p:cNvCxnSpPr>
          <p:nvPr/>
        </p:nvCxnSpPr>
        <p:spPr bwMode="auto">
          <a:xfrm flipV="1">
            <a:off x="878235" y="4436026"/>
            <a:ext cx="304800" cy="858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12" idx="3"/>
            <a:endCxn id="8" idx="2"/>
          </p:cNvCxnSpPr>
          <p:nvPr/>
        </p:nvCxnSpPr>
        <p:spPr bwMode="auto">
          <a:xfrm flipV="1">
            <a:off x="1335435" y="4433174"/>
            <a:ext cx="304800" cy="28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rot="5400000">
            <a:off x="647696" y="3824642"/>
            <a:ext cx="152400" cy="118174"/>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6" name="Straight Connector 15"/>
          <p:cNvCxnSpPr>
            <a:stCxn id="5" idx="4"/>
            <a:endCxn id="15" idx="1"/>
          </p:cNvCxnSpPr>
          <p:nvPr/>
        </p:nvCxnSpPr>
        <p:spPr bwMode="auto">
          <a:xfrm flipH="1">
            <a:off x="723896" y="3574032"/>
            <a:ext cx="1939" cy="23349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5" idx="3"/>
            <a:endCxn id="7" idx="0"/>
          </p:cNvCxnSpPr>
          <p:nvPr/>
        </p:nvCxnSpPr>
        <p:spPr bwMode="auto">
          <a:xfrm>
            <a:off x="723896" y="3959929"/>
            <a:ext cx="1939" cy="2884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rot="5400000">
            <a:off x="1714936" y="3823036"/>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a:stCxn id="6" idx="4"/>
            <a:endCxn id="18" idx="1"/>
          </p:cNvCxnSpPr>
          <p:nvPr/>
        </p:nvCxnSpPr>
        <p:spPr bwMode="auto">
          <a:xfrm flipH="1">
            <a:off x="1791136" y="3574032"/>
            <a:ext cx="1499" cy="23145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18" idx="3"/>
            <a:endCxn id="8" idx="0"/>
          </p:cNvCxnSpPr>
          <p:nvPr/>
        </p:nvCxnSpPr>
        <p:spPr bwMode="auto">
          <a:xfrm>
            <a:off x="1791136" y="3957882"/>
            <a:ext cx="1499" cy="27907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501997" y="317807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1524000" y="316855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23" name="TextBox 22"/>
          <p:cNvSpPr txBox="1"/>
          <p:nvPr/>
        </p:nvSpPr>
        <p:spPr>
          <a:xfrm>
            <a:off x="457200" y="424011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24" name="TextBox 23"/>
          <p:cNvSpPr txBox="1"/>
          <p:nvPr/>
        </p:nvSpPr>
        <p:spPr>
          <a:xfrm>
            <a:off x="1528755" y="421154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sp>
        <p:nvSpPr>
          <p:cNvPr id="27" name="Rectangle 26"/>
          <p:cNvSpPr/>
          <p:nvPr/>
        </p:nvSpPr>
        <p:spPr bwMode="auto">
          <a:xfrm>
            <a:off x="1023933"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Rectangle 27"/>
          <p:cNvSpPr/>
          <p:nvPr/>
        </p:nvSpPr>
        <p:spPr bwMode="auto">
          <a:xfrm>
            <a:off x="1338259"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9" name="Straight Connector 28"/>
          <p:cNvCxnSpPr>
            <a:stCxn id="5" idx="5"/>
            <a:endCxn id="27" idx="0"/>
          </p:cNvCxnSpPr>
          <p:nvPr/>
        </p:nvCxnSpPr>
        <p:spPr bwMode="auto">
          <a:xfrm>
            <a:off x="833598" y="3516561"/>
            <a:ext cx="266535"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7" idx="2"/>
            <a:endCxn id="8" idx="1"/>
          </p:cNvCxnSpPr>
          <p:nvPr/>
        </p:nvCxnSpPr>
        <p:spPr bwMode="auto">
          <a:xfrm>
            <a:off x="1100133" y="3855205"/>
            <a:ext cx="584739" cy="43922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6" idx="3"/>
            <a:endCxn id="28" idx="0"/>
          </p:cNvCxnSpPr>
          <p:nvPr/>
        </p:nvCxnSpPr>
        <p:spPr bwMode="auto">
          <a:xfrm flipH="1">
            <a:off x="1414459" y="3516561"/>
            <a:ext cx="270413"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28" idx="2"/>
            <a:endCxn id="7" idx="7"/>
          </p:cNvCxnSpPr>
          <p:nvPr/>
        </p:nvCxnSpPr>
        <p:spPr bwMode="auto">
          <a:xfrm flipH="1">
            <a:off x="833598" y="3855205"/>
            <a:ext cx="580861" cy="45065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42"/>
          <p:cNvSpPr/>
          <p:nvPr/>
        </p:nvSpPr>
        <p:spPr bwMode="auto">
          <a:xfrm>
            <a:off x="25165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 name="Oval 43"/>
          <p:cNvSpPr/>
          <p:nvPr/>
        </p:nvSpPr>
        <p:spPr bwMode="auto">
          <a:xfrm>
            <a:off x="35833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5" name="Oval 44"/>
          <p:cNvSpPr/>
          <p:nvPr/>
        </p:nvSpPr>
        <p:spPr bwMode="auto">
          <a:xfrm>
            <a:off x="2516531" y="42653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6" name="Oval 45"/>
          <p:cNvSpPr/>
          <p:nvPr/>
        </p:nvSpPr>
        <p:spPr bwMode="auto">
          <a:xfrm>
            <a:off x="3583331" y="425386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8" name="Straight Connector 47"/>
          <p:cNvCxnSpPr>
            <a:endCxn id="44" idx="2"/>
          </p:cNvCxnSpPr>
          <p:nvPr/>
        </p:nvCxnSpPr>
        <p:spPr bwMode="auto">
          <a:xfrm>
            <a:off x="2798471" y="3394723"/>
            <a:ext cx="784860" cy="0"/>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stCxn id="45" idx="6"/>
            <a:endCxn id="46" idx="2"/>
          </p:cNvCxnSpPr>
          <p:nvPr/>
        </p:nvCxnSpPr>
        <p:spPr bwMode="auto">
          <a:xfrm flipV="1">
            <a:off x="2821331" y="4450084"/>
            <a:ext cx="762000" cy="11439"/>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43" idx="4"/>
            <a:endCxn id="45" idx="0"/>
          </p:cNvCxnSpPr>
          <p:nvPr/>
        </p:nvCxnSpPr>
        <p:spPr bwMode="auto">
          <a:xfrm>
            <a:off x="2668931" y="3590942"/>
            <a:ext cx="0" cy="674361"/>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44" idx="4"/>
            <a:endCxn id="46" idx="0"/>
          </p:cNvCxnSpPr>
          <p:nvPr/>
        </p:nvCxnSpPr>
        <p:spPr bwMode="auto">
          <a:xfrm>
            <a:off x="3735731" y="3590942"/>
            <a:ext cx="0" cy="662922"/>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2438392" y="318546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60" name="TextBox 59"/>
          <p:cNvSpPr txBox="1"/>
          <p:nvPr/>
        </p:nvSpPr>
        <p:spPr>
          <a:xfrm>
            <a:off x="3469031" y="319986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61" name="TextBox 60"/>
          <p:cNvSpPr txBox="1"/>
          <p:nvPr/>
        </p:nvSpPr>
        <p:spPr>
          <a:xfrm>
            <a:off x="2406642" y="425226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62" name="TextBox 61"/>
          <p:cNvSpPr txBox="1"/>
          <p:nvPr/>
        </p:nvSpPr>
        <p:spPr>
          <a:xfrm>
            <a:off x="3467096" y="4257518"/>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66" name="Straight Connector 65"/>
          <p:cNvCxnSpPr>
            <a:stCxn id="43" idx="5"/>
            <a:endCxn id="46" idx="1"/>
          </p:cNvCxnSpPr>
          <p:nvPr/>
        </p:nvCxnSpPr>
        <p:spPr bwMode="auto">
          <a:xfrm>
            <a:off x="2776694" y="3533471"/>
            <a:ext cx="851274" cy="7778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44" idx="3"/>
            <a:endCxn id="45" idx="7"/>
          </p:cNvCxnSpPr>
          <p:nvPr/>
        </p:nvCxnSpPr>
        <p:spPr bwMode="auto">
          <a:xfrm flipH="1">
            <a:off x="2776694" y="3533471"/>
            <a:ext cx="851274" cy="78930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638202" y="2514600"/>
            <a:ext cx="1219200" cy="646331"/>
          </a:xfrm>
          <a:prstGeom prst="rect">
            <a:avLst/>
          </a:prstGeom>
          <a:noFill/>
        </p:spPr>
        <p:txBody>
          <a:bodyPr wrap="square" rtlCol="0">
            <a:spAutoFit/>
          </a:bodyPr>
          <a:lstStyle/>
          <a:p>
            <a:pPr algn="ctr"/>
            <a:r>
              <a:rPr lang="en-US" dirty="0" smtClean="0">
                <a:solidFill>
                  <a:schemeClr val="tx1"/>
                </a:solidFill>
              </a:rPr>
              <a:t>pairwise model</a:t>
            </a:r>
            <a:endParaRPr lang="en-US" dirty="0">
              <a:solidFill>
                <a:schemeClr val="tx1"/>
              </a:solidFill>
            </a:endParaRPr>
          </a:p>
        </p:txBody>
      </p:sp>
      <p:sp>
        <p:nvSpPr>
          <p:cNvPr id="77" name="TextBox 76"/>
          <p:cNvSpPr txBox="1"/>
          <p:nvPr/>
        </p:nvSpPr>
        <p:spPr>
          <a:xfrm>
            <a:off x="2552696" y="2816129"/>
            <a:ext cx="1219200" cy="369332"/>
          </a:xfrm>
          <a:prstGeom prst="rect">
            <a:avLst/>
          </a:prstGeom>
          <a:noFill/>
        </p:spPr>
        <p:txBody>
          <a:bodyPr wrap="square" rtlCol="0">
            <a:spAutoFit/>
          </a:bodyPr>
          <a:lstStyle/>
          <a:p>
            <a:pPr algn="ctr"/>
            <a:r>
              <a:rPr lang="en-US" dirty="0" smtClean="0">
                <a:solidFill>
                  <a:schemeClr val="tx1"/>
                </a:solidFill>
              </a:rPr>
              <a:t>graph,</a:t>
            </a:r>
            <a:r>
              <a:rPr lang="en-US" i="1" dirty="0" smtClean="0">
                <a:solidFill>
                  <a:schemeClr val="tx1"/>
                </a:solidFill>
              </a:rPr>
              <a:t> G</a:t>
            </a:r>
            <a:endParaRPr lang="en-US" i="1" dirty="0">
              <a:solidFill>
                <a:schemeClr val="tx1"/>
              </a:solidFill>
            </a:endParaRPr>
          </a:p>
        </p:txBody>
      </p:sp>
      <p:sp>
        <p:nvSpPr>
          <p:cNvPr id="71" name="Oval 70"/>
          <p:cNvSpPr/>
          <p:nvPr/>
        </p:nvSpPr>
        <p:spPr bwMode="auto">
          <a:xfrm>
            <a:off x="4529489" y="31740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2" name="Oval 71"/>
          <p:cNvSpPr/>
          <p:nvPr/>
        </p:nvSpPr>
        <p:spPr bwMode="auto">
          <a:xfrm>
            <a:off x="5596289" y="31740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3" name="Oval 72"/>
          <p:cNvSpPr/>
          <p:nvPr/>
        </p:nvSpPr>
        <p:spPr bwMode="auto">
          <a:xfrm>
            <a:off x="4529489" y="42408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4" name="Oval 73"/>
          <p:cNvSpPr/>
          <p:nvPr/>
        </p:nvSpPr>
        <p:spPr bwMode="auto">
          <a:xfrm>
            <a:off x="5596289" y="422938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75" name="Straight Connector 74"/>
          <p:cNvCxnSpPr>
            <a:endCxn id="72" idx="2"/>
          </p:cNvCxnSpPr>
          <p:nvPr/>
        </p:nvCxnSpPr>
        <p:spPr bwMode="auto">
          <a:xfrm>
            <a:off x="4811429" y="3370242"/>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a:stCxn id="73" idx="6"/>
            <a:endCxn id="74" idx="2"/>
          </p:cNvCxnSpPr>
          <p:nvPr/>
        </p:nvCxnSpPr>
        <p:spPr bwMode="auto">
          <a:xfrm flipV="1">
            <a:off x="4834289" y="4425603"/>
            <a:ext cx="762000" cy="114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a:stCxn id="71" idx="4"/>
            <a:endCxn id="73" idx="0"/>
          </p:cNvCxnSpPr>
          <p:nvPr/>
        </p:nvCxnSpPr>
        <p:spPr bwMode="auto">
          <a:xfrm>
            <a:off x="4681889" y="3566461"/>
            <a:ext cx="0" cy="67436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72" idx="4"/>
            <a:endCxn id="74" idx="0"/>
          </p:cNvCxnSpPr>
          <p:nvPr/>
        </p:nvCxnSpPr>
        <p:spPr bwMode="auto">
          <a:xfrm>
            <a:off x="5748689" y="3566461"/>
            <a:ext cx="0" cy="66292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Box 80"/>
          <p:cNvSpPr txBox="1"/>
          <p:nvPr/>
        </p:nvSpPr>
        <p:spPr>
          <a:xfrm>
            <a:off x="4451350" y="316098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82" name="TextBox 81"/>
          <p:cNvSpPr txBox="1"/>
          <p:nvPr/>
        </p:nvSpPr>
        <p:spPr>
          <a:xfrm>
            <a:off x="5481989" y="317538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83" name="TextBox 82"/>
          <p:cNvSpPr txBox="1"/>
          <p:nvPr/>
        </p:nvSpPr>
        <p:spPr>
          <a:xfrm>
            <a:off x="4419600" y="422778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84" name="TextBox 83"/>
          <p:cNvSpPr txBox="1"/>
          <p:nvPr/>
        </p:nvSpPr>
        <p:spPr>
          <a:xfrm>
            <a:off x="5480054" y="4233037"/>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sp>
        <p:nvSpPr>
          <p:cNvPr id="103" name="TextBox 102"/>
          <p:cNvSpPr txBox="1"/>
          <p:nvPr/>
        </p:nvSpPr>
        <p:spPr>
          <a:xfrm>
            <a:off x="4572000" y="2804461"/>
            <a:ext cx="1219200" cy="369332"/>
          </a:xfrm>
          <a:prstGeom prst="rect">
            <a:avLst/>
          </a:prstGeom>
          <a:noFill/>
        </p:spPr>
        <p:txBody>
          <a:bodyPr wrap="square" rtlCol="0">
            <a:spAutoFit/>
          </a:bodyPr>
          <a:lstStyle/>
          <a:p>
            <a:pPr algn="ctr"/>
            <a:r>
              <a:rPr lang="en-US" i="1" dirty="0" smtClean="0">
                <a:solidFill>
                  <a:schemeClr val="tx1"/>
                </a:solidFill>
              </a:rPr>
              <a:t>C</a:t>
            </a:r>
            <a:r>
              <a:rPr lang="en-US" baseline="-25000" dirty="0" smtClean="0">
                <a:solidFill>
                  <a:schemeClr val="tx1"/>
                </a:solidFill>
              </a:rPr>
              <a:t>1</a:t>
            </a:r>
            <a:endParaRPr lang="en-US" i="1" baseline="-25000" dirty="0">
              <a:solidFill>
                <a:schemeClr val="tx1"/>
              </a:solidFill>
            </a:endParaRPr>
          </a:p>
        </p:txBody>
      </p:sp>
      <p:sp>
        <p:nvSpPr>
          <p:cNvPr id="64" name="Title 1"/>
          <p:cNvSpPr>
            <a:spLocks noGrp="1"/>
          </p:cNvSpPr>
          <p:nvPr>
            <p:ph type="title"/>
          </p:nvPr>
        </p:nvSpPr>
        <p:spPr>
          <a:xfrm>
            <a:off x="457200" y="533400"/>
            <a:ext cx="8228013" cy="836613"/>
          </a:xfrm>
        </p:spPr>
        <p:txBody>
          <a:bodyPr/>
          <a:lstStyle/>
          <a:p>
            <a:r>
              <a:rPr lang="en-US" sz="4000" dirty="0" smtClean="0"/>
              <a:t>Bottom-Up Region Selection</a:t>
            </a:r>
            <a:endParaRPr lang="en-US" sz="4000" dirty="0"/>
          </a:p>
        </p:txBody>
      </p:sp>
    </p:spTree>
    <p:extLst>
      <p:ext uri="{BB962C8B-B14F-4D97-AF65-F5344CB8AC3E}">
        <p14:creationId xmlns:p14="http://schemas.microsoft.com/office/powerpoint/2010/main" val="37447420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648200"/>
          </a:xfrm>
        </p:spPr>
        <p:txBody>
          <a:bodyPr/>
          <a:lstStyle/>
          <a:p>
            <a:r>
              <a:rPr lang="en-US" dirty="0" smtClean="0"/>
              <a:t>Selecting Regions ≡ Finding Cycle Bases in </a:t>
            </a:r>
            <a:r>
              <a:rPr lang="en-US" i="1" dirty="0" smtClean="0"/>
              <a:t>G</a:t>
            </a:r>
          </a:p>
        </p:txBody>
      </p:sp>
      <p:sp>
        <p:nvSpPr>
          <p:cNvPr id="4" name="Slide Number Placeholder 3"/>
          <p:cNvSpPr>
            <a:spLocks noGrp="1"/>
          </p:cNvSpPr>
          <p:nvPr>
            <p:ph type="sldNum" idx="11"/>
          </p:nvPr>
        </p:nvSpPr>
        <p:spPr/>
        <p:txBody>
          <a:bodyPr/>
          <a:lstStyle/>
          <a:p>
            <a:fld id="{EB2E650A-A1FA-4E74-8175-5845299D71FD}" type="slidenum">
              <a:rPr lang="en-US" smtClean="0"/>
              <a:pPr/>
              <a:t>54</a:t>
            </a:fld>
            <a:endParaRPr lang="en-US"/>
          </a:p>
        </p:txBody>
      </p:sp>
      <p:sp>
        <p:nvSpPr>
          <p:cNvPr id="5" name="Oval 4"/>
          <p:cNvSpPr/>
          <p:nvPr/>
        </p:nvSpPr>
        <p:spPr bwMode="auto">
          <a:xfrm>
            <a:off x="5734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Oval 5"/>
          <p:cNvSpPr/>
          <p:nvPr/>
        </p:nvSpPr>
        <p:spPr bwMode="auto">
          <a:xfrm>
            <a:off x="16402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573435" y="42483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 name="Oval 7"/>
          <p:cNvSpPr/>
          <p:nvPr/>
        </p:nvSpPr>
        <p:spPr bwMode="auto">
          <a:xfrm>
            <a:off x="1640235" y="42369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Rectangle 8"/>
          <p:cNvSpPr/>
          <p:nvPr/>
        </p:nvSpPr>
        <p:spPr bwMode="auto">
          <a:xfrm>
            <a:off x="1183035" y="3302496"/>
            <a:ext cx="152400" cy="15055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0" name="Straight Connector 9"/>
          <p:cNvCxnSpPr>
            <a:stCxn id="5" idx="6"/>
            <a:endCxn id="9" idx="1"/>
          </p:cNvCxnSpPr>
          <p:nvPr/>
        </p:nvCxnSpPr>
        <p:spPr bwMode="auto">
          <a:xfrm flipV="1">
            <a:off x="8782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9" idx="3"/>
            <a:endCxn id="6" idx="2"/>
          </p:cNvCxnSpPr>
          <p:nvPr/>
        </p:nvCxnSpPr>
        <p:spPr bwMode="auto">
          <a:xfrm>
            <a:off x="13354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1183035" y="4356963"/>
            <a:ext cx="152400" cy="15812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3" name="Straight Connector 12"/>
          <p:cNvCxnSpPr>
            <a:stCxn id="7" idx="6"/>
            <a:endCxn id="12" idx="1"/>
          </p:cNvCxnSpPr>
          <p:nvPr/>
        </p:nvCxnSpPr>
        <p:spPr bwMode="auto">
          <a:xfrm flipV="1">
            <a:off x="878235" y="4436026"/>
            <a:ext cx="304800" cy="858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12" idx="3"/>
            <a:endCxn id="8" idx="2"/>
          </p:cNvCxnSpPr>
          <p:nvPr/>
        </p:nvCxnSpPr>
        <p:spPr bwMode="auto">
          <a:xfrm flipV="1">
            <a:off x="1335435" y="4433174"/>
            <a:ext cx="304800" cy="28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rot="5400000">
            <a:off x="647696" y="3824642"/>
            <a:ext cx="152400" cy="118174"/>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6" name="Straight Connector 15"/>
          <p:cNvCxnSpPr>
            <a:stCxn id="5" idx="4"/>
            <a:endCxn id="15" idx="1"/>
          </p:cNvCxnSpPr>
          <p:nvPr/>
        </p:nvCxnSpPr>
        <p:spPr bwMode="auto">
          <a:xfrm flipH="1">
            <a:off x="723896" y="3574032"/>
            <a:ext cx="1939" cy="23349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5" idx="3"/>
            <a:endCxn id="7" idx="0"/>
          </p:cNvCxnSpPr>
          <p:nvPr/>
        </p:nvCxnSpPr>
        <p:spPr bwMode="auto">
          <a:xfrm>
            <a:off x="723896" y="3959929"/>
            <a:ext cx="1939" cy="2884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rot="5400000">
            <a:off x="1714936" y="3823036"/>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a:stCxn id="6" idx="4"/>
            <a:endCxn id="18" idx="1"/>
          </p:cNvCxnSpPr>
          <p:nvPr/>
        </p:nvCxnSpPr>
        <p:spPr bwMode="auto">
          <a:xfrm flipH="1">
            <a:off x="1791136" y="3574032"/>
            <a:ext cx="1499" cy="23145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18" idx="3"/>
            <a:endCxn id="8" idx="0"/>
          </p:cNvCxnSpPr>
          <p:nvPr/>
        </p:nvCxnSpPr>
        <p:spPr bwMode="auto">
          <a:xfrm>
            <a:off x="1791136" y="3957882"/>
            <a:ext cx="1499" cy="27907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501997" y="317807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1524000" y="316855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23" name="TextBox 22"/>
          <p:cNvSpPr txBox="1"/>
          <p:nvPr/>
        </p:nvSpPr>
        <p:spPr>
          <a:xfrm>
            <a:off x="457200" y="424011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24" name="TextBox 23"/>
          <p:cNvSpPr txBox="1"/>
          <p:nvPr/>
        </p:nvSpPr>
        <p:spPr>
          <a:xfrm>
            <a:off x="1528755" y="421154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sp>
        <p:nvSpPr>
          <p:cNvPr id="27" name="Rectangle 26"/>
          <p:cNvSpPr/>
          <p:nvPr/>
        </p:nvSpPr>
        <p:spPr bwMode="auto">
          <a:xfrm>
            <a:off x="1023933"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Rectangle 27"/>
          <p:cNvSpPr/>
          <p:nvPr/>
        </p:nvSpPr>
        <p:spPr bwMode="auto">
          <a:xfrm>
            <a:off x="1338259"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9" name="Straight Connector 28"/>
          <p:cNvCxnSpPr>
            <a:stCxn id="5" idx="5"/>
            <a:endCxn id="27" idx="0"/>
          </p:cNvCxnSpPr>
          <p:nvPr/>
        </p:nvCxnSpPr>
        <p:spPr bwMode="auto">
          <a:xfrm>
            <a:off x="833598" y="3516561"/>
            <a:ext cx="266535"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7" idx="2"/>
            <a:endCxn id="8" idx="1"/>
          </p:cNvCxnSpPr>
          <p:nvPr/>
        </p:nvCxnSpPr>
        <p:spPr bwMode="auto">
          <a:xfrm>
            <a:off x="1100133" y="3855205"/>
            <a:ext cx="584739" cy="43922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6" idx="3"/>
            <a:endCxn id="28" idx="0"/>
          </p:cNvCxnSpPr>
          <p:nvPr/>
        </p:nvCxnSpPr>
        <p:spPr bwMode="auto">
          <a:xfrm flipH="1">
            <a:off x="1414459" y="3516561"/>
            <a:ext cx="270413"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28" idx="2"/>
            <a:endCxn id="7" idx="7"/>
          </p:cNvCxnSpPr>
          <p:nvPr/>
        </p:nvCxnSpPr>
        <p:spPr bwMode="auto">
          <a:xfrm flipH="1">
            <a:off x="833598" y="3855205"/>
            <a:ext cx="580861" cy="45065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42"/>
          <p:cNvSpPr/>
          <p:nvPr/>
        </p:nvSpPr>
        <p:spPr bwMode="auto">
          <a:xfrm>
            <a:off x="25165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 name="Oval 43"/>
          <p:cNvSpPr/>
          <p:nvPr/>
        </p:nvSpPr>
        <p:spPr bwMode="auto">
          <a:xfrm>
            <a:off x="35833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5" name="Oval 44"/>
          <p:cNvSpPr/>
          <p:nvPr/>
        </p:nvSpPr>
        <p:spPr bwMode="auto">
          <a:xfrm>
            <a:off x="2516531" y="42653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6" name="Oval 45"/>
          <p:cNvSpPr/>
          <p:nvPr/>
        </p:nvSpPr>
        <p:spPr bwMode="auto">
          <a:xfrm>
            <a:off x="3583331" y="425386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8" name="Straight Connector 47"/>
          <p:cNvCxnSpPr>
            <a:endCxn id="44" idx="2"/>
          </p:cNvCxnSpPr>
          <p:nvPr/>
        </p:nvCxnSpPr>
        <p:spPr bwMode="auto">
          <a:xfrm>
            <a:off x="2798471" y="3394723"/>
            <a:ext cx="784860" cy="0"/>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stCxn id="45" idx="6"/>
            <a:endCxn id="46" idx="2"/>
          </p:cNvCxnSpPr>
          <p:nvPr/>
        </p:nvCxnSpPr>
        <p:spPr bwMode="auto">
          <a:xfrm flipV="1">
            <a:off x="2821331" y="4450084"/>
            <a:ext cx="762000" cy="11439"/>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43" idx="4"/>
            <a:endCxn id="45" idx="0"/>
          </p:cNvCxnSpPr>
          <p:nvPr/>
        </p:nvCxnSpPr>
        <p:spPr bwMode="auto">
          <a:xfrm>
            <a:off x="2668931" y="3590942"/>
            <a:ext cx="0" cy="674361"/>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44" idx="4"/>
            <a:endCxn id="46" idx="0"/>
          </p:cNvCxnSpPr>
          <p:nvPr/>
        </p:nvCxnSpPr>
        <p:spPr bwMode="auto">
          <a:xfrm>
            <a:off x="3735731" y="3590942"/>
            <a:ext cx="0" cy="662922"/>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2438392" y="318546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60" name="TextBox 59"/>
          <p:cNvSpPr txBox="1"/>
          <p:nvPr/>
        </p:nvSpPr>
        <p:spPr>
          <a:xfrm>
            <a:off x="3469031" y="319986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61" name="TextBox 60"/>
          <p:cNvSpPr txBox="1"/>
          <p:nvPr/>
        </p:nvSpPr>
        <p:spPr>
          <a:xfrm>
            <a:off x="2406642" y="425226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62" name="TextBox 61"/>
          <p:cNvSpPr txBox="1"/>
          <p:nvPr/>
        </p:nvSpPr>
        <p:spPr>
          <a:xfrm>
            <a:off x="3467096" y="4257518"/>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66" name="Straight Connector 65"/>
          <p:cNvCxnSpPr>
            <a:stCxn id="43" idx="5"/>
            <a:endCxn id="46" idx="1"/>
          </p:cNvCxnSpPr>
          <p:nvPr/>
        </p:nvCxnSpPr>
        <p:spPr bwMode="auto">
          <a:xfrm>
            <a:off x="2776694" y="3533471"/>
            <a:ext cx="851274" cy="777864"/>
          </a:xfrm>
          <a:prstGeom prst="line">
            <a:avLst/>
          </a:prstGeom>
          <a:solidFill>
            <a:srgbClr val="00B8FF"/>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44" idx="3"/>
            <a:endCxn id="45" idx="7"/>
          </p:cNvCxnSpPr>
          <p:nvPr/>
        </p:nvCxnSpPr>
        <p:spPr bwMode="auto">
          <a:xfrm flipH="1">
            <a:off x="2776694" y="3533471"/>
            <a:ext cx="851274" cy="78930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638202" y="2514600"/>
            <a:ext cx="1219200" cy="646331"/>
          </a:xfrm>
          <a:prstGeom prst="rect">
            <a:avLst/>
          </a:prstGeom>
          <a:noFill/>
        </p:spPr>
        <p:txBody>
          <a:bodyPr wrap="square" rtlCol="0">
            <a:spAutoFit/>
          </a:bodyPr>
          <a:lstStyle/>
          <a:p>
            <a:pPr algn="ctr"/>
            <a:r>
              <a:rPr lang="en-US" dirty="0" smtClean="0">
                <a:solidFill>
                  <a:schemeClr val="tx1"/>
                </a:solidFill>
              </a:rPr>
              <a:t>pairwise model</a:t>
            </a:r>
            <a:endParaRPr lang="en-US" dirty="0">
              <a:solidFill>
                <a:schemeClr val="tx1"/>
              </a:solidFill>
            </a:endParaRPr>
          </a:p>
        </p:txBody>
      </p:sp>
      <p:sp>
        <p:nvSpPr>
          <p:cNvPr id="77" name="TextBox 76"/>
          <p:cNvSpPr txBox="1"/>
          <p:nvPr/>
        </p:nvSpPr>
        <p:spPr>
          <a:xfrm>
            <a:off x="2552696" y="2816129"/>
            <a:ext cx="1219200" cy="369332"/>
          </a:xfrm>
          <a:prstGeom prst="rect">
            <a:avLst/>
          </a:prstGeom>
          <a:noFill/>
        </p:spPr>
        <p:txBody>
          <a:bodyPr wrap="square" rtlCol="0">
            <a:spAutoFit/>
          </a:bodyPr>
          <a:lstStyle/>
          <a:p>
            <a:pPr algn="ctr"/>
            <a:r>
              <a:rPr lang="en-US" dirty="0" smtClean="0">
                <a:solidFill>
                  <a:schemeClr val="tx1"/>
                </a:solidFill>
              </a:rPr>
              <a:t>graph,</a:t>
            </a:r>
            <a:r>
              <a:rPr lang="en-US" i="1" dirty="0" smtClean="0">
                <a:solidFill>
                  <a:schemeClr val="tx1"/>
                </a:solidFill>
              </a:rPr>
              <a:t> G</a:t>
            </a:r>
            <a:endParaRPr lang="en-US" i="1" dirty="0">
              <a:solidFill>
                <a:schemeClr val="tx1"/>
              </a:solidFill>
            </a:endParaRPr>
          </a:p>
        </p:txBody>
      </p:sp>
      <p:cxnSp>
        <p:nvCxnSpPr>
          <p:cNvPr id="69" name="Straight Connector 68"/>
          <p:cNvCxnSpPr/>
          <p:nvPr/>
        </p:nvCxnSpPr>
        <p:spPr bwMode="auto">
          <a:xfrm>
            <a:off x="3672836" y="3589321"/>
            <a:ext cx="0" cy="662922"/>
          </a:xfrm>
          <a:prstGeom prst="line">
            <a:avLst/>
          </a:prstGeom>
          <a:solidFill>
            <a:srgbClr val="00B8FF"/>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2811776" y="3467401"/>
            <a:ext cx="784860" cy="0"/>
          </a:xfrm>
          <a:prstGeom prst="line">
            <a:avLst/>
          </a:prstGeom>
          <a:solidFill>
            <a:srgbClr val="00B8FF"/>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Oval 86"/>
          <p:cNvSpPr/>
          <p:nvPr/>
        </p:nvSpPr>
        <p:spPr bwMode="auto">
          <a:xfrm>
            <a:off x="4529489" y="31740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8" name="Oval 87"/>
          <p:cNvSpPr/>
          <p:nvPr/>
        </p:nvSpPr>
        <p:spPr bwMode="auto">
          <a:xfrm>
            <a:off x="5596289" y="31740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9" name="Oval 88"/>
          <p:cNvSpPr/>
          <p:nvPr/>
        </p:nvSpPr>
        <p:spPr bwMode="auto">
          <a:xfrm>
            <a:off x="4529489" y="42408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0" name="Oval 89"/>
          <p:cNvSpPr/>
          <p:nvPr/>
        </p:nvSpPr>
        <p:spPr bwMode="auto">
          <a:xfrm>
            <a:off x="5596289" y="422938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91" name="Straight Connector 90"/>
          <p:cNvCxnSpPr>
            <a:endCxn id="88" idx="2"/>
          </p:cNvCxnSpPr>
          <p:nvPr/>
        </p:nvCxnSpPr>
        <p:spPr bwMode="auto">
          <a:xfrm>
            <a:off x="4811429" y="3370242"/>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stCxn id="89" idx="6"/>
            <a:endCxn id="90" idx="2"/>
          </p:cNvCxnSpPr>
          <p:nvPr/>
        </p:nvCxnSpPr>
        <p:spPr bwMode="auto">
          <a:xfrm flipV="1">
            <a:off x="4834289" y="4425603"/>
            <a:ext cx="762000" cy="114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87" idx="4"/>
            <a:endCxn id="89" idx="0"/>
          </p:cNvCxnSpPr>
          <p:nvPr/>
        </p:nvCxnSpPr>
        <p:spPr bwMode="auto">
          <a:xfrm>
            <a:off x="4681889" y="3566461"/>
            <a:ext cx="0" cy="67436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a:stCxn id="88" idx="4"/>
            <a:endCxn id="90" idx="0"/>
          </p:cNvCxnSpPr>
          <p:nvPr/>
        </p:nvCxnSpPr>
        <p:spPr bwMode="auto">
          <a:xfrm>
            <a:off x="5748689" y="3566461"/>
            <a:ext cx="0" cy="66292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Box 94"/>
          <p:cNvSpPr txBox="1"/>
          <p:nvPr/>
        </p:nvSpPr>
        <p:spPr>
          <a:xfrm>
            <a:off x="4451350" y="316098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96" name="TextBox 95"/>
          <p:cNvSpPr txBox="1"/>
          <p:nvPr/>
        </p:nvSpPr>
        <p:spPr>
          <a:xfrm>
            <a:off x="5481989" y="317538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97" name="TextBox 96"/>
          <p:cNvSpPr txBox="1"/>
          <p:nvPr/>
        </p:nvSpPr>
        <p:spPr>
          <a:xfrm>
            <a:off x="4419600" y="422778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98" name="TextBox 97"/>
          <p:cNvSpPr txBox="1"/>
          <p:nvPr/>
        </p:nvSpPr>
        <p:spPr>
          <a:xfrm>
            <a:off x="5480054" y="4233037"/>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sp>
        <p:nvSpPr>
          <p:cNvPr id="99" name="Oval 98"/>
          <p:cNvSpPr/>
          <p:nvPr/>
        </p:nvSpPr>
        <p:spPr bwMode="auto">
          <a:xfrm>
            <a:off x="6014788" y="31673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0" name="Oval 99"/>
          <p:cNvSpPr/>
          <p:nvPr/>
        </p:nvSpPr>
        <p:spPr bwMode="auto">
          <a:xfrm>
            <a:off x="7081588" y="31673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1" name="Oval 100"/>
          <p:cNvSpPr/>
          <p:nvPr/>
        </p:nvSpPr>
        <p:spPr bwMode="auto">
          <a:xfrm>
            <a:off x="7081588" y="42226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02" name="Straight Connector 101"/>
          <p:cNvCxnSpPr>
            <a:endCxn id="100" idx="2"/>
          </p:cNvCxnSpPr>
          <p:nvPr/>
        </p:nvCxnSpPr>
        <p:spPr bwMode="auto">
          <a:xfrm>
            <a:off x="6296728" y="3363522"/>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a:stCxn id="100" idx="4"/>
            <a:endCxn id="101" idx="0"/>
          </p:cNvCxnSpPr>
          <p:nvPr/>
        </p:nvCxnSpPr>
        <p:spPr bwMode="auto">
          <a:xfrm>
            <a:off x="7233988" y="3559741"/>
            <a:ext cx="0" cy="66292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Box 103"/>
          <p:cNvSpPr txBox="1"/>
          <p:nvPr/>
        </p:nvSpPr>
        <p:spPr>
          <a:xfrm>
            <a:off x="5936649" y="315426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05" name="TextBox 104"/>
          <p:cNvSpPr txBox="1"/>
          <p:nvPr/>
        </p:nvSpPr>
        <p:spPr>
          <a:xfrm>
            <a:off x="6967288" y="316866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106" name="TextBox 105"/>
          <p:cNvSpPr txBox="1"/>
          <p:nvPr/>
        </p:nvSpPr>
        <p:spPr>
          <a:xfrm>
            <a:off x="6965353" y="4226317"/>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107" name="Straight Connector 106"/>
          <p:cNvCxnSpPr>
            <a:stCxn id="99" idx="5"/>
            <a:endCxn id="101" idx="1"/>
          </p:cNvCxnSpPr>
          <p:nvPr/>
        </p:nvCxnSpPr>
        <p:spPr bwMode="auto">
          <a:xfrm>
            <a:off x="6274951" y="3502270"/>
            <a:ext cx="851274" cy="7778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Box 116"/>
          <p:cNvSpPr txBox="1"/>
          <p:nvPr/>
        </p:nvSpPr>
        <p:spPr>
          <a:xfrm>
            <a:off x="4572000" y="2804461"/>
            <a:ext cx="1219200" cy="369332"/>
          </a:xfrm>
          <a:prstGeom prst="rect">
            <a:avLst/>
          </a:prstGeom>
          <a:noFill/>
        </p:spPr>
        <p:txBody>
          <a:bodyPr wrap="square" rtlCol="0">
            <a:spAutoFit/>
          </a:bodyPr>
          <a:lstStyle/>
          <a:p>
            <a:pPr algn="ctr"/>
            <a:r>
              <a:rPr lang="en-US" i="1" dirty="0" smtClean="0">
                <a:solidFill>
                  <a:schemeClr val="tx1"/>
                </a:solidFill>
              </a:rPr>
              <a:t>C</a:t>
            </a:r>
            <a:r>
              <a:rPr lang="en-US" baseline="-25000" dirty="0" smtClean="0">
                <a:solidFill>
                  <a:schemeClr val="tx1"/>
                </a:solidFill>
              </a:rPr>
              <a:t>1</a:t>
            </a:r>
            <a:endParaRPr lang="en-US" i="1" baseline="-25000" dirty="0">
              <a:solidFill>
                <a:schemeClr val="tx1"/>
              </a:solidFill>
            </a:endParaRPr>
          </a:p>
        </p:txBody>
      </p:sp>
      <p:sp>
        <p:nvSpPr>
          <p:cNvPr id="118" name="TextBox 117"/>
          <p:cNvSpPr txBox="1"/>
          <p:nvPr/>
        </p:nvSpPr>
        <p:spPr>
          <a:xfrm>
            <a:off x="6096000" y="2804461"/>
            <a:ext cx="1219200" cy="369332"/>
          </a:xfrm>
          <a:prstGeom prst="rect">
            <a:avLst/>
          </a:prstGeom>
          <a:noFill/>
        </p:spPr>
        <p:txBody>
          <a:bodyPr wrap="square" rtlCol="0">
            <a:spAutoFit/>
          </a:bodyPr>
          <a:lstStyle/>
          <a:p>
            <a:pPr algn="ctr"/>
            <a:r>
              <a:rPr lang="en-US" i="1" dirty="0" smtClean="0">
                <a:solidFill>
                  <a:schemeClr val="tx1"/>
                </a:solidFill>
              </a:rPr>
              <a:t>C</a:t>
            </a:r>
            <a:r>
              <a:rPr lang="en-US" baseline="-25000" dirty="0">
                <a:solidFill>
                  <a:schemeClr val="tx1"/>
                </a:solidFill>
              </a:rPr>
              <a:t>2</a:t>
            </a:r>
            <a:endParaRPr lang="en-US" i="1" baseline="-25000" dirty="0">
              <a:solidFill>
                <a:schemeClr val="tx1"/>
              </a:solidFill>
            </a:endParaRPr>
          </a:p>
        </p:txBody>
      </p:sp>
      <p:sp>
        <p:nvSpPr>
          <p:cNvPr id="73" name="Title 1"/>
          <p:cNvSpPr>
            <a:spLocks noGrp="1"/>
          </p:cNvSpPr>
          <p:nvPr>
            <p:ph type="title"/>
          </p:nvPr>
        </p:nvSpPr>
        <p:spPr>
          <a:xfrm>
            <a:off x="457200" y="533400"/>
            <a:ext cx="8228013" cy="836613"/>
          </a:xfrm>
        </p:spPr>
        <p:txBody>
          <a:bodyPr/>
          <a:lstStyle/>
          <a:p>
            <a:r>
              <a:rPr lang="en-US" sz="4000" dirty="0" smtClean="0"/>
              <a:t>Bottom-Up Region Selection</a:t>
            </a:r>
            <a:endParaRPr lang="en-US" sz="4000" dirty="0"/>
          </a:p>
        </p:txBody>
      </p:sp>
    </p:spTree>
    <p:extLst>
      <p:ext uri="{BB962C8B-B14F-4D97-AF65-F5344CB8AC3E}">
        <p14:creationId xmlns:p14="http://schemas.microsoft.com/office/powerpoint/2010/main" val="16528946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534400" cy="4648200"/>
          </a:xfrm>
        </p:spPr>
        <p:txBody>
          <a:bodyPr/>
          <a:lstStyle/>
          <a:p>
            <a:r>
              <a:rPr lang="en-US" dirty="0" smtClean="0"/>
              <a:t>Selecting Regions ≡ Finding Cycle Bases in </a:t>
            </a:r>
            <a:r>
              <a:rPr lang="en-US" i="1" dirty="0" smtClean="0"/>
              <a:t>G</a:t>
            </a:r>
          </a:p>
        </p:txBody>
      </p:sp>
      <p:sp>
        <p:nvSpPr>
          <p:cNvPr id="4" name="Slide Number Placeholder 3"/>
          <p:cNvSpPr>
            <a:spLocks noGrp="1"/>
          </p:cNvSpPr>
          <p:nvPr>
            <p:ph type="sldNum" idx="11"/>
          </p:nvPr>
        </p:nvSpPr>
        <p:spPr/>
        <p:txBody>
          <a:bodyPr/>
          <a:lstStyle/>
          <a:p>
            <a:fld id="{EB2E650A-A1FA-4E74-8175-5845299D71FD}" type="slidenum">
              <a:rPr lang="en-US" smtClean="0"/>
              <a:pPr/>
              <a:t>55</a:t>
            </a:fld>
            <a:endParaRPr lang="en-US"/>
          </a:p>
        </p:txBody>
      </p:sp>
      <p:sp>
        <p:nvSpPr>
          <p:cNvPr id="5" name="Oval 4"/>
          <p:cNvSpPr/>
          <p:nvPr/>
        </p:nvSpPr>
        <p:spPr bwMode="auto">
          <a:xfrm>
            <a:off x="5734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Oval 5"/>
          <p:cNvSpPr/>
          <p:nvPr/>
        </p:nvSpPr>
        <p:spPr bwMode="auto">
          <a:xfrm>
            <a:off x="1640235" y="31815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573435" y="424839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 name="Oval 7"/>
          <p:cNvSpPr/>
          <p:nvPr/>
        </p:nvSpPr>
        <p:spPr bwMode="auto">
          <a:xfrm>
            <a:off x="1640235" y="42369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Rectangle 8"/>
          <p:cNvSpPr/>
          <p:nvPr/>
        </p:nvSpPr>
        <p:spPr bwMode="auto">
          <a:xfrm>
            <a:off x="1183035" y="3302496"/>
            <a:ext cx="152400" cy="15055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0" name="Straight Connector 9"/>
          <p:cNvCxnSpPr>
            <a:stCxn id="5" idx="6"/>
            <a:endCxn id="9" idx="1"/>
          </p:cNvCxnSpPr>
          <p:nvPr/>
        </p:nvCxnSpPr>
        <p:spPr bwMode="auto">
          <a:xfrm flipV="1">
            <a:off x="8782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a:stCxn id="9" idx="3"/>
            <a:endCxn id="6" idx="2"/>
          </p:cNvCxnSpPr>
          <p:nvPr/>
        </p:nvCxnSpPr>
        <p:spPr bwMode="auto">
          <a:xfrm>
            <a:off x="1335435" y="3377774"/>
            <a:ext cx="304800" cy="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bwMode="auto">
          <a:xfrm>
            <a:off x="1183035" y="4356963"/>
            <a:ext cx="152400" cy="158126"/>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3" name="Straight Connector 12"/>
          <p:cNvCxnSpPr>
            <a:stCxn id="7" idx="6"/>
            <a:endCxn id="12" idx="1"/>
          </p:cNvCxnSpPr>
          <p:nvPr/>
        </p:nvCxnSpPr>
        <p:spPr bwMode="auto">
          <a:xfrm flipV="1">
            <a:off x="878235" y="4436026"/>
            <a:ext cx="304800" cy="858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a:stCxn id="12" idx="3"/>
            <a:endCxn id="8" idx="2"/>
          </p:cNvCxnSpPr>
          <p:nvPr/>
        </p:nvCxnSpPr>
        <p:spPr bwMode="auto">
          <a:xfrm flipV="1">
            <a:off x="1335435" y="4433174"/>
            <a:ext cx="304800" cy="28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p:cNvSpPr/>
          <p:nvPr/>
        </p:nvSpPr>
        <p:spPr bwMode="auto">
          <a:xfrm rot="5400000">
            <a:off x="647696" y="3824642"/>
            <a:ext cx="152400" cy="118174"/>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6" name="Straight Connector 15"/>
          <p:cNvCxnSpPr>
            <a:stCxn id="5" idx="4"/>
            <a:endCxn id="15" idx="1"/>
          </p:cNvCxnSpPr>
          <p:nvPr/>
        </p:nvCxnSpPr>
        <p:spPr bwMode="auto">
          <a:xfrm flipH="1">
            <a:off x="723896" y="3574032"/>
            <a:ext cx="1939" cy="23349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a:stCxn id="15" idx="3"/>
            <a:endCxn id="7" idx="0"/>
          </p:cNvCxnSpPr>
          <p:nvPr/>
        </p:nvCxnSpPr>
        <p:spPr bwMode="auto">
          <a:xfrm>
            <a:off x="723896" y="3959929"/>
            <a:ext cx="1939" cy="2884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Rectangle 17"/>
          <p:cNvSpPr/>
          <p:nvPr/>
        </p:nvSpPr>
        <p:spPr bwMode="auto">
          <a:xfrm rot="5400000">
            <a:off x="1714936" y="3823036"/>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a:stCxn id="6" idx="4"/>
            <a:endCxn id="18" idx="1"/>
          </p:cNvCxnSpPr>
          <p:nvPr/>
        </p:nvCxnSpPr>
        <p:spPr bwMode="auto">
          <a:xfrm flipH="1">
            <a:off x="1791136" y="3574032"/>
            <a:ext cx="1499" cy="23145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a:stCxn id="18" idx="3"/>
            <a:endCxn id="8" idx="0"/>
          </p:cNvCxnSpPr>
          <p:nvPr/>
        </p:nvCxnSpPr>
        <p:spPr bwMode="auto">
          <a:xfrm>
            <a:off x="1791136" y="3957882"/>
            <a:ext cx="1499" cy="27907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501997" y="317807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1524000" y="316855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23" name="TextBox 22"/>
          <p:cNvSpPr txBox="1"/>
          <p:nvPr/>
        </p:nvSpPr>
        <p:spPr>
          <a:xfrm>
            <a:off x="457200" y="424011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24" name="TextBox 23"/>
          <p:cNvSpPr txBox="1"/>
          <p:nvPr/>
        </p:nvSpPr>
        <p:spPr>
          <a:xfrm>
            <a:off x="1528755" y="4211544"/>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sp>
        <p:nvSpPr>
          <p:cNvPr id="27" name="Rectangle 26"/>
          <p:cNvSpPr/>
          <p:nvPr/>
        </p:nvSpPr>
        <p:spPr bwMode="auto">
          <a:xfrm>
            <a:off x="1023933"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Rectangle 27"/>
          <p:cNvSpPr/>
          <p:nvPr/>
        </p:nvSpPr>
        <p:spPr bwMode="auto">
          <a:xfrm>
            <a:off x="1338259" y="3737913"/>
            <a:ext cx="152400" cy="117292"/>
          </a:xfrm>
          <a:prstGeom prst="rect">
            <a:avLst/>
          </a:prstGeom>
          <a:solidFill>
            <a:schemeClr val="bg1"/>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9" name="Straight Connector 28"/>
          <p:cNvCxnSpPr>
            <a:stCxn id="5" idx="5"/>
            <a:endCxn id="27" idx="0"/>
          </p:cNvCxnSpPr>
          <p:nvPr/>
        </p:nvCxnSpPr>
        <p:spPr bwMode="auto">
          <a:xfrm>
            <a:off x="833598" y="3516561"/>
            <a:ext cx="266535"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p:cNvCxnSpPr>
            <a:stCxn id="27" idx="2"/>
            <a:endCxn id="8" idx="1"/>
          </p:cNvCxnSpPr>
          <p:nvPr/>
        </p:nvCxnSpPr>
        <p:spPr bwMode="auto">
          <a:xfrm>
            <a:off x="1100133" y="3855205"/>
            <a:ext cx="584739" cy="43922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6" idx="3"/>
            <a:endCxn id="28" idx="0"/>
          </p:cNvCxnSpPr>
          <p:nvPr/>
        </p:nvCxnSpPr>
        <p:spPr bwMode="auto">
          <a:xfrm flipH="1">
            <a:off x="1414459" y="3516561"/>
            <a:ext cx="270413" cy="2213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28" idx="2"/>
            <a:endCxn id="7" idx="7"/>
          </p:cNvCxnSpPr>
          <p:nvPr/>
        </p:nvCxnSpPr>
        <p:spPr bwMode="auto">
          <a:xfrm flipH="1">
            <a:off x="833598" y="3855205"/>
            <a:ext cx="580861" cy="45065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Oval 42"/>
          <p:cNvSpPr/>
          <p:nvPr/>
        </p:nvSpPr>
        <p:spPr bwMode="auto">
          <a:xfrm>
            <a:off x="25165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 name="Oval 43"/>
          <p:cNvSpPr/>
          <p:nvPr/>
        </p:nvSpPr>
        <p:spPr bwMode="auto">
          <a:xfrm>
            <a:off x="3583331" y="31985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5" name="Oval 44"/>
          <p:cNvSpPr/>
          <p:nvPr/>
        </p:nvSpPr>
        <p:spPr bwMode="auto">
          <a:xfrm>
            <a:off x="2516531" y="426530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6" name="Oval 45"/>
          <p:cNvSpPr/>
          <p:nvPr/>
        </p:nvSpPr>
        <p:spPr bwMode="auto">
          <a:xfrm>
            <a:off x="3583331" y="425386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8" name="Straight Connector 47"/>
          <p:cNvCxnSpPr>
            <a:endCxn id="44" idx="2"/>
          </p:cNvCxnSpPr>
          <p:nvPr/>
        </p:nvCxnSpPr>
        <p:spPr bwMode="auto">
          <a:xfrm>
            <a:off x="2798471" y="3394723"/>
            <a:ext cx="784860" cy="0"/>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a:stCxn id="45" idx="6"/>
            <a:endCxn id="46" idx="2"/>
          </p:cNvCxnSpPr>
          <p:nvPr/>
        </p:nvCxnSpPr>
        <p:spPr bwMode="auto">
          <a:xfrm flipV="1">
            <a:off x="2821331" y="4450084"/>
            <a:ext cx="762000" cy="11439"/>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p:cNvCxnSpPr>
            <a:stCxn id="43" idx="4"/>
            <a:endCxn id="45" idx="0"/>
          </p:cNvCxnSpPr>
          <p:nvPr/>
        </p:nvCxnSpPr>
        <p:spPr bwMode="auto">
          <a:xfrm>
            <a:off x="2668931" y="3590942"/>
            <a:ext cx="0" cy="674361"/>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44" idx="4"/>
            <a:endCxn id="46" idx="0"/>
          </p:cNvCxnSpPr>
          <p:nvPr/>
        </p:nvCxnSpPr>
        <p:spPr bwMode="auto">
          <a:xfrm>
            <a:off x="3735731" y="3590942"/>
            <a:ext cx="0" cy="662922"/>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Box 58"/>
          <p:cNvSpPr txBox="1"/>
          <p:nvPr/>
        </p:nvSpPr>
        <p:spPr>
          <a:xfrm>
            <a:off x="2438392" y="318546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60" name="TextBox 59"/>
          <p:cNvSpPr txBox="1"/>
          <p:nvPr/>
        </p:nvSpPr>
        <p:spPr>
          <a:xfrm>
            <a:off x="3469031" y="319986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61" name="TextBox 60"/>
          <p:cNvSpPr txBox="1"/>
          <p:nvPr/>
        </p:nvSpPr>
        <p:spPr>
          <a:xfrm>
            <a:off x="2406642" y="425226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62" name="TextBox 61"/>
          <p:cNvSpPr txBox="1"/>
          <p:nvPr/>
        </p:nvSpPr>
        <p:spPr>
          <a:xfrm>
            <a:off x="3467096" y="4257518"/>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66" name="Straight Connector 65"/>
          <p:cNvCxnSpPr>
            <a:stCxn id="43" idx="5"/>
            <a:endCxn id="46" idx="1"/>
          </p:cNvCxnSpPr>
          <p:nvPr/>
        </p:nvCxnSpPr>
        <p:spPr bwMode="auto">
          <a:xfrm>
            <a:off x="2776694" y="3533471"/>
            <a:ext cx="851274" cy="777864"/>
          </a:xfrm>
          <a:prstGeom prst="line">
            <a:avLst/>
          </a:prstGeom>
          <a:solidFill>
            <a:srgbClr val="00B8FF"/>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stCxn id="44" idx="3"/>
            <a:endCxn id="45" idx="7"/>
          </p:cNvCxnSpPr>
          <p:nvPr/>
        </p:nvCxnSpPr>
        <p:spPr bwMode="auto">
          <a:xfrm flipH="1">
            <a:off x="2776694" y="3533471"/>
            <a:ext cx="851274" cy="789303"/>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TextBox 75"/>
          <p:cNvSpPr txBox="1"/>
          <p:nvPr/>
        </p:nvSpPr>
        <p:spPr>
          <a:xfrm>
            <a:off x="638202" y="2514600"/>
            <a:ext cx="1219200" cy="646331"/>
          </a:xfrm>
          <a:prstGeom prst="rect">
            <a:avLst/>
          </a:prstGeom>
          <a:noFill/>
        </p:spPr>
        <p:txBody>
          <a:bodyPr wrap="square" rtlCol="0">
            <a:spAutoFit/>
          </a:bodyPr>
          <a:lstStyle/>
          <a:p>
            <a:pPr algn="ctr"/>
            <a:r>
              <a:rPr lang="en-US" dirty="0" smtClean="0">
                <a:solidFill>
                  <a:schemeClr val="tx1"/>
                </a:solidFill>
              </a:rPr>
              <a:t>pairwise model</a:t>
            </a:r>
            <a:endParaRPr lang="en-US" dirty="0">
              <a:solidFill>
                <a:schemeClr val="tx1"/>
              </a:solidFill>
            </a:endParaRPr>
          </a:p>
        </p:txBody>
      </p:sp>
      <p:sp>
        <p:nvSpPr>
          <p:cNvPr id="77" name="TextBox 76"/>
          <p:cNvSpPr txBox="1"/>
          <p:nvPr/>
        </p:nvSpPr>
        <p:spPr>
          <a:xfrm>
            <a:off x="2552696" y="2816129"/>
            <a:ext cx="1219200" cy="369332"/>
          </a:xfrm>
          <a:prstGeom prst="rect">
            <a:avLst/>
          </a:prstGeom>
          <a:noFill/>
        </p:spPr>
        <p:txBody>
          <a:bodyPr wrap="square" rtlCol="0">
            <a:spAutoFit/>
          </a:bodyPr>
          <a:lstStyle/>
          <a:p>
            <a:pPr algn="ctr"/>
            <a:r>
              <a:rPr lang="en-US" dirty="0" smtClean="0">
                <a:solidFill>
                  <a:schemeClr val="tx1"/>
                </a:solidFill>
              </a:rPr>
              <a:t>graph,</a:t>
            </a:r>
            <a:r>
              <a:rPr lang="en-US" i="1" dirty="0" smtClean="0">
                <a:solidFill>
                  <a:schemeClr val="tx1"/>
                </a:solidFill>
              </a:rPr>
              <a:t> G</a:t>
            </a:r>
            <a:endParaRPr lang="en-US" i="1" dirty="0">
              <a:solidFill>
                <a:schemeClr val="tx1"/>
              </a:solidFill>
            </a:endParaRPr>
          </a:p>
        </p:txBody>
      </p:sp>
      <p:sp>
        <p:nvSpPr>
          <p:cNvPr id="47" name="Oval 46"/>
          <p:cNvSpPr/>
          <p:nvPr/>
        </p:nvSpPr>
        <p:spPr bwMode="auto">
          <a:xfrm>
            <a:off x="4529489" y="31740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9" name="Oval 48"/>
          <p:cNvSpPr/>
          <p:nvPr/>
        </p:nvSpPr>
        <p:spPr bwMode="auto">
          <a:xfrm>
            <a:off x="5596289" y="31740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0" name="Oval 49"/>
          <p:cNvSpPr/>
          <p:nvPr/>
        </p:nvSpPr>
        <p:spPr bwMode="auto">
          <a:xfrm>
            <a:off x="4529489" y="424082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2" name="Oval 51"/>
          <p:cNvSpPr/>
          <p:nvPr/>
        </p:nvSpPr>
        <p:spPr bwMode="auto">
          <a:xfrm>
            <a:off x="5596289" y="422938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53" name="Straight Connector 52"/>
          <p:cNvCxnSpPr>
            <a:endCxn id="49" idx="2"/>
          </p:cNvCxnSpPr>
          <p:nvPr/>
        </p:nvCxnSpPr>
        <p:spPr bwMode="auto">
          <a:xfrm>
            <a:off x="4811429" y="3370242"/>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stCxn id="50" idx="6"/>
            <a:endCxn id="52" idx="2"/>
          </p:cNvCxnSpPr>
          <p:nvPr/>
        </p:nvCxnSpPr>
        <p:spPr bwMode="auto">
          <a:xfrm flipV="1">
            <a:off x="4834289" y="4425603"/>
            <a:ext cx="762000" cy="114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47" idx="4"/>
            <a:endCxn id="50" idx="0"/>
          </p:cNvCxnSpPr>
          <p:nvPr/>
        </p:nvCxnSpPr>
        <p:spPr bwMode="auto">
          <a:xfrm>
            <a:off x="4681889" y="3566461"/>
            <a:ext cx="0" cy="67436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a:stCxn id="49" idx="4"/>
            <a:endCxn id="52" idx="0"/>
          </p:cNvCxnSpPr>
          <p:nvPr/>
        </p:nvCxnSpPr>
        <p:spPr bwMode="auto">
          <a:xfrm>
            <a:off x="5748689" y="3566461"/>
            <a:ext cx="0" cy="66292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Box 62"/>
          <p:cNvSpPr txBox="1"/>
          <p:nvPr/>
        </p:nvSpPr>
        <p:spPr>
          <a:xfrm>
            <a:off x="4451350" y="316098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64" name="TextBox 63"/>
          <p:cNvSpPr txBox="1"/>
          <p:nvPr/>
        </p:nvSpPr>
        <p:spPr>
          <a:xfrm>
            <a:off x="5481989" y="317538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65" name="TextBox 64"/>
          <p:cNvSpPr txBox="1"/>
          <p:nvPr/>
        </p:nvSpPr>
        <p:spPr>
          <a:xfrm>
            <a:off x="4419600" y="4227780"/>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67" name="TextBox 66"/>
          <p:cNvSpPr txBox="1"/>
          <p:nvPr/>
        </p:nvSpPr>
        <p:spPr>
          <a:xfrm>
            <a:off x="5480054" y="4233037"/>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69" name="Straight Connector 68"/>
          <p:cNvCxnSpPr/>
          <p:nvPr/>
        </p:nvCxnSpPr>
        <p:spPr bwMode="auto">
          <a:xfrm>
            <a:off x="3684266" y="3589321"/>
            <a:ext cx="0" cy="662922"/>
          </a:xfrm>
          <a:prstGeom prst="line">
            <a:avLst/>
          </a:prstGeom>
          <a:solidFill>
            <a:srgbClr val="00B8FF"/>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a:off x="2811776" y="3455971"/>
            <a:ext cx="784860" cy="0"/>
          </a:xfrm>
          <a:prstGeom prst="line">
            <a:avLst/>
          </a:prstGeom>
          <a:solidFill>
            <a:srgbClr val="00B8FF"/>
          </a:solidFill>
          <a:ln w="76200" cap="flat" cmpd="sng" algn="ctr">
            <a:solidFill>
              <a:srgbClr val="00206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p:cNvSpPr/>
          <p:nvPr/>
        </p:nvSpPr>
        <p:spPr bwMode="auto">
          <a:xfrm>
            <a:off x="6014788" y="31673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2" name="Oval 71"/>
          <p:cNvSpPr/>
          <p:nvPr/>
        </p:nvSpPr>
        <p:spPr bwMode="auto">
          <a:xfrm>
            <a:off x="7081588" y="3167302"/>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4" name="Oval 73"/>
          <p:cNvSpPr/>
          <p:nvPr/>
        </p:nvSpPr>
        <p:spPr bwMode="auto">
          <a:xfrm>
            <a:off x="7081588" y="4222663"/>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75" name="Straight Connector 74"/>
          <p:cNvCxnSpPr>
            <a:endCxn id="72" idx="2"/>
          </p:cNvCxnSpPr>
          <p:nvPr/>
        </p:nvCxnSpPr>
        <p:spPr bwMode="auto">
          <a:xfrm>
            <a:off x="6296728" y="3363522"/>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72" idx="4"/>
            <a:endCxn id="74" idx="0"/>
          </p:cNvCxnSpPr>
          <p:nvPr/>
        </p:nvCxnSpPr>
        <p:spPr bwMode="auto">
          <a:xfrm>
            <a:off x="7233988" y="3559741"/>
            <a:ext cx="0" cy="66292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Box 80"/>
          <p:cNvSpPr txBox="1"/>
          <p:nvPr/>
        </p:nvSpPr>
        <p:spPr>
          <a:xfrm>
            <a:off x="5936649" y="315426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82" name="TextBox 81"/>
          <p:cNvSpPr txBox="1"/>
          <p:nvPr/>
        </p:nvSpPr>
        <p:spPr>
          <a:xfrm>
            <a:off x="6967288" y="3168661"/>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84" name="TextBox 83"/>
          <p:cNvSpPr txBox="1"/>
          <p:nvPr/>
        </p:nvSpPr>
        <p:spPr>
          <a:xfrm>
            <a:off x="6965353" y="4226317"/>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4</a:t>
            </a:r>
            <a:endParaRPr lang="en-US" baseline="-25000" dirty="0">
              <a:solidFill>
                <a:schemeClr val="tx1"/>
              </a:solidFill>
            </a:endParaRPr>
          </a:p>
        </p:txBody>
      </p:sp>
      <p:cxnSp>
        <p:nvCxnSpPr>
          <p:cNvPr id="85" name="Straight Connector 84"/>
          <p:cNvCxnSpPr>
            <a:stCxn id="71" idx="5"/>
            <a:endCxn id="74" idx="1"/>
          </p:cNvCxnSpPr>
          <p:nvPr/>
        </p:nvCxnSpPr>
        <p:spPr bwMode="auto">
          <a:xfrm>
            <a:off x="6274951" y="3502270"/>
            <a:ext cx="851274" cy="77786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2727956" y="3577891"/>
            <a:ext cx="0" cy="674361"/>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Straight Connector 77"/>
          <p:cNvCxnSpPr/>
          <p:nvPr/>
        </p:nvCxnSpPr>
        <p:spPr bwMode="auto">
          <a:xfrm>
            <a:off x="2811776" y="3513121"/>
            <a:ext cx="784860" cy="0"/>
          </a:xfrm>
          <a:prstGeom prst="line">
            <a:avLst/>
          </a:prstGeom>
          <a:solidFill>
            <a:srgbClr val="00B8FF"/>
          </a:solidFill>
          <a:ln w="762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Oval 78"/>
          <p:cNvSpPr/>
          <p:nvPr/>
        </p:nvSpPr>
        <p:spPr bwMode="auto">
          <a:xfrm>
            <a:off x="7501289" y="31455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3" name="Oval 82"/>
          <p:cNvSpPr/>
          <p:nvPr/>
        </p:nvSpPr>
        <p:spPr bwMode="auto">
          <a:xfrm>
            <a:off x="8568089" y="31455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6" name="Oval 85"/>
          <p:cNvSpPr/>
          <p:nvPr/>
        </p:nvSpPr>
        <p:spPr bwMode="auto">
          <a:xfrm>
            <a:off x="7501289" y="4212354"/>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88" name="Straight Connector 87"/>
          <p:cNvCxnSpPr>
            <a:endCxn id="83" idx="2"/>
          </p:cNvCxnSpPr>
          <p:nvPr/>
        </p:nvCxnSpPr>
        <p:spPr bwMode="auto">
          <a:xfrm>
            <a:off x="7783229" y="3341774"/>
            <a:ext cx="78486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a:stCxn id="79" idx="4"/>
            <a:endCxn id="86" idx="0"/>
          </p:cNvCxnSpPr>
          <p:nvPr/>
        </p:nvCxnSpPr>
        <p:spPr bwMode="auto">
          <a:xfrm>
            <a:off x="7653689" y="3537993"/>
            <a:ext cx="0" cy="674361"/>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Box 91"/>
          <p:cNvSpPr txBox="1"/>
          <p:nvPr/>
        </p:nvSpPr>
        <p:spPr>
          <a:xfrm>
            <a:off x="7423150" y="313251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93" name="TextBox 92"/>
          <p:cNvSpPr txBox="1"/>
          <p:nvPr/>
        </p:nvSpPr>
        <p:spPr>
          <a:xfrm>
            <a:off x="8453789" y="3146913"/>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2</a:t>
            </a:r>
            <a:endParaRPr lang="en-US" baseline="-25000" dirty="0">
              <a:solidFill>
                <a:schemeClr val="tx1"/>
              </a:solidFill>
            </a:endParaRPr>
          </a:p>
        </p:txBody>
      </p:sp>
      <p:sp>
        <p:nvSpPr>
          <p:cNvPr id="94" name="TextBox 93"/>
          <p:cNvSpPr txBox="1"/>
          <p:nvPr/>
        </p:nvSpPr>
        <p:spPr>
          <a:xfrm>
            <a:off x="7391400" y="4199312"/>
            <a:ext cx="5334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cxnSp>
        <p:nvCxnSpPr>
          <p:cNvPr id="97" name="Straight Connector 96"/>
          <p:cNvCxnSpPr>
            <a:stCxn id="83" idx="3"/>
            <a:endCxn id="86" idx="7"/>
          </p:cNvCxnSpPr>
          <p:nvPr/>
        </p:nvCxnSpPr>
        <p:spPr bwMode="auto">
          <a:xfrm flipH="1">
            <a:off x="7761452" y="3480522"/>
            <a:ext cx="851274" cy="78930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TextBox 97"/>
          <p:cNvSpPr txBox="1"/>
          <p:nvPr/>
        </p:nvSpPr>
        <p:spPr>
          <a:xfrm>
            <a:off x="4572000" y="2804461"/>
            <a:ext cx="1219200" cy="369332"/>
          </a:xfrm>
          <a:prstGeom prst="rect">
            <a:avLst/>
          </a:prstGeom>
          <a:noFill/>
        </p:spPr>
        <p:txBody>
          <a:bodyPr wrap="square" rtlCol="0">
            <a:spAutoFit/>
          </a:bodyPr>
          <a:lstStyle/>
          <a:p>
            <a:pPr algn="ctr"/>
            <a:r>
              <a:rPr lang="en-US" i="1" dirty="0" smtClean="0">
                <a:solidFill>
                  <a:schemeClr val="tx1"/>
                </a:solidFill>
              </a:rPr>
              <a:t>C</a:t>
            </a:r>
            <a:r>
              <a:rPr lang="en-US" baseline="-25000" dirty="0" smtClean="0">
                <a:solidFill>
                  <a:schemeClr val="tx1"/>
                </a:solidFill>
              </a:rPr>
              <a:t>1</a:t>
            </a:r>
            <a:endParaRPr lang="en-US" i="1" baseline="-25000" dirty="0">
              <a:solidFill>
                <a:schemeClr val="tx1"/>
              </a:solidFill>
            </a:endParaRPr>
          </a:p>
        </p:txBody>
      </p:sp>
      <p:sp>
        <p:nvSpPr>
          <p:cNvPr id="99" name="TextBox 98"/>
          <p:cNvSpPr txBox="1"/>
          <p:nvPr/>
        </p:nvSpPr>
        <p:spPr>
          <a:xfrm>
            <a:off x="6096000" y="2804461"/>
            <a:ext cx="1219200" cy="369332"/>
          </a:xfrm>
          <a:prstGeom prst="rect">
            <a:avLst/>
          </a:prstGeom>
          <a:noFill/>
        </p:spPr>
        <p:txBody>
          <a:bodyPr wrap="square" rtlCol="0">
            <a:spAutoFit/>
          </a:bodyPr>
          <a:lstStyle/>
          <a:p>
            <a:pPr algn="ctr"/>
            <a:r>
              <a:rPr lang="en-US" i="1" dirty="0" smtClean="0">
                <a:solidFill>
                  <a:schemeClr val="tx1"/>
                </a:solidFill>
              </a:rPr>
              <a:t>C</a:t>
            </a:r>
            <a:r>
              <a:rPr lang="en-US" baseline="-25000" dirty="0">
                <a:solidFill>
                  <a:schemeClr val="tx1"/>
                </a:solidFill>
              </a:rPr>
              <a:t>2</a:t>
            </a:r>
            <a:endParaRPr lang="en-US" i="1" baseline="-25000" dirty="0">
              <a:solidFill>
                <a:schemeClr val="tx1"/>
              </a:solidFill>
            </a:endParaRPr>
          </a:p>
        </p:txBody>
      </p:sp>
      <p:sp>
        <p:nvSpPr>
          <p:cNvPr id="100" name="TextBox 99"/>
          <p:cNvSpPr txBox="1"/>
          <p:nvPr/>
        </p:nvSpPr>
        <p:spPr>
          <a:xfrm>
            <a:off x="7543800" y="2804461"/>
            <a:ext cx="1219200" cy="369332"/>
          </a:xfrm>
          <a:prstGeom prst="rect">
            <a:avLst/>
          </a:prstGeom>
          <a:noFill/>
        </p:spPr>
        <p:txBody>
          <a:bodyPr wrap="square" rtlCol="0">
            <a:spAutoFit/>
          </a:bodyPr>
          <a:lstStyle/>
          <a:p>
            <a:pPr algn="ctr"/>
            <a:r>
              <a:rPr lang="en-US" i="1" dirty="0" smtClean="0">
                <a:solidFill>
                  <a:schemeClr val="tx1"/>
                </a:solidFill>
              </a:rPr>
              <a:t>C</a:t>
            </a:r>
            <a:r>
              <a:rPr lang="en-US" baseline="-25000" dirty="0">
                <a:solidFill>
                  <a:schemeClr val="tx1"/>
                </a:solidFill>
              </a:rPr>
              <a:t>3</a:t>
            </a:r>
            <a:endParaRPr lang="en-US" i="1" baseline="-25000" dirty="0">
              <a:solidFill>
                <a:schemeClr val="tx1"/>
              </a:solidFill>
            </a:endParaRPr>
          </a:p>
        </p:txBody>
      </p:sp>
      <p:sp>
        <p:nvSpPr>
          <p:cNvPr id="87" name="Title 1"/>
          <p:cNvSpPr>
            <a:spLocks noGrp="1"/>
          </p:cNvSpPr>
          <p:nvPr>
            <p:ph type="title"/>
          </p:nvPr>
        </p:nvSpPr>
        <p:spPr>
          <a:xfrm>
            <a:off x="457200" y="533400"/>
            <a:ext cx="8228013" cy="836613"/>
          </a:xfrm>
        </p:spPr>
        <p:txBody>
          <a:bodyPr/>
          <a:lstStyle/>
          <a:p>
            <a:r>
              <a:rPr lang="en-US" sz="4000" dirty="0" smtClean="0"/>
              <a:t>Bottom-Up Region Selection</a:t>
            </a:r>
            <a:endParaRPr lang="en-US" sz="4000" dirty="0"/>
          </a:p>
        </p:txBody>
      </p:sp>
      <p:sp>
        <p:nvSpPr>
          <p:cNvPr id="89" name="Right Brace 88"/>
          <p:cNvSpPr/>
          <p:nvPr/>
        </p:nvSpPr>
        <p:spPr bwMode="auto">
          <a:xfrm rot="5400000">
            <a:off x="6593347" y="2905870"/>
            <a:ext cx="304800" cy="4254284"/>
          </a:xfrm>
          <a:prstGeom prst="rightBrace">
            <a:avLst>
              <a:gd name="adj1" fmla="val 32471"/>
              <a:gd name="adj2" fmla="val 50000"/>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6" name="TextBox 25"/>
          <p:cNvSpPr txBox="1"/>
          <p:nvPr/>
        </p:nvSpPr>
        <p:spPr>
          <a:xfrm>
            <a:off x="5246370" y="5334000"/>
            <a:ext cx="3005489" cy="369332"/>
          </a:xfrm>
          <a:prstGeom prst="rect">
            <a:avLst/>
          </a:prstGeom>
          <a:noFill/>
        </p:spPr>
        <p:txBody>
          <a:bodyPr wrap="square" rtlCol="0">
            <a:spAutoFit/>
          </a:bodyPr>
          <a:lstStyle/>
          <a:p>
            <a:r>
              <a:rPr lang="en-US" dirty="0" smtClean="0">
                <a:solidFill>
                  <a:schemeClr val="tx1"/>
                </a:solidFill>
              </a:rPr>
              <a:t>Collection of </a:t>
            </a:r>
            <a:r>
              <a:rPr lang="en-US" i="1" dirty="0" smtClean="0">
                <a:solidFill>
                  <a:schemeClr val="tx1"/>
                </a:solidFill>
              </a:rPr>
              <a:t>outer</a:t>
            </a:r>
            <a:r>
              <a:rPr lang="en-US" dirty="0" smtClean="0">
                <a:solidFill>
                  <a:schemeClr val="tx1"/>
                </a:solidFill>
              </a:rPr>
              <a:t> regions</a:t>
            </a:r>
            <a:endParaRPr lang="en-US" dirty="0">
              <a:solidFill>
                <a:schemeClr val="tx1"/>
              </a:solidFill>
            </a:endParaRPr>
          </a:p>
        </p:txBody>
      </p:sp>
    </p:spTree>
    <p:extLst>
      <p:ext uri="{BB962C8B-B14F-4D97-AF65-F5344CB8AC3E}">
        <p14:creationId xmlns:p14="http://schemas.microsoft.com/office/powerpoint/2010/main" val="30064938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Tree-Robust Regions</a:t>
            </a:r>
            <a:endParaRPr lang="en-US" dirty="0"/>
          </a:p>
        </p:txBody>
      </p:sp>
      <p:sp>
        <p:nvSpPr>
          <p:cNvPr id="3" name="Content Placeholder 2"/>
          <p:cNvSpPr>
            <a:spLocks noGrp="1"/>
          </p:cNvSpPr>
          <p:nvPr>
            <p:ph idx="1"/>
          </p:nvPr>
        </p:nvSpPr>
        <p:spPr/>
        <p:txBody>
          <a:bodyPr/>
          <a:lstStyle/>
          <a:p>
            <a:r>
              <a:rPr lang="en-US" dirty="0"/>
              <a:t>Selecting </a:t>
            </a:r>
            <a:r>
              <a:rPr lang="en-US" dirty="0" smtClean="0"/>
              <a:t>TR Regions ≡ </a:t>
            </a:r>
            <a:r>
              <a:rPr lang="en-US" dirty="0"/>
              <a:t>Finding </a:t>
            </a:r>
            <a:r>
              <a:rPr lang="en-US" dirty="0" smtClean="0"/>
              <a:t>TR Cycle Basis</a:t>
            </a:r>
          </a:p>
          <a:p>
            <a:pPr lvl="1"/>
            <a:r>
              <a:rPr lang="en-US" dirty="0" smtClean="0"/>
              <a:t>Faces of a planar graph:</a:t>
            </a:r>
          </a:p>
          <a:p>
            <a:pPr lvl="1"/>
            <a:endParaRPr lang="en-US" dirty="0"/>
          </a:p>
          <a:p>
            <a:pPr lvl="1"/>
            <a:endParaRPr lang="en-US" dirty="0" smtClean="0"/>
          </a:p>
          <a:p>
            <a:pPr lvl="1"/>
            <a:endParaRPr lang="en-US" sz="2400" dirty="0"/>
          </a:p>
          <a:p>
            <a:pPr lvl="1"/>
            <a:r>
              <a:rPr lang="en-US" dirty="0" smtClean="0"/>
              <a:t>‘Star’ Construction</a:t>
            </a:r>
          </a:p>
        </p:txBody>
      </p:sp>
      <p:sp>
        <p:nvSpPr>
          <p:cNvPr id="4" name="Slide Number Placeholder 3"/>
          <p:cNvSpPr>
            <a:spLocks noGrp="1"/>
          </p:cNvSpPr>
          <p:nvPr>
            <p:ph type="sldNum" idx="11"/>
          </p:nvPr>
        </p:nvSpPr>
        <p:spPr/>
        <p:txBody>
          <a:bodyPr/>
          <a:lstStyle/>
          <a:p>
            <a:fld id="{EB2E650A-A1FA-4E74-8175-5845299D71FD}" type="slidenum">
              <a:rPr lang="en-US" smtClean="0"/>
              <a:pPr/>
              <a:t>56</a:t>
            </a:fld>
            <a:endParaRPr lang="en-US"/>
          </a:p>
        </p:txBody>
      </p:sp>
      <p:grpSp>
        <p:nvGrpSpPr>
          <p:cNvPr id="49" name="Group 48"/>
          <p:cNvGrpSpPr/>
          <p:nvPr/>
        </p:nvGrpSpPr>
        <p:grpSpPr>
          <a:xfrm>
            <a:off x="4038600" y="2828092"/>
            <a:ext cx="381000" cy="338554"/>
            <a:chOff x="1981200" y="5449008"/>
            <a:chExt cx="381000" cy="338554"/>
          </a:xfrm>
        </p:grpSpPr>
        <p:sp>
          <p:nvSpPr>
            <p:cNvPr id="50" name="TextBox 49"/>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1</a:t>
              </a:r>
              <a:endParaRPr lang="en-US" sz="1600" b="1" baseline="-25000" dirty="0">
                <a:solidFill>
                  <a:schemeClr val="tx1"/>
                </a:solidFill>
                <a:latin typeface="+mn-lt"/>
              </a:endParaRPr>
            </a:p>
          </p:txBody>
        </p:sp>
        <p:sp>
          <p:nvSpPr>
            <p:cNvPr id="51" name="Oval 50"/>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52" name="Group 51"/>
          <p:cNvGrpSpPr/>
          <p:nvPr/>
        </p:nvGrpSpPr>
        <p:grpSpPr>
          <a:xfrm>
            <a:off x="4572000" y="2828092"/>
            <a:ext cx="381000" cy="338554"/>
            <a:chOff x="1981200" y="5449008"/>
            <a:chExt cx="381000" cy="338554"/>
          </a:xfrm>
        </p:grpSpPr>
        <p:sp>
          <p:nvSpPr>
            <p:cNvPr id="53" name="TextBox 52"/>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2</a:t>
              </a:r>
              <a:endParaRPr lang="en-US" sz="1600" b="1" baseline="-25000" dirty="0">
                <a:solidFill>
                  <a:schemeClr val="tx1"/>
                </a:solidFill>
                <a:latin typeface="+mn-lt"/>
              </a:endParaRPr>
            </a:p>
          </p:txBody>
        </p:sp>
        <p:sp>
          <p:nvSpPr>
            <p:cNvPr id="54" name="Oval 53"/>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55" name="Straight Connector 54"/>
          <p:cNvCxnSpPr>
            <a:stCxn id="51" idx="6"/>
            <a:endCxn id="54" idx="2"/>
          </p:cNvCxnSpPr>
          <p:nvPr/>
        </p:nvCxnSpPr>
        <p:spPr bwMode="auto">
          <a:xfrm>
            <a:off x="4365300" y="2999592"/>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51" idx="4"/>
            <a:endCxn id="59" idx="0"/>
          </p:cNvCxnSpPr>
          <p:nvPr/>
        </p:nvCxnSpPr>
        <p:spPr bwMode="auto">
          <a:xfrm>
            <a:off x="4229100" y="3140269"/>
            <a:ext cx="0" cy="20960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7" name="Group 56"/>
          <p:cNvGrpSpPr/>
          <p:nvPr/>
        </p:nvGrpSpPr>
        <p:grpSpPr>
          <a:xfrm>
            <a:off x="4038600" y="3319046"/>
            <a:ext cx="381000" cy="338554"/>
            <a:chOff x="1981200" y="5449008"/>
            <a:chExt cx="381000" cy="338554"/>
          </a:xfrm>
        </p:grpSpPr>
        <p:sp>
          <p:nvSpPr>
            <p:cNvPr id="58" name="TextBox 57"/>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4</a:t>
              </a:r>
              <a:endParaRPr lang="en-US" sz="1600" b="1" baseline="-25000" dirty="0">
                <a:solidFill>
                  <a:schemeClr val="tx1"/>
                </a:solidFill>
                <a:latin typeface="+mn-lt"/>
              </a:endParaRPr>
            </a:p>
          </p:txBody>
        </p:sp>
        <p:sp>
          <p:nvSpPr>
            <p:cNvPr id="59" name="Oval 58"/>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60" name="Group 59"/>
          <p:cNvGrpSpPr/>
          <p:nvPr/>
        </p:nvGrpSpPr>
        <p:grpSpPr>
          <a:xfrm>
            <a:off x="4572000" y="3319046"/>
            <a:ext cx="381000" cy="338554"/>
            <a:chOff x="1981200" y="5449008"/>
            <a:chExt cx="381000" cy="338554"/>
          </a:xfrm>
        </p:grpSpPr>
        <p:sp>
          <p:nvSpPr>
            <p:cNvPr id="61" name="TextBox 60"/>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5</a:t>
              </a:r>
              <a:endParaRPr lang="en-US" sz="1600" b="1" baseline="-25000" dirty="0">
                <a:solidFill>
                  <a:schemeClr val="tx1"/>
                </a:solidFill>
                <a:latin typeface="+mn-lt"/>
              </a:endParaRPr>
            </a:p>
          </p:txBody>
        </p:sp>
        <p:sp>
          <p:nvSpPr>
            <p:cNvPr id="62" name="Oval 61"/>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63" name="Straight Connector 62"/>
          <p:cNvCxnSpPr>
            <a:stCxn id="59" idx="6"/>
            <a:endCxn id="62" idx="2"/>
          </p:cNvCxnSpPr>
          <p:nvPr/>
        </p:nvCxnSpPr>
        <p:spPr bwMode="auto">
          <a:xfrm>
            <a:off x="4365300" y="3490546"/>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p:cNvCxnSpPr>
            <a:stCxn id="54" idx="4"/>
            <a:endCxn id="62" idx="0"/>
          </p:cNvCxnSpPr>
          <p:nvPr/>
        </p:nvCxnSpPr>
        <p:spPr bwMode="auto">
          <a:xfrm>
            <a:off x="4762500" y="3140269"/>
            <a:ext cx="0" cy="20960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Group 64"/>
          <p:cNvGrpSpPr/>
          <p:nvPr/>
        </p:nvGrpSpPr>
        <p:grpSpPr>
          <a:xfrm>
            <a:off x="4953000" y="2819400"/>
            <a:ext cx="381000" cy="338554"/>
            <a:chOff x="1981200" y="5449008"/>
            <a:chExt cx="381000" cy="338554"/>
          </a:xfrm>
        </p:grpSpPr>
        <p:sp>
          <p:nvSpPr>
            <p:cNvPr id="66" name="TextBox 65"/>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2</a:t>
              </a:r>
              <a:endParaRPr lang="en-US" sz="1600" b="1" baseline="-25000" dirty="0">
                <a:solidFill>
                  <a:schemeClr val="tx1"/>
                </a:solidFill>
                <a:latin typeface="+mn-lt"/>
              </a:endParaRPr>
            </a:p>
          </p:txBody>
        </p:sp>
        <p:sp>
          <p:nvSpPr>
            <p:cNvPr id="67" name="Oval 66"/>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68" name="Group 67"/>
          <p:cNvGrpSpPr/>
          <p:nvPr/>
        </p:nvGrpSpPr>
        <p:grpSpPr>
          <a:xfrm>
            <a:off x="5486400" y="2819400"/>
            <a:ext cx="381000" cy="338554"/>
            <a:chOff x="1981200" y="5449008"/>
            <a:chExt cx="381000" cy="338554"/>
          </a:xfrm>
        </p:grpSpPr>
        <p:sp>
          <p:nvSpPr>
            <p:cNvPr id="69" name="TextBox 68"/>
            <p:cNvSpPr txBox="1"/>
            <p:nvPr/>
          </p:nvSpPr>
          <p:spPr>
            <a:xfrm>
              <a:off x="1981200" y="5449008"/>
              <a:ext cx="381000" cy="338554"/>
            </a:xfrm>
            <a:prstGeom prst="rect">
              <a:avLst/>
            </a:prstGeom>
            <a:noFill/>
          </p:spPr>
          <p:txBody>
            <a:bodyPr wrap="square" rtlCol="0">
              <a:spAutoFit/>
            </a:bodyPr>
            <a:lstStyle/>
            <a:p>
              <a:pPr algn="ctr"/>
              <a:r>
                <a:rPr lang="en-US" sz="1600" b="1" dirty="0">
                  <a:solidFill>
                    <a:schemeClr val="tx1"/>
                  </a:solidFill>
                  <a:latin typeface="+mn-lt"/>
                </a:rPr>
                <a:t>3</a:t>
              </a:r>
              <a:endParaRPr lang="en-US" sz="1600" b="1" baseline="-25000" dirty="0">
                <a:solidFill>
                  <a:schemeClr val="tx1"/>
                </a:solidFill>
                <a:latin typeface="+mn-lt"/>
              </a:endParaRPr>
            </a:p>
          </p:txBody>
        </p:sp>
        <p:sp>
          <p:nvSpPr>
            <p:cNvPr id="70" name="Oval 69"/>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71" name="Straight Connector 70"/>
          <p:cNvCxnSpPr>
            <a:stCxn id="70" idx="2"/>
            <a:endCxn id="67" idx="6"/>
          </p:cNvCxnSpPr>
          <p:nvPr/>
        </p:nvCxnSpPr>
        <p:spPr bwMode="auto">
          <a:xfrm flipH="1">
            <a:off x="5279700" y="2990900"/>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2" name="Group 71"/>
          <p:cNvGrpSpPr/>
          <p:nvPr/>
        </p:nvGrpSpPr>
        <p:grpSpPr>
          <a:xfrm>
            <a:off x="4953000" y="3319046"/>
            <a:ext cx="381000" cy="338554"/>
            <a:chOff x="1981200" y="5449008"/>
            <a:chExt cx="381000" cy="338554"/>
          </a:xfrm>
        </p:grpSpPr>
        <p:sp>
          <p:nvSpPr>
            <p:cNvPr id="73" name="TextBox 72"/>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5</a:t>
              </a:r>
              <a:endParaRPr lang="en-US" sz="1600" b="1" baseline="-25000" dirty="0">
                <a:solidFill>
                  <a:schemeClr val="tx1"/>
                </a:solidFill>
                <a:latin typeface="+mn-lt"/>
              </a:endParaRPr>
            </a:p>
          </p:txBody>
        </p:sp>
        <p:sp>
          <p:nvSpPr>
            <p:cNvPr id="74" name="Oval 73"/>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75" name="Group 74"/>
          <p:cNvGrpSpPr/>
          <p:nvPr/>
        </p:nvGrpSpPr>
        <p:grpSpPr>
          <a:xfrm>
            <a:off x="5486400" y="3319046"/>
            <a:ext cx="381000" cy="338554"/>
            <a:chOff x="1981200" y="5449008"/>
            <a:chExt cx="381000" cy="338554"/>
          </a:xfrm>
        </p:grpSpPr>
        <p:sp>
          <p:nvSpPr>
            <p:cNvPr id="76" name="TextBox 75"/>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6</a:t>
              </a:r>
              <a:endParaRPr lang="en-US" sz="1600" b="1" baseline="-25000" dirty="0">
                <a:solidFill>
                  <a:schemeClr val="tx1"/>
                </a:solidFill>
                <a:latin typeface="+mn-lt"/>
              </a:endParaRPr>
            </a:p>
          </p:txBody>
        </p:sp>
        <p:sp>
          <p:nvSpPr>
            <p:cNvPr id="77" name="Oval 76"/>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78" name="Straight Connector 77"/>
          <p:cNvCxnSpPr>
            <a:stCxn id="77" idx="2"/>
            <a:endCxn id="74" idx="6"/>
          </p:cNvCxnSpPr>
          <p:nvPr/>
        </p:nvCxnSpPr>
        <p:spPr bwMode="auto">
          <a:xfrm flipH="1">
            <a:off x="5279700" y="3490546"/>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9" name="Straight Connector 78"/>
          <p:cNvCxnSpPr>
            <a:stCxn id="67" idx="4"/>
            <a:endCxn id="74" idx="0"/>
          </p:cNvCxnSpPr>
          <p:nvPr/>
        </p:nvCxnSpPr>
        <p:spPr bwMode="auto">
          <a:xfrm>
            <a:off x="5143500" y="3131577"/>
            <a:ext cx="0" cy="2182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70" idx="4"/>
            <a:endCxn id="77" idx="0"/>
          </p:cNvCxnSpPr>
          <p:nvPr/>
        </p:nvCxnSpPr>
        <p:spPr bwMode="auto">
          <a:xfrm>
            <a:off x="5676900" y="3131577"/>
            <a:ext cx="0" cy="2182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1" name="Group 80"/>
          <p:cNvGrpSpPr/>
          <p:nvPr/>
        </p:nvGrpSpPr>
        <p:grpSpPr>
          <a:xfrm>
            <a:off x="5867400" y="2819400"/>
            <a:ext cx="381000" cy="338554"/>
            <a:chOff x="1981200" y="5449008"/>
            <a:chExt cx="381000" cy="338554"/>
          </a:xfrm>
        </p:grpSpPr>
        <p:sp>
          <p:nvSpPr>
            <p:cNvPr id="82" name="TextBox 81"/>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4</a:t>
              </a:r>
              <a:endParaRPr lang="en-US" sz="1600" b="1" baseline="-25000" dirty="0">
                <a:solidFill>
                  <a:schemeClr val="tx1"/>
                </a:solidFill>
                <a:latin typeface="+mn-lt"/>
              </a:endParaRPr>
            </a:p>
          </p:txBody>
        </p:sp>
        <p:sp>
          <p:nvSpPr>
            <p:cNvPr id="83" name="Oval 82"/>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84" name="Group 83"/>
          <p:cNvGrpSpPr/>
          <p:nvPr/>
        </p:nvGrpSpPr>
        <p:grpSpPr>
          <a:xfrm>
            <a:off x="6400800" y="2819400"/>
            <a:ext cx="381000" cy="338554"/>
            <a:chOff x="1981200" y="5449008"/>
            <a:chExt cx="381000" cy="338554"/>
          </a:xfrm>
        </p:grpSpPr>
        <p:sp>
          <p:nvSpPr>
            <p:cNvPr id="85" name="TextBox 84"/>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5</a:t>
              </a:r>
              <a:endParaRPr lang="en-US" sz="1600" b="1" baseline="-25000" dirty="0">
                <a:solidFill>
                  <a:schemeClr val="tx1"/>
                </a:solidFill>
                <a:latin typeface="+mn-lt"/>
              </a:endParaRPr>
            </a:p>
          </p:txBody>
        </p:sp>
        <p:sp>
          <p:nvSpPr>
            <p:cNvPr id="86" name="Oval 85"/>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87" name="Straight Connector 86"/>
          <p:cNvCxnSpPr>
            <a:stCxn id="83" idx="6"/>
            <a:endCxn id="86" idx="2"/>
          </p:cNvCxnSpPr>
          <p:nvPr/>
        </p:nvCxnSpPr>
        <p:spPr bwMode="auto">
          <a:xfrm>
            <a:off x="6194100" y="2990900"/>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8" name="Group 87"/>
          <p:cNvGrpSpPr/>
          <p:nvPr/>
        </p:nvGrpSpPr>
        <p:grpSpPr>
          <a:xfrm>
            <a:off x="5867400" y="3319046"/>
            <a:ext cx="381000" cy="338554"/>
            <a:chOff x="1981200" y="5449008"/>
            <a:chExt cx="381000" cy="338554"/>
          </a:xfrm>
        </p:grpSpPr>
        <p:sp>
          <p:nvSpPr>
            <p:cNvPr id="89" name="TextBox 88"/>
            <p:cNvSpPr txBox="1"/>
            <p:nvPr/>
          </p:nvSpPr>
          <p:spPr>
            <a:xfrm>
              <a:off x="1981200" y="5449008"/>
              <a:ext cx="381000" cy="338554"/>
            </a:xfrm>
            <a:prstGeom prst="rect">
              <a:avLst/>
            </a:prstGeom>
            <a:noFill/>
          </p:spPr>
          <p:txBody>
            <a:bodyPr wrap="square" rtlCol="0">
              <a:spAutoFit/>
            </a:bodyPr>
            <a:lstStyle/>
            <a:p>
              <a:pPr algn="ctr"/>
              <a:r>
                <a:rPr lang="en-US" sz="1600" b="1" dirty="0">
                  <a:solidFill>
                    <a:schemeClr val="tx1"/>
                  </a:solidFill>
                  <a:latin typeface="+mn-lt"/>
                </a:rPr>
                <a:t>7</a:t>
              </a:r>
              <a:endParaRPr lang="en-US" sz="1600" b="1" baseline="-25000" dirty="0">
                <a:solidFill>
                  <a:schemeClr val="tx1"/>
                </a:solidFill>
                <a:latin typeface="+mn-lt"/>
              </a:endParaRPr>
            </a:p>
          </p:txBody>
        </p:sp>
        <p:sp>
          <p:nvSpPr>
            <p:cNvPr id="90" name="Oval 89"/>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91" name="Group 90"/>
          <p:cNvGrpSpPr/>
          <p:nvPr/>
        </p:nvGrpSpPr>
        <p:grpSpPr>
          <a:xfrm>
            <a:off x="6400800" y="3319046"/>
            <a:ext cx="381000" cy="338554"/>
            <a:chOff x="1981200" y="5449008"/>
            <a:chExt cx="381000" cy="338554"/>
          </a:xfrm>
        </p:grpSpPr>
        <p:sp>
          <p:nvSpPr>
            <p:cNvPr id="92" name="TextBox 91"/>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8</a:t>
              </a:r>
              <a:endParaRPr lang="en-US" sz="1600" b="1" baseline="-25000" dirty="0">
                <a:solidFill>
                  <a:schemeClr val="tx1"/>
                </a:solidFill>
                <a:latin typeface="+mn-lt"/>
              </a:endParaRPr>
            </a:p>
          </p:txBody>
        </p:sp>
        <p:sp>
          <p:nvSpPr>
            <p:cNvPr id="93" name="Oval 92"/>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94" name="Straight Connector 93"/>
          <p:cNvCxnSpPr>
            <a:stCxn id="90" idx="6"/>
            <a:endCxn id="93" idx="2"/>
          </p:cNvCxnSpPr>
          <p:nvPr/>
        </p:nvCxnSpPr>
        <p:spPr bwMode="auto">
          <a:xfrm>
            <a:off x="6194100" y="3490546"/>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a:stCxn id="83" idx="4"/>
            <a:endCxn id="90" idx="0"/>
          </p:cNvCxnSpPr>
          <p:nvPr/>
        </p:nvCxnSpPr>
        <p:spPr bwMode="auto">
          <a:xfrm>
            <a:off x="6057900" y="3131577"/>
            <a:ext cx="0" cy="2182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a:stCxn id="86" idx="4"/>
            <a:endCxn id="93" idx="0"/>
          </p:cNvCxnSpPr>
          <p:nvPr/>
        </p:nvCxnSpPr>
        <p:spPr bwMode="auto">
          <a:xfrm>
            <a:off x="6591300" y="3131577"/>
            <a:ext cx="0" cy="2182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7" name="Group 96"/>
          <p:cNvGrpSpPr/>
          <p:nvPr/>
        </p:nvGrpSpPr>
        <p:grpSpPr>
          <a:xfrm>
            <a:off x="6781800" y="2819400"/>
            <a:ext cx="381000" cy="338554"/>
            <a:chOff x="1981200" y="5449008"/>
            <a:chExt cx="381000" cy="338554"/>
          </a:xfrm>
        </p:grpSpPr>
        <p:sp>
          <p:nvSpPr>
            <p:cNvPr id="98" name="TextBox 97"/>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5</a:t>
              </a:r>
              <a:endParaRPr lang="en-US" sz="1600" b="1" baseline="-25000" dirty="0">
                <a:solidFill>
                  <a:schemeClr val="tx1"/>
                </a:solidFill>
                <a:latin typeface="+mn-lt"/>
              </a:endParaRPr>
            </a:p>
          </p:txBody>
        </p:sp>
        <p:sp>
          <p:nvSpPr>
            <p:cNvPr id="99" name="Oval 98"/>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00" name="Group 99"/>
          <p:cNvGrpSpPr/>
          <p:nvPr/>
        </p:nvGrpSpPr>
        <p:grpSpPr>
          <a:xfrm>
            <a:off x="7315200" y="2819400"/>
            <a:ext cx="381000" cy="338554"/>
            <a:chOff x="1981200" y="5449008"/>
            <a:chExt cx="381000" cy="338554"/>
          </a:xfrm>
        </p:grpSpPr>
        <p:sp>
          <p:nvSpPr>
            <p:cNvPr id="101" name="TextBox 100"/>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6</a:t>
              </a:r>
              <a:endParaRPr lang="en-US" sz="1600" b="1" baseline="-25000" dirty="0">
                <a:solidFill>
                  <a:schemeClr val="tx1"/>
                </a:solidFill>
                <a:latin typeface="+mn-lt"/>
              </a:endParaRPr>
            </a:p>
          </p:txBody>
        </p:sp>
        <p:sp>
          <p:nvSpPr>
            <p:cNvPr id="102" name="Oval 101"/>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03" name="Straight Connector 102"/>
          <p:cNvCxnSpPr>
            <a:stCxn id="102" idx="2"/>
            <a:endCxn id="99" idx="6"/>
          </p:cNvCxnSpPr>
          <p:nvPr/>
        </p:nvCxnSpPr>
        <p:spPr bwMode="auto">
          <a:xfrm flipH="1">
            <a:off x="7108500" y="2990900"/>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4" name="Group 103"/>
          <p:cNvGrpSpPr/>
          <p:nvPr/>
        </p:nvGrpSpPr>
        <p:grpSpPr>
          <a:xfrm>
            <a:off x="6781800" y="3319046"/>
            <a:ext cx="381000" cy="338554"/>
            <a:chOff x="1981200" y="5449008"/>
            <a:chExt cx="381000" cy="338554"/>
          </a:xfrm>
        </p:grpSpPr>
        <p:sp>
          <p:nvSpPr>
            <p:cNvPr id="105" name="TextBox 104"/>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8</a:t>
              </a:r>
              <a:endParaRPr lang="en-US" sz="1600" b="1" baseline="-25000" dirty="0">
                <a:solidFill>
                  <a:schemeClr val="tx1"/>
                </a:solidFill>
                <a:latin typeface="+mn-lt"/>
              </a:endParaRPr>
            </a:p>
          </p:txBody>
        </p:sp>
        <p:sp>
          <p:nvSpPr>
            <p:cNvPr id="106" name="Oval 105"/>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07" name="Group 106"/>
          <p:cNvGrpSpPr/>
          <p:nvPr/>
        </p:nvGrpSpPr>
        <p:grpSpPr>
          <a:xfrm>
            <a:off x="7315200" y="3319046"/>
            <a:ext cx="381000" cy="338554"/>
            <a:chOff x="1981200" y="5449008"/>
            <a:chExt cx="381000" cy="338554"/>
          </a:xfrm>
        </p:grpSpPr>
        <p:sp>
          <p:nvSpPr>
            <p:cNvPr id="108" name="TextBox 107"/>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9</a:t>
              </a:r>
              <a:endParaRPr lang="en-US" sz="1600" b="1" baseline="-25000" dirty="0">
                <a:solidFill>
                  <a:schemeClr val="tx1"/>
                </a:solidFill>
                <a:latin typeface="+mn-lt"/>
              </a:endParaRPr>
            </a:p>
          </p:txBody>
        </p:sp>
        <p:sp>
          <p:nvSpPr>
            <p:cNvPr id="109" name="Oval 108"/>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10" name="Straight Connector 109"/>
          <p:cNvCxnSpPr>
            <a:stCxn id="109" idx="2"/>
            <a:endCxn id="106" idx="6"/>
          </p:cNvCxnSpPr>
          <p:nvPr/>
        </p:nvCxnSpPr>
        <p:spPr bwMode="auto">
          <a:xfrm flipH="1">
            <a:off x="7108500" y="3490546"/>
            <a:ext cx="2610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p:cNvCxnSpPr>
            <a:stCxn id="99" idx="4"/>
            <a:endCxn id="106" idx="0"/>
          </p:cNvCxnSpPr>
          <p:nvPr/>
        </p:nvCxnSpPr>
        <p:spPr bwMode="auto">
          <a:xfrm>
            <a:off x="6972300" y="3131577"/>
            <a:ext cx="0" cy="2182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p:cNvCxnSpPr>
            <a:stCxn id="102" idx="4"/>
            <a:endCxn id="109" idx="0"/>
          </p:cNvCxnSpPr>
          <p:nvPr/>
        </p:nvCxnSpPr>
        <p:spPr bwMode="auto">
          <a:xfrm>
            <a:off x="7505700" y="3131577"/>
            <a:ext cx="0" cy="2182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TextBox 112"/>
          <p:cNvSpPr txBox="1"/>
          <p:nvPr/>
        </p:nvSpPr>
        <p:spPr>
          <a:xfrm>
            <a:off x="4165836" y="2920425"/>
            <a:ext cx="685800" cy="584775"/>
          </a:xfrm>
          <a:prstGeom prst="rect">
            <a:avLst/>
          </a:prstGeom>
          <a:noFill/>
        </p:spPr>
        <p:txBody>
          <a:bodyPr wrap="square" rtlCol="0">
            <a:spAutoFit/>
          </a:bodyPr>
          <a:lstStyle/>
          <a:p>
            <a:pPr algn="ctr"/>
            <a:r>
              <a:rPr lang="en-US" sz="3200" b="1" dirty="0" smtClean="0">
                <a:solidFill>
                  <a:srgbClr val="FF0000"/>
                </a:solidFill>
              </a:rPr>
              <a:t>a</a:t>
            </a:r>
            <a:endParaRPr lang="en-US" sz="3200" b="1" dirty="0">
              <a:solidFill>
                <a:srgbClr val="FF0000"/>
              </a:solidFill>
            </a:endParaRPr>
          </a:p>
        </p:txBody>
      </p:sp>
      <p:sp>
        <p:nvSpPr>
          <p:cNvPr id="114" name="TextBox 113"/>
          <p:cNvSpPr txBox="1"/>
          <p:nvPr/>
        </p:nvSpPr>
        <p:spPr>
          <a:xfrm>
            <a:off x="5080236" y="2937843"/>
            <a:ext cx="685800" cy="584775"/>
          </a:xfrm>
          <a:prstGeom prst="rect">
            <a:avLst/>
          </a:prstGeom>
          <a:noFill/>
        </p:spPr>
        <p:txBody>
          <a:bodyPr wrap="square" rtlCol="0">
            <a:spAutoFit/>
          </a:bodyPr>
          <a:lstStyle/>
          <a:p>
            <a:pPr algn="ctr"/>
            <a:r>
              <a:rPr lang="en-US" sz="3200" b="1" dirty="0" smtClean="0">
                <a:solidFill>
                  <a:srgbClr val="FF0000"/>
                </a:solidFill>
              </a:rPr>
              <a:t>b</a:t>
            </a:r>
            <a:endParaRPr lang="en-US" sz="3200" b="1" dirty="0">
              <a:solidFill>
                <a:srgbClr val="FF0000"/>
              </a:solidFill>
            </a:endParaRPr>
          </a:p>
        </p:txBody>
      </p:sp>
      <p:sp>
        <p:nvSpPr>
          <p:cNvPr id="115" name="TextBox 114"/>
          <p:cNvSpPr txBox="1"/>
          <p:nvPr/>
        </p:nvSpPr>
        <p:spPr>
          <a:xfrm>
            <a:off x="5959800" y="2920425"/>
            <a:ext cx="685800" cy="584775"/>
          </a:xfrm>
          <a:prstGeom prst="rect">
            <a:avLst/>
          </a:prstGeom>
          <a:noFill/>
        </p:spPr>
        <p:txBody>
          <a:bodyPr wrap="square" rtlCol="0">
            <a:spAutoFit/>
          </a:bodyPr>
          <a:lstStyle/>
          <a:p>
            <a:pPr algn="ctr"/>
            <a:r>
              <a:rPr lang="en-US" sz="3200" b="1" dirty="0" smtClean="0">
                <a:solidFill>
                  <a:srgbClr val="FF0000"/>
                </a:solidFill>
              </a:rPr>
              <a:t>c</a:t>
            </a:r>
            <a:endParaRPr lang="en-US" sz="3200" b="1" dirty="0">
              <a:solidFill>
                <a:srgbClr val="FF0000"/>
              </a:solidFill>
            </a:endParaRPr>
          </a:p>
        </p:txBody>
      </p:sp>
      <p:sp>
        <p:nvSpPr>
          <p:cNvPr id="116" name="TextBox 115"/>
          <p:cNvSpPr txBox="1"/>
          <p:nvPr/>
        </p:nvSpPr>
        <p:spPr>
          <a:xfrm>
            <a:off x="6874200" y="2939145"/>
            <a:ext cx="685800" cy="584775"/>
          </a:xfrm>
          <a:prstGeom prst="rect">
            <a:avLst/>
          </a:prstGeom>
          <a:noFill/>
        </p:spPr>
        <p:txBody>
          <a:bodyPr wrap="square" rtlCol="0">
            <a:spAutoFit/>
          </a:bodyPr>
          <a:lstStyle/>
          <a:p>
            <a:pPr algn="ctr"/>
            <a:r>
              <a:rPr lang="en-US" sz="3200" b="1" dirty="0" smtClean="0">
                <a:solidFill>
                  <a:srgbClr val="FF0000"/>
                </a:solidFill>
              </a:rPr>
              <a:t>d</a:t>
            </a:r>
            <a:endParaRPr lang="en-US" sz="3200" b="1" dirty="0">
              <a:solidFill>
                <a:srgbClr val="FF0000"/>
              </a:solidFill>
            </a:endParaRPr>
          </a:p>
        </p:txBody>
      </p:sp>
      <p:grpSp>
        <p:nvGrpSpPr>
          <p:cNvPr id="117" name="Group 116"/>
          <p:cNvGrpSpPr/>
          <p:nvPr/>
        </p:nvGrpSpPr>
        <p:grpSpPr>
          <a:xfrm>
            <a:off x="5334000" y="4876875"/>
            <a:ext cx="381000" cy="338554"/>
            <a:chOff x="1981200" y="5449008"/>
            <a:chExt cx="381000" cy="338554"/>
          </a:xfrm>
        </p:grpSpPr>
        <p:sp>
          <p:nvSpPr>
            <p:cNvPr id="118" name="TextBox 117"/>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1</a:t>
              </a:r>
              <a:endParaRPr lang="en-US" sz="1600" b="1" baseline="-25000" dirty="0">
                <a:solidFill>
                  <a:schemeClr val="tx1"/>
                </a:solidFill>
                <a:latin typeface="+mn-lt"/>
              </a:endParaRPr>
            </a:p>
          </p:txBody>
        </p:sp>
        <p:sp>
          <p:nvSpPr>
            <p:cNvPr id="119" name="Oval 118"/>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20" name="Group 119"/>
          <p:cNvGrpSpPr/>
          <p:nvPr/>
        </p:nvGrpSpPr>
        <p:grpSpPr>
          <a:xfrm>
            <a:off x="6096000" y="4876875"/>
            <a:ext cx="381000" cy="338554"/>
            <a:chOff x="1981200" y="5449008"/>
            <a:chExt cx="381000" cy="338554"/>
          </a:xfrm>
        </p:grpSpPr>
        <p:sp>
          <p:nvSpPr>
            <p:cNvPr id="121" name="TextBox 120"/>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2</a:t>
              </a:r>
              <a:endParaRPr lang="en-US" sz="1600" b="1" baseline="-25000" dirty="0">
                <a:solidFill>
                  <a:schemeClr val="tx1"/>
                </a:solidFill>
                <a:latin typeface="+mn-lt"/>
              </a:endParaRPr>
            </a:p>
          </p:txBody>
        </p:sp>
        <p:sp>
          <p:nvSpPr>
            <p:cNvPr id="122" name="Oval 121"/>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23" name="Straight Connector 122"/>
          <p:cNvCxnSpPr>
            <a:stCxn id="122" idx="2"/>
            <a:endCxn id="119" idx="6"/>
          </p:cNvCxnSpPr>
          <p:nvPr/>
        </p:nvCxnSpPr>
        <p:spPr bwMode="auto">
          <a:xfrm flipH="1">
            <a:off x="5660700" y="5048375"/>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4" name="Group 123"/>
          <p:cNvGrpSpPr/>
          <p:nvPr/>
        </p:nvGrpSpPr>
        <p:grpSpPr>
          <a:xfrm>
            <a:off x="6096000" y="5486475"/>
            <a:ext cx="381000" cy="338554"/>
            <a:chOff x="1981200" y="5449008"/>
            <a:chExt cx="381000" cy="338554"/>
          </a:xfrm>
        </p:grpSpPr>
        <p:sp>
          <p:nvSpPr>
            <p:cNvPr id="125" name="TextBox 124"/>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4</a:t>
              </a:r>
              <a:endParaRPr lang="en-US" sz="1600" b="1" baseline="-25000" dirty="0">
                <a:solidFill>
                  <a:schemeClr val="tx1"/>
                </a:solidFill>
                <a:latin typeface="+mn-lt"/>
              </a:endParaRPr>
            </a:p>
          </p:txBody>
        </p:sp>
        <p:sp>
          <p:nvSpPr>
            <p:cNvPr id="126" name="Oval 125"/>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27" name="Straight Connector 126"/>
          <p:cNvCxnSpPr>
            <a:stCxn id="122" idx="4"/>
            <a:endCxn id="126" idx="0"/>
          </p:cNvCxnSpPr>
          <p:nvPr/>
        </p:nvCxnSpPr>
        <p:spPr bwMode="auto">
          <a:xfrm>
            <a:off x="6286500" y="5189052"/>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p:cNvCxnSpPr>
            <a:stCxn id="119" idx="5"/>
            <a:endCxn id="126" idx="1"/>
          </p:cNvCxnSpPr>
          <p:nvPr/>
        </p:nvCxnSpPr>
        <p:spPr bwMode="auto">
          <a:xfrm>
            <a:off x="5620808" y="5147849"/>
            <a:ext cx="569384" cy="4106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9" name="Group 128"/>
          <p:cNvGrpSpPr/>
          <p:nvPr/>
        </p:nvGrpSpPr>
        <p:grpSpPr>
          <a:xfrm>
            <a:off x="6553200" y="4876875"/>
            <a:ext cx="381000" cy="338554"/>
            <a:chOff x="1981200" y="5449008"/>
            <a:chExt cx="381000" cy="338554"/>
          </a:xfrm>
        </p:grpSpPr>
        <p:sp>
          <p:nvSpPr>
            <p:cNvPr id="130" name="TextBox 129"/>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1</a:t>
              </a:r>
              <a:endParaRPr lang="en-US" sz="1600" b="1" baseline="-25000" dirty="0">
                <a:solidFill>
                  <a:schemeClr val="tx1"/>
                </a:solidFill>
                <a:latin typeface="+mn-lt"/>
              </a:endParaRPr>
            </a:p>
          </p:txBody>
        </p:sp>
        <p:sp>
          <p:nvSpPr>
            <p:cNvPr id="131" name="Oval 130"/>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32" name="Group 131"/>
          <p:cNvGrpSpPr/>
          <p:nvPr/>
        </p:nvGrpSpPr>
        <p:grpSpPr>
          <a:xfrm>
            <a:off x="6553200" y="5486475"/>
            <a:ext cx="381000" cy="338554"/>
            <a:chOff x="1981200" y="5449008"/>
            <a:chExt cx="381000" cy="338554"/>
          </a:xfrm>
        </p:grpSpPr>
        <p:sp>
          <p:nvSpPr>
            <p:cNvPr id="133" name="TextBox 132"/>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3</a:t>
              </a:r>
              <a:endParaRPr lang="en-US" sz="1600" b="1" baseline="-25000" dirty="0">
                <a:solidFill>
                  <a:schemeClr val="tx1"/>
                </a:solidFill>
                <a:latin typeface="+mn-lt"/>
              </a:endParaRPr>
            </a:p>
          </p:txBody>
        </p:sp>
        <p:sp>
          <p:nvSpPr>
            <p:cNvPr id="134" name="Oval 133"/>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35" name="Group 134"/>
          <p:cNvGrpSpPr/>
          <p:nvPr/>
        </p:nvGrpSpPr>
        <p:grpSpPr>
          <a:xfrm>
            <a:off x="7315200" y="5486475"/>
            <a:ext cx="381000" cy="338554"/>
            <a:chOff x="1981200" y="5449008"/>
            <a:chExt cx="381000" cy="338554"/>
          </a:xfrm>
        </p:grpSpPr>
        <p:sp>
          <p:nvSpPr>
            <p:cNvPr id="136" name="TextBox 135"/>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4</a:t>
              </a:r>
              <a:endParaRPr lang="en-US" sz="1600" b="1" baseline="-25000" dirty="0">
                <a:solidFill>
                  <a:schemeClr val="tx1"/>
                </a:solidFill>
                <a:latin typeface="+mn-lt"/>
              </a:endParaRPr>
            </a:p>
          </p:txBody>
        </p:sp>
        <p:sp>
          <p:nvSpPr>
            <p:cNvPr id="137" name="Oval 136"/>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38" name="Straight Connector 137"/>
          <p:cNvCxnSpPr>
            <a:stCxn id="131" idx="4"/>
            <a:endCxn id="134" idx="0"/>
          </p:cNvCxnSpPr>
          <p:nvPr/>
        </p:nvCxnSpPr>
        <p:spPr bwMode="auto">
          <a:xfrm>
            <a:off x="6743700" y="5189052"/>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p:cNvCxnSpPr>
            <a:stCxn id="137" idx="2"/>
            <a:endCxn id="134" idx="6"/>
          </p:cNvCxnSpPr>
          <p:nvPr/>
        </p:nvCxnSpPr>
        <p:spPr bwMode="auto">
          <a:xfrm flipH="1">
            <a:off x="6879900" y="5657975"/>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a:stCxn id="131" idx="5"/>
            <a:endCxn id="137" idx="1"/>
          </p:cNvCxnSpPr>
          <p:nvPr/>
        </p:nvCxnSpPr>
        <p:spPr bwMode="auto">
          <a:xfrm>
            <a:off x="6840008" y="5147849"/>
            <a:ext cx="569384" cy="4106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1" name="Group 140"/>
          <p:cNvGrpSpPr/>
          <p:nvPr/>
        </p:nvGrpSpPr>
        <p:grpSpPr>
          <a:xfrm>
            <a:off x="7696200" y="4919246"/>
            <a:ext cx="381000" cy="338554"/>
            <a:chOff x="1981200" y="5449008"/>
            <a:chExt cx="381000" cy="338554"/>
          </a:xfrm>
        </p:grpSpPr>
        <p:sp>
          <p:nvSpPr>
            <p:cNvPr id="142" name="TextBox 141"/>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1</a:t>
              </a:r>
              <a:endParaRPr lang="en-US" sz="1600" b="1" baseline="-25000" dirty="0">
                <a:solidFill>
                  <a:schemeClr val="tx1"/>
                </a:solidFill>
                <a:latin typeface="+mn-lt"/>
              </a:endParaRPr>
            </a:p>
          </p:txBody>
        </p:sp>
        <p:sp>
          <p:nvSpPr>
            <p:cNvPr id="143" name="Oval 142"/>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44" name="Group 143"/>
          <p:cNvGrpSpPr/>
          <p:nvPr/>
        </p:nvGrpSpPr>
        <p:grpSpPr>
          <a:xfrm>
            <a:off x="8458200" y="4919246"/>
            <a:ext cx="381000" cy="338554"/>
            <a:chOff x="1981200" y="5449008"/>
            <a:chExt cx="381000" cy="338554"/>
          </a:xfrm>
        </p:grpSpPr>
        <p:sp>
          <p:nvSpPr>
            <p:cNvPr id="145" name="TextBox 144"/>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2</a:t>
              </a:r>
              <a:endParaRPr lang="en-US" sz="1600" b="1" baseline="-25000" dirty="0">
                <a:solidFill>
                  <a:schemeClr val="tx1"/>
                </a:solidFill>
                <a:latin typeface="+mn-lt"/>
              </a:endParaRPr>
            </a:p>
          </p:txBody>
        </p:sp>
        <p:sp>
          <p:nvSpPr>
            <p:cNvPr id="146" name="Oval 145"/>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47" name="Straight Connector 146"/>
          <p:cNvCxnSpPr>
            <a:stCxn id="146" idx="2"/>
            <a:endCxn id="143" idx="6"/>
          </p:cNvCxnSpPr>
          <p:nvPr/>
        </p:nvCxnSpPr>
        <p:spPr bwMode="auto">
          <a:xfrm flipH="1">
            <a:off x="8022900" y="5090746"/>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8" name="Group 147"/>
          <p:cNvGrpSpPr/>
          <p:nvPr/>
        </p:nvGrpSpPr>
        <p:grpSpPr>
          <a:xfrm>
            <a:off x="7696200" y="5528846"/>
            <a:ext cx="381000" cy="338554"/>
            <a:chOff x="1981200" y="5449008"/>
            <a:chExt cx="381000" cy="338554"/>
          </a:xfrm>
        </p:grpSpPr>
        <p:sp>
          <p:nvSpPr>
            <p:cNvPr id="149" name="TextBox 148"/>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3</a:t>
              </a:r>
              <a:endParaRPr lang="en-US" sz="1600" b="1" baseline="-25000" dirty="0">
                <a:solidFill>
                  <a:schemeClr val="tx1"/>
                </a:solidFill>
                <a:latin typeface="+mn-lt"/>
              </a:endParaRPr>
            </a:p>
          </p:txBody>
        </p:sp>
        <p:sp>
          <p:nvSpPr>
            <p:cNvPr id="150" name="Oval 149"/>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51" name="Straight Connector 150"/>
          <p:cNvCxnSpPr>
            <a:stCxn id="143" idx="4"/>
            <a:endCxn id="150" idx="0"/>
          </p:cNvCxnSpPr>
          <p:nvPr/>
        </p:nvCxnSpPr>
        <p:spPr bwMode="auto">
          <a:xfrm>
            <a:off x="7886700" y="5231423"/>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Connector 151"/>
          <p:cNvCxnSpPr>
            <a:stCxn id="146" idx="3"/>
            <a:endCxn id="150" idx="7"/>
          </p:cNvCxnSpPr>
          <p:nvPr/>
        </p:nvCxnSpPr>
        <p:spPr bwMode="auto">
          <a:xfrm flipH="1">
            <a:off x="7983008" y="5190220"/>
            <a:ext cx="569384" cy="4106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 name="TextBox 152"/>
          <p:cNvSpPr txBox="1"/>
          <p:nvPr/>
        </p:nvSpPr>
        <p:spPr>
          <a:xfrm>
            <a:off x="5682345" y="4894293"/>
            <a:ext cx="685800" cy="584775"/>
          </a:xfrm>
          <a:prstGeom prst="rect">
            <a:avLst/>
          </a:prstGeom>
          <a:noFill/>
        </p:spPr>
        <p:txBody>
          <a:bodyPr wrap="square" rtlCol="0">
            <a:spAutoFit/>
          </a:bodyPr>
          <a:lstStyle/>
          <a:p>
            <a:pPr algn="ctr"/>
            <a:r>
              <a:rPr lang="en-US" sz="3200" b="1" dirty="0" smtClean="0">
                <a:solidFill>
                  <a:srgbClr val="FF0000"/>
                </a:solidFill>
              </a:rPr>
              <a:t>a</a:t>
            </a:r>
            <a:endParaRPr lang="en-US" sz="3200" b="1" dirty="0">
              <a:solidFill>
                <a:srgbClr val="FF0000"/>
              </a:solidFill>
            </a:endParaRPr>
          </a:p>
        </p:txBody>
      </p:sp>
      <p:sp>
        <p:nvSpPr>
          <p:cNvPr id="154" name="TextBox 153"/>
          <p:cNvSpPr txBox="1"/>
          <p:nvPr/>
        </p:nvSpPr>
        <p:spPr>
          <a:xfrm>
            <a:off x="6604933" y="5116100"/>
            <a:ext cx="685800" cy="584775"/>
          </a:xfrm>
          <a:prstGeom prst="rect">
            <a:avLst/>
          </a:prstGeom>
          <a:noFill/>
        </p:spPr>
        <p:txBody>
          <a:bodyPr wrap="square" rtlCol="0">
            <a:spAutoFit/>
          </a:bodyPr>
          <a:lstStyle/>
          <a:p>
            <a:pPr algn="ctr"/>
            <a:r>
              <a:rPr lang="en-US" sz="3200" b="1" dirty="0">
                <a:solidFill>
                  <a:srgbClr val="FF0000"/>
                </a:solidFill>
              </a:rPr>
              <a:t>b</a:t>
            </a:r>
          </a:p>
        </p:txBody>
      </p:sp>
      <p:sp>
        <p:nvSpPr>
          <p:cNvPr id="155" name="TextBox 154"/>
          <p:cNvSpPr txBox="1"/>
          <p:nvPr/>
        </p:nvSpPr>
        <p:spPr>
          <a:xfrm>
            <a:off x="7782317" y="4955579"/>
            <a:ext cx="685800" cy="584775"/>
          </a:xfrm>
          <a:prstGeom prst="rect">
            <a:avLst/>
          </a:prstGeom>
          <a:noFill/>
        </p:spPr>
        <p:txBody>
          <a:bodyPr wrap="square" rtlCol="0">
            <a:spAutoFit/>
          </a:bodyPr>
          <a:lstStyle/>
          <a:p>
            <a:pPr algn="ctr"/>
            <a:r>
              <a:rPr lang="en-US" sz="3200" b="1" dirty="0">
                <a:solidFill>
                  <a:srgbClr val="FF0000"/>
                </a:solidFill>
              </a:rPr>
              <a:t>c</a:t>
            </a:r>
          </a:p>
        </p:txBody>
      </p:sp>
      <p:grpSp>
        <p:nvGrpSpPr>
          <p:cNvPr id="156" name="Group 155"/>
          <p:cNvGrpSpPr/>
          <p:nvPr/>
        </p:nvGrpSpPr>
        <p:grpSpPr>
          <a:xfrm>
            <a:off x="1143000" y="4797842"/>
            <a:ext cx="381000" cy="338554"/>
            <a:chOff x="1981200" y="5449008"/>
            <a:chExt cx="381000" cy="338554"/>
          </a:xfrm>
        </p:grpSpPr>
        <p:sp>
          <p:nvSpPr>
            <p:cNvPr id="157" name="TextBox 156"/>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1</a:t>
              </a:r>
              <a:endParaRPr lang="en-US" sz="1600" b="1" baseline="-25000" dirty="0">
                <a:solidFill>
                  <a:schemeClr val="tx1"/>
                </a:solidFill>
                <a:latin typeface="+mn-lt"/>
              </a:endParaRPr>
            </a:p>
          </p:txBody>
        </p:sp>
        <p:sp>
          <p:nvSpPr>
            <p:cNvPr id="158" name="Oval 157"/>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59" name="Group 158"/>
          <p:cNvGrpSpPr/>
          <p:nvPr/>
        </p:nvGrpSpPr>
        <p:grpSpPr>
          <a:xfrm>
            <a:off x="1905000" y="4797842"/>
            <a:ext cx="381000" cy="338554"/>
            <a:chOff x="1981200" y="5449008"/>
            <a:chExt cx="381000" cy="338554"/>
          </a:xfrm>
        </p:grpSpPr>
        <p:sp>
          <p:nvSpPr>
            <p:cNvPr id="160" name="TextBox 159"/>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2</a:t>
              </a:r>
              <a:endParaRPr lang="en-US" sz="1600" b="1" baseline="-25000" dirty="0">
                <a:solidFill>
                  <a:schemeClr val="tx1"/>
                </a:solidFill>
                <a:latin typeface="+mn-lt"/>
              </a:endParaRPr>
            </a:p>
          </p:txBody>
        </p:sp>
        <p:sp>
          <p:nvSpPr>
            <p:cNvPr id="161" name="Oval 160"/>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62" name="Straight Connector 161"/>
          <p:cNvCxnSpPr>
            <a:stCxn id="161" idx="2"/>
            <a:endCxn id="158" idx="6"/>
          </p:cNvCxnSpPr>
          <p:nvPr/>
        </p:nvCxnSpPr>
        <p:spPr bwMode="auto">
          <a:xfrm flipH="1">
            <a:off x="1469700" y="4969342"/>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63" name="Group 162"/>
          <p:cNvGrpSpPr/>
          <p:nvPr/>
        </p:nvGrpSpPr>
        <p:grpSpPr>
          <a:xfrm>
            <a:off x="1143000" y="5407442"/>
            <a:ext cx="381000" cy="338554"/>
            <a:chOff x="1981200" y="5449008"/>
            <a:chExt cx="381000" cy="338554"/>
          </a:xfrm>
        </p:grpSpPr>
        <p:sp>
          <p:nvSpPr>
            <p:cNvPr id="164" name="TextBox 163"/>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3</a:t>
              </a:r>
              <a:endParaRPr lang="en-US" sz="1600" b="1" baseline="-25000" dirty="0">
                <a:solidFill>
                  <a:schemeClr val="tx1"/>
                </a:solidFill>
                <a:latin typeface="+mn-lt"/>
              </a:endParaRPr>
            </a:p>
          </p:txBody>
        </p:sp>
        <p:sp>
          <p:nvSpPr>
            <p:cNvPr id="165" name="Oval 164"/>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66" name="Group 165"/>
          <p:cNvGrpSpPr/>
          <p:nvPr/>
        </p:nvGrpSpPr>
        <p:grpSpPr>
          <a:xfrm>
            <a:off x="1905000" y="5407442"/>
            <a:ext cx="381000" cy="338554"/>
            <a:chOff x="1981200" y="5449008"/>
            <a:chExt cx="381000" cy="338554"/>
          </a:xfrm>
        </p:grpSpPr>
        <p:sp>
          <p:nvSpPr>
            <p:cNvPr id="167" name="TextBox 166"/>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4</a:t>
              </a:r>
              <a:endParaRPr lang="en-US" sz="1600" b="1" baseline="-25000" dirty="0">
                <a:solidFill>
                  <a:schemeClr val="tx1"/>
                </a:solidFill>
                <a:latin typeface="+mn-lt"/>
              </a:endParaRPr>
            </a:p>
          </p:txBody>
        </p:sp>
        <p:sp>
          <p:nvSpPr>
            <p:cNvPr id="168" name="Oval 167"/>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69" name="Straight Connector 168"/>
          <p:cNvCxnSpPr>
            <a:stCxn id="168" idx="2"/>
            <a:endCxn id="165" idx="6"/>
          </p:cNvCxnSpPr>
          <p:nvPr/>
        </p:nvCxnSpPr>
        <p:spPr bwMode="auto">
          <a:xfrm flipH="1">
            <a:off x="1469700" y="5578942"/>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0" name="Straight Connector 169"/>
          <p:cNvCxnSpPr>
            <a:stCxn id="158" idx="4"/>
            <a:endCxn id="165" idx="0"/>
          </p:cNvCxnSpPr>
          <p:nvPr/>
        </p:nvCxnSpPr>
        <p:spPr bwMode="auto">
          <a:xfrm>
            <a:off x="1333500" y="5110019"/>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Connector 170"/>
          <p:cNvCxnSpPr>
            <a:stCxn id="161" idx="4"/>
            <a:endCxn id="168" idx="0"/>
          </p:cNvCxnSpPr>
          <p:nvPr/>
        </p:nvCxnSpPr>
        <p:spPr bwMode="auto">
          <a:xfrm>
            <a:off x="2095500" y="5110019"/>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2" name="Straight Connector 171"/>
          <p:cNvCxnSpPr>
            <a:stCxn id="158" idx="5"/>
            <a:endCxn id="168" idx="1"/>
          </p:cNvCxnSpPr>
          <p:nvPr/>
        </p:nvCxnSpPr>
        <p:spPr bwMode="auto">
          <a:xfrm>
            <a:off x="1429808" y="5068816"/>
            <a:ext cx="569384" cy="4106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3" name="Straight Connector 172"/>
          <p:cNvCxnSpPr>
            <a:stCxn id="165" idx="7"/>
            <a:endCxn id="161" idx="3"/>
          </p:cNvCxnSpPr>
          <p:nvPr/>
        </p:nvCxnSpPr>
        <p:spPr bwMode="auto">
          <a:xfrm flipV="1">
            <a:off x="1429808" y="5068816"/>
            <a:ext cx="569384" cy="4106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4" name="Group 173"/>
          <p:cNvGrpSpPr/>
          <p:nvPr/>
        </p:nvGrpSpPr>
        <p:grpSpPr>
          <a:xfrm>
            <a:off x="3200400" y="4800675"/>
            <a:ext cx="381000" cy="338554"/>
            <a:chOff x="1981200" y="5449008"/>
            <a:chExt cx="381000" cy="338554"/>
          </a:xfrm>
        </p:grpSpPr>
        <p:sp>
          <p:nvSpPr>
            <p:cNvPr id="175" name="TextBox 174"/>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1</a:t>
              </a:r>
              <a:endParaRPr lang="en-US" sz="1600" b="1" baseline="-25000" dirty="0">
                <a:solidFill>
                  <a:schemeClr val="tx1"/>
                </a:solidFill>
                <a:latin typeface="+mn-lt"/>
              </a:endParaRPr>
            </a:p>
          </p:txBody>
        </p:sp>
        <p:sp>
          <p:nvSpPr>
            <p:cNvPr id="176" name="Oval 175"/>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77" name="Group 176"/>
          <p:cNvGrpSpPr/>
          <p:nvPr/>
        </p:nvGrpSpPr>
        <p:grpSpPr>
          <a:xfrm>
            <a:off x="3962400" y="4800675"/>
            <a:ext cx="381000" cy="338554"/>
            <a:chOff x="1981200" y="5449008"/>
            <a:chExt cx="381000" cy="338554"/>
          </a:xfrm>
        </p:grpSpPr>
        <p:sp>
          <p:nvSpPr>
            <p:cNvPr id="178" name="TextBox 177"/>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2</a:t>
              </a:r>
              <a:endParaRPr lang="en-US" sz="1600" b="1" baseline="-25000" dirty="0">
                <a:solidFill>
                  <a:schemeClr val="tx1"/>
                </a:solidFill>
                <a:latin typeface="+mn-lt"/>
              </a:endParaRPr>
            </a:p>
          </p:txBody>
        </p:sp>
        <p:sp>
          <p:nvSpPr>
            <p:cNvPr id="179" name="Oval 178"/>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80" name="Straight Connector 179"/>
          <p:cNvCxnSpPr>
            <a:stCxn id="179" idx="2"/>
            <a:endCxn id="176" idx="6"/>
          </p:cNvCxnSpPr>
          <p:nvPr/>
        </p:nvCxnSpPr>
        <p:spPr bwMode="auto">
          <a:xfrm flipH="1">
            <a:off x="3527100" y="4972175"/>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1" name="Group 180"/>
          <p:cNvGrpSpPr/>
          <p:nvPr/>
        </p:nvGrpSpPr>
        <p:grpSpPr>
          <a:xfrm>
            <a:off x="3200400" y="5410275"/>
            <a:ext cx="381000" cy="338554"/>
            <a:chOff x="1981200" y="5449008"/>
            <a:chExt cx="381000" cy="338554"/>
          </a:xfrm>
        </p:grpSpPr>
        <p:sp>
          <p:nvSpPr>
            <p:cNvPr id="182" name="TextBox 181"/>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3</a:t>
              </a:r>
              <a:endParaRPr lang="en-US" sz="1600" b="1" baseline="-25000" dirty="0">
                <a:solidFill>
                  <a:schemeClr val="tx1"/>
                </a:solidFill>
                <a:latin typeface="+mn-lt"/>
              </a:endParaRPr>
            </a:p>
          </p:txBody>
        </p:sp>
        <p:sp>
          <p:nvSpPr>
            <p:cNvPr id="183" name="Oval 182"/>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grpSp>
        <p:nvGrpSpPr>
          <p:cNvPr id="184" name="Group 183"/>
          <p:cNvGrpSpPr/>
          <p:nvPr/>
        </p:nvGrpSpPr>
        <p:grpSpPr>
          <a:xfrm>
            <a:off x="3962400" y="5410275"/>
            <a:ext cx="381000" cy="338554"/>
            <a:chOff x="1981200" y="5449008"/>
            <a:chExt cx="381000" cy="338554"/>
          </a:xfrm>
        </p:grpSpPr>
        <p:sp>
          <p:nvSpPr>
            <p:cNvPr id="185" name="TextBox 184"/>
            <p:cNvSpPr txBox="1"/>
            <p:nvPr/>
          </p:nvSpPr>
          <p:spPr>
            <a:xfrm>
              <a:off x="1981200" y="5449008"/>
              <a:ext cx="381000" cy="338554"/>
            </a:xfrm>
            <a:prstGeom prst="rect">
              <a:avLst/>
            </a:prstGeom>
            <a:noFill/>
          </p:spPr>
          <p:txBody>
            <a:bodyPr wrap="square" rtlCol="0">
              <a:spAutoFit/>
            </a:bodyPr>
            <a:lstStyle/>
            <a:p>
              <a:pPr algn="ctr"/>
              <a:r>
                <a:rPr lang="en-US" sz="1600" b="1" dirty="0" smtClean="0">
                  <a:solidFill>
                    <a:schemeClr val="tx1"/>
                  </a:solidFill>
                  <a:latin typeface="+mn-lt"/>
                </a:rPr>
                <a:t>4</a:t>
              </a:r>
              <a:endParaRPr lang="en-US" sz="1600" b="1" baseline="-25000" dirty="0">
                <a:solidFill>
                  <a:schemeClr val="tx1"/>
                </a:solidFill>
                <a:latin typeface="+mn-lt"/>
              </a:endParaRPr>
            </a:p>
          </p:txBody>
        </p:sp>
        <p:sp>
          <p:nvSpPr>
            <p:cNvPr id="186" name="Oval 185"/>
            <p:cNvSpPr/>
            <p:nvPr/>
          </p:nvSpPr>
          <p:spPr bwMode="auto">
            <a:xfrm>
              <a:off x="2035500" y="5479831"/>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grpSp>
      <p:cxnSp>
        <p:nvCxnSpPr>
          <p:cNvPr id="187" name="Straight Connector 186"/>
          <p:cNvCxnSpPr>
            <a:stCxn id="176" idx="4"/>
            <a:endCxn id="183" idx="0"/>
          </p:cNvCxnSpPr>
          <p:nvPr/>
        </p:nvCxnSpPr>
        <p:spPr bwMode="auto">
          <a:xfrm>
            <a:off x="3390900" y="5112852"/>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8" name="Straight Connector 187"/>
          <p:cNvCxnSpPr>
            <a:stCxn id="176" idx="5"/>
            <a:endCxn id="186" idx="1"/>
          </p:cNvCxnSpPr>
          <p:nvPr/>
        </p:nvCxnSpPr>
        <p:spPr bwMode="auto">
          <a:xfrm>
            <a:off x="3487208" y="5071649"/>
            <a:ext cx="569384" cy="41065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9" name="Right Arrow 188"/>
          <p:cNvSpPr/>
          <p:nvPr/>
        </p:nvSpPr>
        <p:spPr bwMode="auto">
          <a:xfrm>
            <a:off x="2514600" y="4871207"/>
            <a:ext cx="533400" cy="752500"/>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0" name="Right Arrow 189"/>
          <p:cNvSpPr/>
          <p:nvPr/>
        </p:nvSpPr>
        <p:spPr bwMode="auto">
          <a:xfrm>
            <a:off x="4572000" y="4919246"/>
            <a:ext cx="533400" cy="752500"/>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500" y="2622014"/>
            <a:ext cx="1514560" cy="1340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2" name="Right Arrow 191"/>
          <p:cNvSpPr/>
          <p:nvPr/>
        </p:nvSpPr>
        <p:spPr bwMode="auto">
          <a:xfrm>
            <a:off x="3429000" y="2859258"/>
            <a:ext cx="533400" cy="752500"/>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83241325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sp>
        <p:nvSpPr>
          <p:cNvPr id="3" name="Content Placeholder 2"/>
          <p:cNvSpPr>
            <a:spLocks noGrp="1"/>
          </p:cNvSpPr>
          <p:nvPr>
            <p:ph idx="1"/>
          </p:nvPr>
        </p:nvSpPr>
        <p:spPr/>
        <p:txBody>
          <a:bodyPr/>
          <a:lstStyle/>
          <a:p>
            <a:r>
              <a:rPr lang="en-US" dirty="0" smtClean="0"/>
              <a:t>Grids with long range interactions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57</a:t>
            </a:fld>
            <a:endParaRPr lang="en-US"/>
          </a:p>
        </p:txBody>
      </p:sp>
      <p:sp>
        <p:nvSpPr>
          <p:cNvPr id="7" name="Oval 6"/>
          <p:cNvSpPr/>
          <p:nvPr/>
        </p:nvSpPr>
        <p:spPr bwMode="auto">
          <a:xfrm>
            <a:off x="990600" y="26216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10" name="Oval 9"/>
          <p:cNvSpPr/>
          <p:nvPr/>
        </p:nvSpPr>
        <p:spPr bwMode="auto">
          <a:xfrm>
            <a:off x="1752600" y="26216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12" name="TextBox 11"/>
          <p:cNvSpPr txBox="1"/>
          <p:nvPr/>
        </p:nvSpPr>
        <p:spPr>
          <a:xfrm>
            <a:off x="2460300" y="2590800"/>
            <a:ext cx="381000" cy="256480"/>
          </a:xfrm>
          <a:prstGeom prst="rect">
            <a:avLst/>
          </a:prstGeom>
          <a:noFill/>
        </p:spPr>
        <p:txBody>
          <a:bodyPr wrap="square" rtlCol="0">
            <a:spAutoFit/>
          </a:bodyPr>
          <a:lstStyle/>
          <a:p>
            <a:pPr algn="ctr"/>
            <a:endParaRPr lang="en-US" sz="1600" b="1" baseline="-25000" dirty="0">
              <a:solidFill>
                <a:schemeClr val="tx1"/>
              </a:solidFill>
              <a:latin typeface="+mn-lt"/>
            </a:endParaRPr>
          </a:p>
        </p:txBody>
      </p:sp>
      <p:sp>
        <p:nvSpPr>
          <p:cNvPr id="13" name="Oval 12"/>
          <p:cNvSpPr/>
          <p:nvPr/>
        </p:nvSpPr>
        <p:spPr bwMode="auto">
          <a:xfrm>
            <a:off x="2514600" y="26216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14" name="Straight Connector 13"/>
          <p:cNvCxnSpPr>
            <a:stCxn id="7" idx="6"/>
            <a:endCxn id="10" idx="2"/>
          </p:cNvCxnSpPr>
          <p:nvPr/>
        </p:nvCxnSpPr>
        <p:spPr bwMode="auto">
          <a:xfrm>
            <a:off x="1263000" y="27623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a:stCxn id="13" idx="2"/>
            <a:endCxn id="10" idx="6"/>
          </p:cNvCxnSpPr>
          <p:nvPr/>
        </p:nvCxnSpPr>
        <p:spPr bwMode="auto">
          <a:xfrm flipH="1">
            <a:off x="2025000" y="27623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a:stCxn id="7" idx="4"/>
            <a:endCxn id="19" idx="0"/>
          </p:cNvCxnSpPr>
          <p:nvPr/>
        </p:nvCxnSpPr>
        <p:spPr bwMode="auto">
          <a:xfrm>
            <a:off x="1126800" y="2902977"/>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Oval 18"/>
          <p:cNvSpPr/>
          <p:nvPr/>
        </p:nvSpPr>
        <p:spPr bwMode="auto">
          <a:xfrm>
            <a:off x="990600" y="32312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22" name="Oval 21"/>
          <p:cNvSpPr/>
          <p:nvPr/>
        </p:nvSpPr>
        <p:spPr bwMode="auto">
          <a:xfrm>
            <a:off x="1752600" y="32312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25" name="Oval 24"/>
          <p:cNvSpPr/>
          <p:nvPr/>
        </p:nvSpPr>
        <p:spPr bwMode="auto">
          <a:xfrm>
            <a:off x="2514600" y="32312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26" name="Straight Connector 25"/>
          <p:cNvCxnSpPr>
            <a:stCxn id="19" idx="6"/>
            <a:endCxn id="22" idx="2"/>
          </p:cNvCxnSpPr>
          <p:nvPr/>
        </p:nvCxnSpPr>
        <p:spPr bwMode="auto">
          <a:xfrm>
            <a:off x="1263000" y="33719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25" idx="2"/>
            <a:endCxn id="22" idx="6"/>
          </p:cNvCxnSpPr>
          <p:nvPr/>
        </p:nvCxnSpPr>
        <p:spPr bwMode="auto">
          <a:xfrm flipH="1">
            <a:off x="2025000" y="33719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Oval 29"/>
          <p:cNvSpPr/>
          <p:nvPr/>
        </p:nvSpPr>
        <p:spPr bwMode="auto">
          <a:xfrm>
            <a:off x="990600" y="3883269"/>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33" name="Oval 32"/>
          <p:cNvSpPr/>
          <p:nvPr/>
        </p:nvSpPr>
        <p:spPr bwMode="auto">
          <a:xfrm>
            <a:off x="1752600" y="3883269"/>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36" name="Oval 35"/>
          <p:cNvSpPr/>
          <p:nvPr/>
        </p:nvSpPr>
        <p:spPr bwMode="auto">
          <a:xfrm>
            <a:off x="2514600" y="3883269"/>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37" name="Straight Connector 36"/>
          <p:cNvCxnSpPr>
            <a:stCxn id="30" idx="6"/>
            <a:endCxn id="33" idx="2"/>
          </p:cNvCxnSpPr>
          <p:nvPr/>
        </p:nvCxnSpPr>
        <p:spPr bwMode="auto">
          <a:xfrm>
            <a:off x="1263000" y="4023946"/>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a:stCxn id="36" idx="2"/>
            <a:endCxn id="33" idx="6"/>
          </p:cNvCxnSpPr>
          <p:nvPr/>
        </p:nvCxnSpPr>
        <p:spPr bwMode="auto">
          <a:xfrm flipH="1">
            <a:off x="2025000" y="4023946"/>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p:cNvCxnSpPr>
            <a:stCxn id="10" idx="4"/>
            <a:endCxn id="22" idx="0"/>
          </p:cNvCxnSpPr>
          <p:nvPr/>
        </p:nvCxnSpPr>
        <p:spPr bwMode="auto">
          <a:xfrm>
            <a:off x="1888800" y="2902977"/>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3" idx="4"/>
            <a:endCxn id="25" idx="0"/>
          </p:cNvCxnSpPr>
          <p:nvPr/>
        </p:nvCxnSpPr>
        <p:spPr bwMode="auto">
          <a:xfrm>
            <a:off x="2650800" y="2902977"/>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p:cNvCxnSpPr>
            <a:stCxn id="19" idx="4"/>
            <a:endCxn id="30" idx="0"/>
          </p:cNvCxnSpPr>
          <p:nvPr/>
        </p:nvCxnSpPr>
        <p:spPr bwMode="auto">
          <a:xfrm>
            <a:off x="1126800" y="3512577"/>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p:cNvCxnSpPr>
            <a:stCxn id="22" idx="4"/>
            <a:endCxn id="33" idx="0"/>
          </p:cNvCxnSpPr>
          <p:nvPr/>
        </p:nvCxnSpPr>
        <p:spPr bwMode="auto">
          <a:xfrm>
            <a:off x="1888800" y="3512577"/>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p:cNvCxnSpPr>
            <a:stCxn id="25" idx="4"/>
            <a:endCxn id="36" idx="0"/>
          </p:cNvCxnSpPr>
          <p:nvPr/>
        </p:nvCxnSpPr>
        <p:spPr bwMode="auto">
          <a:xfrm>
            <a:off x="2650800" y="3512577"/>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a:stCxn id="30" idx="4"/>
            <a:endCxn id="49" idx="0"/>
          </p:cNvCxnSpPr>
          <p:nvPr/>
        </p:nvCxnSpPr>
        <p:spPr bwMode="auto">
          <a:xfrm>
            <a:off x="1126800" y="4164623"/>
            <a:ext cx="960" cy="32033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9" name="Oval 48"/>
          <p:cNvSpPr/>
          <p:nvPr/>
        </p:nvSpPr>
        <p:spPr bwMode="auto">
          <a:xfrm>
            <a:off x="991560" y="4484956"/>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50" name="Oval 49"/>
          <p:cNvSpPr/>
          <p:nvPr/>
        </p:nvSpPr>
        <p:spPr bwMode="auto">
          <a:xfrm>
            <a:off x="1753560" y="4484956"/>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51" name="Oval 50"/>
          <p:cNvSpPr/>
          <p:nvPr/>
        </p:nvSpPr>
        <p:spPr bwMode="auto">
          <a:xfrm>
            <a:off x="2515560" y="4484956"/>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52" name="Straight Connector 51"/>
          <p:cNvCxnSpPr>
            <a:stCxn id="49" idx="6"/>
            <a:endCxn id="50" idx="2"/>
          </p:cNvCxnSpPr>
          <p:nvPr/>
        </p:nvCxnSpPr>
        <p:spPr bwMode="auto">
          <a:xfrm>
            <a:off x="1263960" y="4625633"/>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51" idx="2"/>
            <a:endCxn id="50" idx="6"/>
          </p:cNvCxnSpPr>
          <p:nvPr/>
        </p:nvCxnSpPr>
        <p:spPr bwMode="auto">
          <a:xfrm flipH="1">
            <a:off x="2025960" y="4625633"/>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Oval 53"/>
          <p:cNvSpPr/>
          <p:nvPr/>
        </p:nvSpPr>
        <p:spPr bwMode="auto">
          <a:xfrm>
            <a:off x="991560" y="5137002"/>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55" name="Oval 54"/>
          <p:cNvSpPr/>
          <p:nvPr/>
        </p:nvSpPr>
        <p:spPr bwMode="auto">
          <a:xfrm>
            <a:off x="1753560" y="5137002"/>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56" name="Oval 55"/>
          <p:cNvSpPr/>
          <p:nvPr/>
        </p:nvSpPr>
        <p:spPr bwMode="auto">
          <a:xfrm>
            <a:off x="2515560" y="5137002"/>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57" name="Straight Connector 56"/>
          <p:cNvCxnSpPr>
            <a:stCxn id="54" idx="6"/>
            <a:endCxn id="55" idx="2"/>
          </p:cNvCxnSpPr>
          <p:nvPr/>
        </p:nvCxnSpPr>
        <p:spPr bwMode="auto">
          <a:xfrm>
            <a:off x="1263960" y="5277679"/>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p:cNvCxnSpPr>
            <a:stCxn id="56" idx="2"/>
            <a:endCxn id="55" idx="6"/>
          </p:cNvCxnSpPr>
          <p:nvPr/>
        </p:nvCxnSpPr>
        <p:spPr bwMode="auto">
          <a:xfrm flipH="1">
            <a:off x="2025960" y="5277679"/>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33" idx="4"/>
            <a:endCxn id="50" idx="0"/>
          </p:cNvCxnSpPr>
          <p:nvPr/>
        </p:nvCxnSpPr>
        <p:spPr bwMode="auto">
          <a:xfrm>
            <a:off x="1888800" y="4164623"/>
            <a:ext cx="960" cy="32033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0" name="Straight Connector 59"/>
          <p:cNvCxnSpPr>
            <a:stCxn id="36" idx="4"/>
            <a:endCxn id="51" idx="0"/>
          </p:cNvCxnSpPr>
          <p:nvPr/>
        </p:nvCxnSpPr>
        <p:spPr bwMode="auto">
          <a:xfrm>
            <a:off x="2650800" y="4164623"/>
            <a:ext cx="960" cy="32033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a:stCxn id="49" idx="4"/>
            <a:endCxn id="54" idx="0"/>
          </p:cNvCxnSpPr>
          <p:nvPr/>
        </p:nvCxnSpPr>
        <p:spPr bwMode="auto">
          <a:xfrm>
            <a:off x="1127760" y="4766310"/>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50" idx="4"/>
            <a:endCxn id="55" idx="0"/>
          </p:cNvCxnSpPr>
          <p:nvPr/>
        </p:nvCxnSpPr>
        <p:spPr bwMode="auto">
          <a:xfrm>
            <a:off x="1889760" y="4766310"/>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stCxn id="51" idx="4"/>
            <a:endCxn id="56" idx="0"/>
          </p:cNvCxnSpPr>
          <p:nvPr/>
        </p:nvCxnSpPr>
        <p:spPr bwMode="auto">
          <a:xfrm>
            <a:off x="2651760" y="4766310"/>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Oval 67"/>
          <p:cNvSpPr/>
          <p:nvPr/>
        </p:nvSpPr>
        <p:spPr bwMode="auto">
          <a:xfrm>
            <a:off x="3265170" y="26216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69" name="TextBox 68"/>
          <p:cNvSpPr txBox="1"/>
          <p:nvPr/>
        </p:nvSpPr>
        <p:spPr>
          <a:xfrm>
            <a:off x="3972870" y="2590800"/>
            <a:ext cx="381000" cy="256480"/>
          </a:xfrm>
          <a:prstGeom prst="rect">
            <a:avLst/>
          </a:prstGeom>
          <a:noFill/>
        </p:spPr>
        <p:txBody>
          <a:bodyPr wrap="square" rtlCol="0">
            <a:spAutoFit/>
          </a:bodyPr>
          <a:lstStyle/>
          <a:p>
            <a:pPr algn="ctr"/>
            <a:endParaRPr lang="en-US" sz="1600" b="1" baseline="-25000" dirty="0">
              <a:solidFill>
                <a:schemeClr val="tx1"/>
              </a:solidFill>
              <a:latin typeface="+mn-lt"/>
            </a:endParaRPr>
          </a:p>
        </p:txBody>
      </p:sp>
      <p:sp>
        <p:nvSpPr>
          <p:cNvPr id="70" name="Oval 69"/>
          <p:cNvSpPr/>
          <p:nvPr/>
        </p:nvSpPr>
        <p:spPr bwMode="auto">
          <a:xfrm>
            <a:off x="4027170" y="26216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71" name="Straight Connector 70"/>
          <p:cNvCxnSpPr>
            <a:endCxn id="68" idx="2"/>
          </p:cNvCxnSpPr>
          <p:nvPr/>
        </p:nvCxnSpPr>
        <p:spPr bwMode="auto">
          <a:xfrm>
            <a:off x="2775570" y="27623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Straight Connector 71"/>
          <p:cNvCxnSpPr>
            <a:stCxn id="70" idx="2"/>
            <a:endCxn id="68" idx="6"/>
          </p:cNvCxnSpPr>
          <p:nvPr/>
        </p:nvCxnSpPr>
        <p:spPr bwMode="auto">
          <a:xfrm flipH="1">
            <a:off x="3537570" y="27623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 name="Oval 72"/>
          <p:cNvSpPr/>
          <p:nvPr/>
        </p:nvSpPr>
        <p:spPr bwMode="auto">
          <a:xfrm>
            <a:off x="3265170" y="32312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74" name="Oval 73"/>
          <p:cNvSpPr/>
          <p:nvPr/>
        </p:nvSpPr>
        <p:spPr bwMode="auto">
          <a:xfrm>
            <a:off x="4027170" y="3231223"/>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75" name="Straight Connector 74"/>
          <p:cNvCxnSpPr>
            <a:endCxn id="73" idx="2"/>
          </p:cNvCxnSpPr>
          <p:nvPr/>
        </p:nvCxnSpPr>
        <p:spPr bwMode="auto">
          <a:xfrm>
            <a:off x="2775570" y="33719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74" idx="2"/>
            <a:endCxn id="73" idx="6"/>
          </p:cNvCxnSpPr>
          <p:nvPr/>
        </p:nvCxnSpPr>
        <p:spPr bwMode="auto">
          <a:xfrm flipH="1">
            <a:off x="3537570" y="3371900"/>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Oval 76"/>
          <p:cNvSpPr/>
          <p:nvPr/>
        </p:nvSpPr>
        <p:spPr bwMode="auto">
          <a:xfrm>
            <a:off x="3265170" y="3883269"/>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78" name="Oval 77"/>
          <p:cNvSpPr/>
          <p:nvPr/>
        </p:nvSpPr>
        <p:spPr bwMode="auto">
          <a:xfrm>
            <a:off x="4027170" y="3883269"/>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79" name="Straight Connector 78"/>
          <p:cNvCxnSpPr>
            <a:endCxn id="77" idx="2"/>
          </p:cNvCxnSpPr>
          <p:nvPr/>
        </p:nvCxnSpPr>
        <p:spPr bwMode="auto">
          <a:xfrm>
            <a:off x="2775570" y="4023946"/>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p:cNvCxnSpPr>
            <a:stCxn id="78" idx="2"/>
            <a:endCxn id="77" idx="6"/>
          </p:cNvCxnSpPr>
          <p:nvPr/>
        </p:nvCxnSpPr>
        <p:spPr bwMode="auto">
          <a:xfrm flipH="1">
            <a:off x="3537570" y="4023946"/>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p:cNvCxnSpPr>
            <a:stCxn id="68" idx="4"/>
            <a:endCxn id="73" idx="0"/>
          </p:cNvCxnSpPr>
          <p:nvPr/>
        </p:nvCxnSpPr>
        <p:spPr bwMode="auto">
          <a:xfrm>
            <a:off x="3401370" y="2902977"/>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p:cNvCxnSpPr>
            <a:stCxn id="70" idx="4"/>
            <a:endCxn id="74" idx="0"/>
          </p:cNvCxnSpPr>
          <p:nvPr/>
        </p:nvCxnSpPr>
        <p:spPr bwMode="auto">
          <a:xfrm>
            <a:off x="4163370" y="2902977"/>
            <a:ext cx="0" cy="328246"/>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a:stCxn id="73" idx="4"/>
            <a:endCxn id="77" idx="0"/>
          </p:cNvCxnSpPr>
          <p:nvPr/>
        </p:nvCxnSpPr>
        <p:spPr bwMode="auto">
          <a:xfrm>
            <a:off x="3401370" y="3512577"/>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p:cNvCxnSpPr>
            <a:stCxn id="74" idx="4"/>
            <a:endCxn id="78" idx="0"/>
          </p:cNvCxnSpPr>
          <p:nvPr/>
        </p:nvCxnSpPr>
        <p:spPr bwMode="auto">
          <a:xfrm>
            <a:off x="4163370" y="3512577"/>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Oval 84"/>
          <p:cNvSpPr/>
          <p:nvPr/>
        </p:nvSpPr>
        <p:spPr bwMode="auto">
          <a:xfrm>
            <a:off x="3266130" y="4484956"/>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86" name="Oval 85"/>
          <p:cNvSpPr/>
          <p:nvPr/>
        </p:nvSpPr>
        <p:spPr bwMode="auto">
          <a:xfrm>
            <a:off x="4028130" y="4484956"/>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87" name="Straight Connector 86"/>
          <p:cNvCxnSpPr>
            <a:endCxn id="85" idx="2"/>
          </p:cNvCxnSpPr>
          <p:nvPr/>
        </p:nvCxnSpPr>
        <p:spPr bwMode="auto">
          <a:xfrm>
            <a:off x="2776530" y="4625633"/>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Straight Connector 87"/>
          <p:cNvCxnSpPr>
            <a:stCxn id="86" idx="2"/>
            <a:endCxn id="85" idx="6"/>
          </p:cNvCxnSpPr>
          <p:nvPr/>
        </p:nvCxnSpPr>
        <p:spPr bwMode="auto">
          <a:xfrm flipH="1">
            <a:off x="3538530" y="4625633"/>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Oval 88"/>
          <p:cNvSpPr/>
          <p:nvPr/>
        </p:nvSpPr>
        <p:spPr bwMode="auto">
          <a:xfrm>
            <a:off x="3266130" y="5137002"/>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sp>
        <p:nvSpPr>
          <p:cNvPr id="90" name="Oval 89"/>
          <p:cNvSpPr/>
          <p:nvPr/>
        </p:nvSpPr>
        <p:spPr bwMode="auto">
          <a:xfrm>
            <a:off x="4028130" y="5137002"/>
            <a:ext cx="272400" cy="281354"/>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dirty="0" smtClean="0">
              <a:ln>
                <a:noFill/>
              </a:ln>
              <a:solidFill>
                <a:schemeClr val="tx1"/>
              </a:solidFill>
              <a:effectLst/>
              <a:latin typeface="+mn-lt"/>
              <a:cs typeface="Lucida Sans Unicode" charset="0"/>
            </a:endParaRPr>
          </a:p>
        </p:txBody>
      </p:sp>
      <p:cxnSp>
        <p:nvCxnSpPr>
          <p:cNvPr id="91" name="Straight Connector 90"/>
          <p:cNvCxnSpPr>
            <a:endCxn id="89" idx="2"/>
          </p:cNvCxnSpPr>
          <p:nvPr/>
        </p:nvCxnSpPr>
        <p:spPr bwMode="auto">
          <a:xfrm>
            <a:off x="2776530" y="5277679"/>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p:cNvCxnSpPr>
            <a:stCxn id="90" idx="2"/>
            <a:endCxn id="89" idx="6"/>
          </p:cNvCxnSpPr>
          <p:nvPr/>
        </p:nvCxnSpPr>
        <p:spPr bwMode="auto">
          <a:xfrm flipH="1">
            <a:off x="3538530" y="5277679"/>
            <a:ext cx="489600" cy="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77" idx="4"/>
            <a:endCxn id="85" idx="0"/>
          </p:cNvCxnSpPr>
          <p:nvPr/>
        </p:nvCxnSpPr>
        <p:spPr bwMode="auto">
          <a:xfrm>
            <a:off x="3401370" y="4164623"/>
            <a:ext cx="960" cy="32033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a:stCxn id="78" idx="4"/>
            <a:endCxn id="86" idx="0"/>
          </p:cNvCxnSpPr>
          <p:nvPr/>
        </p:nvCxnSpPr>
        <p:spPr bwMode="auto">
          <a:xfrm>
            <a:off x="4163370" y="4164623"/>
            <a:ext cx="960" cy="320333"/>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a:stCxn id="85" idx="4"/>
            <a:endCxn id="89" idx="0"/>
          </p:cNvCxnSpPr>
          <p:nvPr/>
        </p:nvCxnSpPr>
        <p:spPr bwMode="auto">
          <a:xfrm>
            <a:off x="3402330" y="4766310"/>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a:stCxn id="86" idx="4"/>
            <a:endCxn id="90" idx="0"/>
          </p:cNvCxnSpPr>
          <p:nvPr/>
        </p:nvCxnSpPr>
        <p:spPr bwMode="auto">
          <a:xfrm>
            <a:off x="4164330" y="4766310"/>
            <a:ext cx="0" cy="37069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Curved Connector 98"/>
          <p:cNvCxnSpPr>
            <a:stCxn id="7" idx="5"/>
            <a:endCxn id="36" idx="1"/>
          </p:cNvCxnSpPr>
          <p:nvPr/>
        </p:nvCxnSpPr>
        <p:spPr bwMode="auto">
          <a:xfrm rot="16200000" flipH="1">
            <a:off x="1357451" y="2727431"/>
            <a:ext cx="1062698" cy="1331384"/>
          </a:xfrm>
          <a:prstGeom prst="curvedConnector3">
            <a:avLst>
              <a:gd name="adj1" fmla="val 25262"/>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Curved Connector 130"/>
          <p:cNvCxnSpPr>
            <a:stCxn id="30" idx="5"/>
            <a:endCxn id="86" idx="3"/>
          </p:cNvCxnSpPr>
          <p:nvPr/>
        </p:nvCxnSpPr>
        <p:spPr bwMode="auto">
          <a:xfrm rot="16200000" flipH="1">
            <a:off x="2344722" y="3001806"/>
            <a:ext cx="601687" cy="2844914"/>
          </a:xfrm>
          <a:prstGeom prst="curvedConnector3">
            <a:avLst>
              <a:gd name="adj1" fmla="val 152440"/>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Curved Connector 134"/>
          <p:cNvCxnSpPr>
            <a:stCxn id="68" idx="3"/>
            <a:endCxn id="22" idx="7"/>
          </p:cNvCxnSpPr>
          <p:nvPr/>
        </p:nvCxnSpPr>
        <p:spPr bwMode="auto">
          <a:xfrm rot="5400000">
            <a:off x="2439759" y="2407123"/>
            <a:ext cx="410652" cy="1319954"/>
          </a:xfrm>
          <a:prstGeom prst="curvedConnector3">
            <a:avLst>
              <a:gd name="adj1" fmla="val 50000"/>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Curved Connector 138"/>
          <p:cNvCxnSpPr>
            <a:stCxn id="36" idx="7"/>
            <a:endCxn id="78" idx="1"/>
          </p:cNvCxnSpPr>
          <p:nvPr/>
        </p:nvCxnSpPr>
        <p:spPr bwMode="auto">
          <a:xfrm rot="5400000" flipH="1" flipV="1">
            <a:off x="3407085" y="3264495"/>
            <a:ext cx="12700" cy="1319954"/>
          </a:xfrm>
          <a:prstGeom prst="curvedConnector3">
            <a:avLst>
              <a:gd name="adj1" fmla="val 2124433"/>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Curved Connector 141"/>
          <p:cNvCxnSpPr>
            <a:stCxn id="10" idx="3"/>
            <a:endCxn id="54" idx="2"/>
          </p:cNvCxnSpPr>
          <p:nvPr/>
        </p:nvCxnSpPr>
        <p:spPr bwMode="auto">
          <a:xfrm rot="5400000">
            <a:off x="184074" y="3669260"/>
            <a:ext cx="2415905" cy="800932"/>
          </a:xfrm>
          <a:prstGeom prst="curvedConnector4">
            <a:avLst>
              <a:gd name="adj1" fmla="val 33935"/>
              <a:gd name="adj2" fmla="val 128542"/>
            </a:avLst>
          </a:prstGeom>
          <a:solidFill>
            <a:srgbClr val="00B8FF"/>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7" name="TextBox 146"/>
          <p:cNvSpPr txBox="1"/>
          <p:nvPr/>
        </p:nvSpPr>
        <p:spPr>
          <a:xfrm>
            <a:off x="4953000" y="2209800"/>
            <a:ext cx="2590800" cy="523220"/>
          </a:xfrm>
          <a:prstGeom prst="rect">
            <a:avLst/>
          </a:prstGeom>
          <a:noFill/>
        </p:spPr>
        <p:txBody>
          <a:bodyPr wrap="square" rtlCol="0">
            <a:spAutoFit/>
          </a:bodyPr>
          <a:lstStyle/>
          <a:p>
            <a:r>
              <a:rPr lang="en-US" sz="2800" u="sng" dirty="0" smtClean="0">
                <a:solidFill>
                  <a:schemeClr val="tx1"/>
                </a:solidFill>
                <a:latin typeface="+mn-lt"/>
              </a:rPr>
              <a:t>Algorithms</a:t>
            </a:r>
            <a:endParaRPr lang="en-US" sz="2000" u="sng" dirty="0">
              <a:solidFill>
                <a:schemeClr val="tx1"/>
              </a:solidFill>
              <a:latin typeface="+mn-lt"/>
            </a:endParaRPr>
          </a:p>
        </p:txBody>
      </p:sp>
      <p:sp>
        <p:nvSpPr>
          <p:cNvPr id="148" name="Content Placeholder 2"/>
          <p:cNvSpPr txBox="1">
            <a:spLocks/>
          </p:cNvSpPr>
          <p:nvPr/>
        </p:nvSpPr>
        <p:spPr bwMode="auto">
          <a:xfrm>
            <a:off x="4876800" y="2745173"/>
            <a:ext cx="4114801" cy="2927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457200" indent="-457200" algn="l" defTabSz="457200" rtl="0" fontAlgn="base">
              <a:spcBef>
                <a:spcPts val="800"/>
              </a:spcBef>
              <a:spcAft>
                <a:spcPct val="0"/>
              </a:spcAft>
              <a:buClr>
                <a:schemeClr val="accent6">
                  <a:lumMod val="50000"/>
                </a:schemeClr>
              </a:buClr>
              <a:buSzPct val="100000"/>
              <a:buFont typeface="Wingdings" pitchFamily="2" charset="2"/>
              <a:buChar char="q"/>
              <a:defRPr sz="3200">
                <a:solidFill>
                  <a:srgbClr val="000000"/>
                </a:solidFill>
                <a:latin typeface="+mn-lt"/>
                <a:ea typeface="+mn-ea"/>
                <a:cs typeface="+mn-cs"/>
              </a:defRPr>
            </a:lvl1pPr>
            <a:lvl2pPr marL="625475" indent="-336550" algn="l" defTabSz="457200" rtl="0" fontAlgn="base">
              <a:spcBef>
                <a:spcPts val="700"/>
              </a:spcBef>
              <a:spcAft>
                <a:spcPct val="0"/>
              </a:spcAft>
              <a:buClr>
                <a:schemeClr val="bg2">
                  <a:lumMod val="50000"/>
                </a:schemeClr>
              </a:buClr>
              <a:buSzPct val="100000"/>
              <a:buFont typeface="Wingdings" pitchFamily="2" charset="2"/>
              <a:buChar char="§"/>
              <a:defRPr sz="2800">
                <a:solidFill>
                  <a:srgbClr val="000000"/>
                </a:solidFill>
                <a:latin typeface="+mn-lt"/>
                <a:cs typeface="+mn-cs"/>
              </a:defRPr>
            </a:lvl2pPr>
            <a:lvl3pPr marL="914400" indent="-230188" algn="l" defTabSz="457200" rtl="0" fontAlgn="base">
              <a:spcBef>
                <a:spcPts val="600"/>
              </a:spcBef>
              <a:spcAft>
                <a:spcPct val="0"/>
              </a:spcAft>
              <a:buClr>
                <a:schemeClr val="bg2">
                  <a:lumMod val="60000"/>
                  <a:lumOff val="40000"/>
                </a:schemeClr>
              </a:buClr>
              <a:buSzPct val="100000"/>
              <a:buFont typeface="Arial" pitchFamily="34" charset="0"/>
              <a:buChar char="•"/>
              <a:defRPr sz="2400">
                <a:solidFill>
                  <a:srgbClr val="000000"/>
                </a:solidFill>
                <a:latin typeface="+mn-lt"/>
                <a:cs typeface="+mn-cs"/>
              </a:defRPr>
            </a:lvl3pPr>
            <a:lvl4pPr marL="971550" indent="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1317625" indent="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a:lstStyle>
          <a:p>
            <a:pPr marL="342900" indent="-342900" eaLnBrk="1" hangingPunct="1">
              <a:buFont typeface="+mj-lt"/>
              <a:buAutoNum type="arabicPeriod"/>
            </a:pPr>
            <a:r>
              <a:rPr lang="en-US" sz="2400" kern="0" dirty="0" smtClean="0"/>
              <a:t>GBP with Tree-Robust Core</a:t>
            </a:r>
          </a:p>
          <a:p>
            <a:pPr marL="342900" indent="-342900" eaLnBrk="1" hangingPunct="1">
              <a:buFont typeface="+mj-lt"/>
              <a:buAutoNum type="arabicPeriod"/>
            </a:pPr>
            <a:r>
              <a:rPr lang="en-US" sz="2400" kern="0" dirty="0" smtClean="0"/>
              <a:t>GBP with ‘ear’ construction</a:t>
            </a:r>
          </a:p>
          <a:p>
            <a:pPr marL="342900" indent="-342900" eaLnBrk="1" hangingPunct="1">
              <a:buFont typeface="+mj-lt"/>
              <a:buAutoNum type="arabicPeriod"/>
            </a:pPr>
            <a:r>
              <a:rPr lang="en-US" sz="2400" kern="0" dirty="0" smtClean="0"/>
              <a:t>Loopy BP</a:t>
            </a:r>
          </a:p>
          <a:p>
            <a:pPr marL="342900" indent="-342900" eaLnBrk="1" hangingPunct="1">
              <a:buFont typeface="+mj-lt"/>
              <a:buAutoNum type="arabicPeriod"/>
            </a:pPr>
            <a:r>
              <a:rPr lang="en-US" sz="2400" kern="0" dirty="0" smtClean="0"/>
              <a:t>Iterative Join Graph Prop. (IJGP) w/ </a:t>
            </a:r>
            <a:r>
              <a:rPr lang="en-US" sz="2400" i="1" kern="0" dirty="0" err="1" smtClean="0"/>
              <a:t>iBound</a:t>
            </a:r>
            <a:r>
              <a:rPr lang="en-US" sz="2400" kern="0" dirty="0" smtClean="0"/>
              <a:t> = 4</a:t>
            </a:r>
            <a:endParaRPr lang="en-US" sz="2400" kern="0" dirty="0"/>
          </a:p>
        </p:txBody>
      </p:sp>
    </p:spTree>
    <p:extLst>
      <p:ext uri="{BB962C8B-B14F-4D97-AF65-F5344CB8AC3E}">
        <p14:creationId xmlns:p14="http://schemas.microsoft.com/office/powerpoint/2010/main" val="38374380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Results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625" r="13225"/>
          <a:stretch/>
        </p:blipFill>
        <p:spPr>
          <a:xfrm>
            <a:off x="144780" y="1828800"/>
            <a:ext cx="4274820" cy="3810000"/>
          </a:xfrm>
        </p:spPr>
      </p:pic>
      <p:sp>
        <p:nvSpPr>
          <p:cNvPr id="4" name="Slide Number Placeholder 3"/>
          <p:cNvSpPr>
            <a:spLocks noGrp="1"/>
          </p:cNvSpPr>
          <p:nvPr>
            <p:ph type="sldNum" idx="11"/>
          </p:nvPr>
        </p:nvSpPr>
        <p:spPr/>
        <p:txBody>
          <a:bodyPr/>
          <a:lstStyle/>
          <a:p>
            <a:fld id="{EB2E650A-A1FA-4E74-8175-5845299D71FD}" type="slidenum">
              <a:rPr lang="en-US" smtClean="0"/>
              <a:pPr/>
              <a:t>58</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75" r="12900"/>
          <a:stretch/>
        </p:blipFill>
        <p:spPr>
          <a:xfrm>
            <a:off x="4606290" y="1828800"/>
            <a:ext cx="4309110" cy="3800928"/>
          </a:xfrm>
          <a:prstGeom prst="rect">
            <a:avLst/>
          </a:prstGeom>
        </p:spPr>
      </p:pic>
      <p:sp>
        <p:nvSpPr>
          <p:cNvPr id="7" name="TextBox 6"/>
          <p:cNvSpPr txBox="1"/>
          <p:nvPr/>
        </p:nvSpPr>
        <p:spPr>
          <a:xfrm>
            <a:off x="914400" y="1733788"/>
            <a:ext cx="3276600" cy="369332"/>
          </a:xfrm>
          <a:prstGeom prst="rect">
            <a:avLst/>
          </a:prstGeom>
          <a:solidFill>
            <a:schemeClr val="bg1"/>
          </a:solidFill>
        </p:spPr>
        <p:txBody>
          <a:bodyPr wrap="square" rtlCol="0">
            <a:spAutoFit/>
          </a:bodyPr>
          <a:lstStyle/>
          <a:p>
            <a:pPr algn="ctr"/>
            <a:r>
              <a:rPr lang="en-US" dirty="0" smtClean="0">
                <a:solidFill>
                  <a:schemeClr val="tx1"/>
                </a:solidFill>
              </a:rPr>
              <a:t>Error in marginal estimates</a:t>
            </a:r>
            <a:endParaRPr lang="en-US" dirty="0">
              <a:solidFill>
                <a:schemeClr val="tx1"/>
              </a:solidFill>
            </a:endParaRPr>
          </a:p>
        </p:txBody>
      </p:sp>
      <p:sp>
        <p:nvSpPr>
          <p:cNvPr id="8" name="TextBox 7"/>
          <p:cNvSpPr txBox="1"/>
          <p:nvPr/>
        </p:nvSpPr>
        <p:spPr>
          <a:xfrm>
            <a:off x="5181600" y="1688068"/>
            <a:ext cx="3429000" cy="369332"/>
          </a:xfrm>
          <a:prstGeom prst="rect">
            <a:avLst/>
          </a:prstGeom>
          <a:solidFill>
            <a:schemeClr val="bg1"/>
          </a:solidFill>
        </p:spPr>
        <p:txBody>
          <a:bodyPr wrap="square" rtlCol="0">
            <a:spAutoFit/>
          </a:bodyPr>
          <a:lstStyle/>
          <a:p>
            <a:pPr algn="ctr"/>
            <a:r>
              <a:rPr lang="en-US" dirty="0" smtClean="0">
                <a:solidFill>
                  <a:schemeClr val="tx1"/>
                </a:solidFill>
              </a:rPr>
              <a:t>Error in log Z estimates</a:t>
            </a:r>
            <a:endParaRPr lang="en-US" dirty="0">
              <a:solidFill>
                <a:schemeClr val="tx1"/>
              </a:solidFill>
            </a:endParaRPr>
          </a:p>
        </p:txBody>
      </p:sp>
      <p:cxnSp>
        <p:nvCxnSpPr>
          <p:cNvPr id="11" name="Straight Arrow Connector 10"/>
          <p:cNvCxnSpPr/>
          <p:nvPr/>
        </p:nvCxnSpPr>
        <p:spPr bwMode="auto">
          <a:xfrm>
            <a:off x="1295400" y="5836086"/>
            <a:ext cx="3124200" cy="0"/>
          </a:xfrm>
          <a:prstGeom prst="straightConnector1">
            <a:avLst/>
          </a:prstGeom>
          <a:solidFill>
            <a:srgbClr val="00B8FF"/>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4530090" y="5650468"/>
            <a:ext cx="3547110" cy="369332"/>
          </a:xfrm>
          <a:prstGeom prst="rect">
            <a:avLst/>
          </a:prstGeom>
          <a:noFill/>
        </p:spPr>
        <p:txBody>
          <a:bodyPr wrap="square" rtlCol="0">
            <a:spAutoFit/>
          </a:bodyPr>
          <a:lstStyle/>
          <a:p>
            <a:r>
              <a:rPr lang="en-US" dirty="0" smtClean="0">
                <a:solidFill>
                  <a:schemeClr val="tx1"/>
                </a:solidFill>
              </a:rPr>
              <a:t>Increasing # of non-planar edges</a:t>
            </a:r>
            <a:endParaRPr lang="en-US" dirty="0">
              <a:solidFill>
                <a:schemeClr val="tx1"/>
              </a:solidFill>
            </a:endParaRPr>
          </a:p>
        </p:txBody>
      </p:sp>
    </p:spTree>
    <p:extLst>
      <p:ext uri="{BB962C8B-B14F-4D97-AF65-F5344CB8AC3E}">
        <p14:creationId xmlns:p14="http://schemas.microsoft.com/office/powerpoint/2010/main" val="301708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this Talk</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Max Likelihood Learning</a:t>
            </a:r>
          </a:p>
          <a:p>
            <a:pPr lvl="1"/>
            <a:r>
              <a:rPr lang="en-US" sz="2400" dirty="0" smtClean="0"/>
              <a:t>Sources of error </a:t>
            </a:r>
            <a:r>
              <a:rPr lang="en-US" sz="2400" dirty="0"/>
              <a:t>in </a:t>
            </a:r>
            <a:r>
              <a:rPr lang="en-US" sz="2400" dirty="0" smtClean="0"/>
              <a:t>likelihood-based learning</a:t>
            </a:r>
            <a:endParaRPr lang="en-US" sz="2400" dirty="0"/>
          </a:p>
          <a:p>
            <a:pPr lvl="1"/>
            <a:r>
              <a:rPr lang="en-US" sz="2400" dirty="0" smtClean="0"/>
              <a:t>Computation-accuracy trade-offs in approximate learning</a:t>
            </a:r>
          </a:p>
          <a:p>
            <a:pPr marL="514350" indent="-514350">
              <a:buFont typeface="+mj-lt"/>
              <a:buAutoNum type="arabicPeriod"/>
            </a:pPr>
            <a:endParaRPr lang="en-US" sz="1400" dirty="0"/>
          </a:p>
          <a:p>
            <a:pPr marL="514350" indent="-514350">
              <a:buFont typeface="+mj-lt"/>
              <a:buAutoNum type="arabicPeriod"/>
            </a:pPr>
            <a:r>
              <a:rPr lang="en-US" dirty="0" smtClean="0"/>
              <a:t>Computing Marginal Probabilities</a:t>
            </a:r>
          </a:p>
          <a:p>
            <a:pPr lvl="1"/>
            <a:r>
              <a:rPr lang="en-US" sz="2400" dirty="0" smtClean="0"/>
              <a:t>Review of Belief Propagation (BP) &amp; Generalized BP</a:t>
            </a:r>
          </a:p>
          <a:p>
            <a:pPr lvl="1"/>
            <a:r>
              <a:rPr lang="en-US" sz="2400" dirty="0" smtClean="0"/>
              <a:t>Choosing Regions via Cycle Bases </a:t>
            </a:r>
            <a:endParaRPr lang="en-US" sz="1600" dirty="0" smtClean="0"/>
          </a:p>
          <a:p>
            <a:pPr marL="514350" indent="-514350">
              <a:buFont typeface="+mj-lt"/>
              <a:buAutoNum type="arabicPeriod"/>
            </a:pPr>
            <a:endParaRPr lang="en-US" sz="1400" dirty="0" smtClean="0"/>
          </a:p>
          <a:p>
            <a:pPr marL="514350" indent="-514350">
              <a:buFont typeface="+mj-lt"/>
              <a:buAutoNum type="arabicPeriod"/>
            </a:pPr>
            <a:r>
              <a:rPr lang="en-US" dirty="0" smtClean="0"/>
              <a:t>Summary</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59</a:t>
            </a:fld>
            <a:endParaRPr lang="en-US"/>
          </a:p>
        </p:txBody>
      </p:sp>
      <p:sp>
        <p:nvSpPr>
          <p:cNvPr id="6" name="Rectangle 5"/>
          <p:cNvSpPr/>
          <p:nvPr/>
        </p:nvSpPr>
        <p:spPr bwMode="auto">
          <a:xfrm>
            <a:off x="533400" y="1371600"/>
            <a:ext cx="8077200" cy="3581400"/>
          </a:xfrm>
          <a:prstGeom prst="rect">
            <a:avLst/>
          </a:prstGeom>
          <a:solidFill>
            <a:schemeClr val="bg1">
              <a:alpha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49822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richer models more accurate?</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6</a:t>
            </a:fld>
            <a:endParaRPr lang="en-US"/>
          </a:p>
        </p:txBody>
      </p:sp>
      <p:cxnSp>
        <p:nvCxnSpPr>
          <p:cNvPr id="6" name="Straight Arrow Connector 5"/>
          <p:cNvCxnSpPr/>
          <p:nvPr/>
        </p:nvCxnSpPr>
        <p:spPr bwMode="auto">
          <a:xfrm>
            <a:off x="1676400" y="5562600"/>
            <a:ext cx="5791200" cy="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828800" y="2133600"/>
            <a:ext cx="0" cy="358140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562600" y="5650468"/>
            <a:ext cx="2438400" cy="400110"/>
          </a:xfrm>
          <a:prstGeom prst="rect">
            <a:avLst/>
          </a:prstGeom>
          <a:noFill/>
        </p:spPr>
        <p:txBody>
          <a:bodyPr wrap="square" rtlCol="0">
            <a:spAutoFit/>
          </a:bodyPr>
          <a:lstStyle/>
          <a:p>
            <a:r>
              <a:rPr lang="en-US" sz="2000" b="1" dirty="0" smtClean="0">
                <a:solidFill>
                  <a:schemeClr val="tx1"/>
                </a:solidFill>
              </a:rPr>
              <a:t>Model Complexity</a:t>
            </a:r>
            <a:endParaRPr lang="en-US" sz="2000" b="1" dirty="0">
              <a:solidFill>
                <a:schemeClr val="tx1"/>
              </a:solidFill>
            </a:endParaRPr>
          </a:p>
        </p:txBody>
      </p:sp>
      <p:sp>
        <p:nvSpPr>
          <p:cNvPr id="14" name="TextBox 13"/>
          <p:cNvSpPr txBox="1"/>
          <p:nvPr/>
        </p:nvSpPr>
        <p:spPr>
          <a:xfrm>
            <a:off x="838200" y="3554968"/>
            <a:ext cx="938048" cy="400110"/>
          </a:xfrm>
          <a:prstGeom prst="rect">
            <a:avLst/>
          </a:prstGeom>
          <a:noFill/>
        </p:spPr>
        <p:txBody>
          <a:bodyPr wrap="square" rtlCol="0">
            <a:spAutoFit/>
          </a:bodyPr>
          <a:lstStyle/>
          <a:p>
            <a:r>
              <a:rPr lang="en-US" sz="2000" b="1" dirty="0" smtClean="0">
                <a:solidFill>
                  <a:schemeClr val="tx1"/>
                </a:solidFill>
              </a:rPr>
              <a:t>Error</a:t>
            </a:r>
            <a:endParaRPr lang="en-US" sz="2000" b="1" dirty="0">
              <a:solidFill>
                <a:schemeClr val="tx1"/>
              </a:solidFill>
            </a:endParaRPr>
          </a:p>
        </p:txBody>
      </p:sp>
      <p:sp>
        <p:nvSpPr>
          <p:cNvPr id="16" name="Freeform 15"/>
          <p:cNvSpPr/>
          <p:nvPr/>
        </p:nvSpPr>
        <p:spPr bwMode="auto">
          <a:xfrm>
            <a:off x="2007476" y="2291255"/>
            <a:ext cx="5076496" cy="3132083"/>
          </a:xfrm>
          <a:custGeom>
            <a:avLst/>
            <a:gdLst>
              <a:gd name="connsiteX0" fmla="*/ 0 w 5013434"/>
              <a:gd name="connsiteY0" fmla="*/ 0 h 3132083"/>
              <a:gd name="connsiteX1" fmla="*/ 1177159 w 5013434"/>
              <a:gd name="connsiteY1" fmla="*/ 1902373 h 3132083"/>
              <a:gd name="connsiteX2" fmla="*/ 5013434 w 5013434"/>
              <a:gd name="connsiteY2" fmla="*/ 3132083 h 3132083"/>
            </a:gdLst>
            <a:ahLst/>
            <a:cxnLst>
              <a:cxn ang="0">
                <a:pos x="connsiteX0" y="connsiteY0"/>
              </a:cxn>
              <a:cxn ang="0">
                <a:pos x="connsiteX1" y="connsiteY1"/>
              </a:cxn>
              <a:cxn ang="0">
                <a:pos x="connsiteX2" y="connsiteY2"/>
              </a:cxn>
            </a:cxnLst>
            <a:rect l="l" t="t" r="r" b="b"/>
            <a:pathLst>
              <a:path w="5013434" h="3132083">
                <a:moveTo>
                  <a:pt x="0" y="0"/>
                </a:moveTo>
                <a:cubicBezTo>
                  <a:pt x="170793" y="690179"/>
                  <a:pt x="341587" y="1380359"/>
                  <a:pt x="1177159" y="1902373"/>
                </a:cubicBezTo>
                <a:cubicBezTo>
                  <a:pt x="2012731" y="2424387"/>
                  <a:pt x="3513082" y="2778235"/>
                  <a:pt x="5013434" y="3132083"/>
                </a:cubicBezTo>
              </a:path>
            </a:pathLst>
          </a:custGeom>
          <a:no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Freeform 18"/>
          <p:cNvSpPr/>
          <p:nvPr/>
        </p:nvSpPr>
        <p:spPr bwMode="auto">
          <a:xfrm>
            <a:off x="2070538" y="2554015"/>
            <a:ext cx="4025462" cy="2627585"/>
          </a:xfrm>
          <a:custGeom>
            <a:avLst/>
            <a:gdLst>
              <a:gd name="connsiteX0" fmla="*/ 0 w 3205655"/>
              <a:gd name="connsiteY0" fmla="*/ 2774731 h 2774731"/>
              <a:gd name="connsiteX1" fmla="*/ 1692165 w 3205655"/>
              <a:gd name="connsiteY1" fmla="*/ 1881352 h 2774731"/>
              <a:gd name="connsiteX2" fmla="*/ 3205655 w 3205655"/>
              <a:gd name="connsiteY2" fmla="*/ 0 h 2774731"/>
            </a:gdLst>
            <a:ahLst/>
            <a:cxnLst>
              <a:cxn ang="0">
                <a:pos x="connsiteX0" y="connsiteY0"/>
              </a:cxn>
              <a:cxn ang="0">
                <a:pos x="connsiteX1" y="connsiteY1"/>
              </a:cxn>
              <a:cxn ang="0">
                <a:pos x="connsiteX2" y="connsiteY2"/>
              </a:cxn>
            </a:cxnLst>
            <a:rect l="l" t="t" r="r" b="b"/>
            <a:pathLst>
              <a:path w="3205655" h="2774731">
                <a:moveTo>
                  <a:pt x="0" y="2774731"/>
                </a:moveTo>
                <a:cubicBezTo>
                  <a:pt x="578944" y="2559269"/>
                  <a:pt x="1157889" y="2343807"/>
                  <a:pt x="1692165" y="1881352"/>
                </a:cubicBezTo>
                <a:cubicBezTo>
                  <a:pt x="2226441" y="1418897"/>
                  <a:pt x="2716048" y="709448"/>
                  <a:pt x="3205655" y="0"/>
                </a:cubicBezTo>
              </a:path>
            </a:pathLst>
          </a:cu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1" name="Freeform 90"/>
          <p:cNvSpPr/>
          <p:nvPr/>
        </p:nvSpPr>
        <p:spPr bwMode="auto">
          <a:xfrm>
            <a:off x="1986455" y="1807779"/>
            <a:ext cx="4035973" cy="1717323"/>
          </a:xfrm>
          <a:custGeom>
            <a:avLst/>
            <a:gdLst>
              <a:gd name="connsiteX0" fmla="*/ 0 w 4035973"/>
              <a:gd name="connsiteY0" fmla="*/ 0 h 1717323"/>
              <a:gd name="connsiteX1" fmla="*/ 735724 w 4035973"/>
              <a:gd name="connsiteY1" fmla="*/ 1439918 h 1717323"/>
              <a:gd name="connsiteX2" fmla="*/ 1650124 w 4035973"/>
              <a:gd name="connsiteY2" fmla="*/ 1713187 h 1717323"/>
              <a:gd name="connsiteX3" fmla="*/ 2585545 w 4035973"/>
              <a:gd name="connsiteY3" fmla="*/ 1555531 h 1717323"/>
              <a:gd name="connsiteX4" fmla="*/ 3531476 w 4035973"/>
              <a:gd name="connsiteY4" fmla="*/ 935421 h 1717323"/>
              <a:gd name="connsiteX5" fmla="*/ 4035973 w 4035973"/>
              <a:gd name="connsiteY5" fmla="*/ 441435 h 171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973" h="1717323">
                <a:moveTo>
                  <a:pt x="0" y="0"/>
                </a:moveTo>
                <a:cubicBezTo>
                  <a:pt x="230351" y="577193"/>
                  <a:pt x="460703" y="1154387"/>
                  <a:pt x="735724" y="1439918"/>
                </a:cubicBezTo>
                <a:cubicBezTo>
                  <a:pt x="1010745" y="1725449"/>
                  <a:pt x="1341821" y="1693918"/>
                  <a:pt x="1650124" y="1713187"/>
                </a:cubicBezTo>
                <a:cubicBezTo>
                  <a:pt x="1958428" y="1732456"/>
                  <a:pt x="2271986" y="1685159"/>
                  <a:pt x="2585545" y="1555531"/>
                </a:cubicBezTo>
                <a:cubicBezTo>
                  <a:pt x="2899104" y="1425903"/>
                  <a:pt x="3289738" y="1121104"/>
                  <a:pt x="3531476" y="935421"/>
                </a:cubicBezTo>
                <a:cubicBezTo>
                  <a:pt x="3773214" y="749738"/>
                  <a:pt x="3904593" y="595586"/>
                  <a:pt x="4035973" y="441435"/>
                </a:cubicBezTo>
              </a:path>
            </a:pathLst>
          </a:cu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93" name="Straight Arrow Connector 92"/>
          <p:cNvCxnSpPr/>
          <p:nvPr/>
        </p:nvCxnSpPr>
        <p:spPr bwMode="auto">
          <a:xfrm flipH="1">
            <a:off x="6477000" y="4343400"/>
            <a:ext cx="914400" cy="8382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p:cNvSpPr txBox="1"/>
          <p:nvPr/>
        </p:nvSpPr>
        <p:spPr>
          <a:xfrm>
            <a:off x="7239000" y="3925669"/>
            <a:ext cx="990600" cy="646331"/>
          </a:xfrm>
          <a:prstGeom prst="rect">
            <a:avLst/>
          </a:prstGeom>
          <a:noFill/>
        </p:spPr>
        <p:txBody>
          <a:bodyPr wrap="square" rtlCol="0">
            <a:spAutoFit/>
          </a:bodyPr>
          <a:lstStyle/>
          <a:p>
            <a:pPr algn="ctr"/>
            <a:r>
              <a:rPr lang="en-US" dirty="0" smtClean="0">
                <a:solidFill>
                  <a:schemeClr val="tx1"/>
                </a:solidFill>
              </a:rPr>
              <a:t>Model error</a:t>
            </a:r>
            <a:endParaRPr lang="en-US" dirty="0">
              <a:solidFill>
                <a:schemeClr val="tx1"/>
              </a:solidFill>
            </a:endParaRPr>
          </a:p>
        </p:txBody>
      </p:sp>
      <p:cxnSp>
        <p:nvCxnSpPr>
          <p:cNvPr id="95" name="Straight Arrow Connector 94"/>
          <p:cNvCxnSpPr/>
          <p:nvPr/>
        </p:nvCxnSpPr>
        <p:spPr bwMode="auto">
          <a:xfrm flipH="1">
            <a:off x="5715000" y="3000703"/>
            <a:ext cx="1066800" cy="19969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TextBox 97"/>
          <p:cNvSpPr txBox="1"/>
          <p:nvPr/>
        </p:nvSpPr>
        <p:spPr>
          <a:xfrm>
            <a:off x="6705600" y="2590800"/>
            <a:ext cx="1143000" cy="646331"/>
          </a:xfrm>
          <a:prstGeom prst="rect">
            <a:avLst/>
          </a:prstGeom>
          <a:noFill/>
        </p:spPr>
        <p:txBody>
          <a:bodyPr wrap="square" rtlCol="0">
            <a:spAutoFit/>
          </a:bodyPr>
          <a:lstStyle/>
          <a:p>
            <a:pPr algn="ctr"/>
            <a:r>
              <a:rPr lang="en-US" dirty="0" smtClean="0">
                <a:solidFill>
                  <a:schemeClr val="tx1"/>
                </a:solidFill>
              </a:rPr>
              <a:t>Inference error</a:t>
            </a:r>
            <a:endParaRPr lang="en-US" dirty="0">
              <a:solidFill>
                <a:schemeClr val="tx1"/>
              </a:solidFill>
            </a:endParaRPr>
          </a:p>
        </p:txBody>
      </p:sp>
      <p:sp>
        <p:nvSpPr>
          <p:cNvPr id="99" name="TextBox 98"/>
          <p:cNvSpPr txBox="1"/>
          <p:nvPr/>
        </p:nvSpPr>
        <p:spPr>
          <a:xfrm>
            <a:off x="3733800" y="1868269"/>
            <a:ext cx="1143000" cy="646331"/>
          </a:xfrm>
          <a:prstGeom prst="rect">
            <a:avLst/>
          </a:prstGeom>
          <a:noFill/>
        </p:spPr>
        <p:txBody>
          <a:bodyPr wrap="square" rtlCol="0">
            <a:spAutoFit/>
          </a:bodyPr>
          <a:lstStyle/>
          <a:p>
            <a:pPr algn="ctr"/>
            <a:r>
              <a:rPr lang="en-US" dirty="0" smtClean="0">
                <a:solidFill>
                  <a:schemeClr val="tx1"/>
                </a:solidFill>
              </a:rPr>
              <a:t>Total error</a:t>
            </a:r>
            <a:endParaRPr lang="en-US" dirty="0">
              <a:solidFill>
                <a:schemeClr val="tx1"/>
              </a:solidFill>
            </a:endParaRPr>
          </a:p>
        </p:txBody>
      </p:sp>
      <p:cxnSp>
        <p:nvCxnSpPr>
          <p:cNvPr id="100" name="Straight Arrow Connector 99"/>
          <p:cNvCxnSpPr/>
          <p:nvPr/>
        </p:nvCxnSpPr>
        <p:spPr bwMode="auto">
          <a:xfrm flipH="1">
            <a:off x="3657600" y="2477869"/>
            <a:ext cx="346842" cy="87493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329510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447800"/>
            <a:ext cx="8458200" cy="4648200"/>
          </a:xfrm>
        </p:spPr>
        <p:txBody>
          <a:bodyPr/>
          <a:lstStyle/>
          <a:p>
            <a:r>
              <a:rPr lang="en-US" dirty="0" smtClean="0"/>
              <a:t>Continued need for </a:t>
            </a:r>
            <a:r>
              <a:rPr lang="en-US" i="1" dirty="0" smtClean="0"/>
              <a:t>better</a:t>
            </a:r>
            <a:r>
              <a:rPr lang="en-US" dirty="0" smtClean="0"/>
              <a:t> inference methods</a:t>
            </a:r>
          </a:p>
          <a:p>
            <a:pPr lvl="1"/>
            <a:r>
              <a:rPr lang="en-US" dirty="0" smtClean="0"/>
              <a:t>Advocate a “bottom-up” approach to inference</a:t>
            </a:r>
          </a:p>
          <a:p>
            <a:pPr lvl="1"/>
            <a:endParaRPr lang="en-US" sz="800" dirty="0" smtClean="0"/>
          </a:p>
          <a:p>
            <a:r>
              <a:rPr lang="en-US" dirty="0" smtClean="0"/>
              <a:t>Computation-Accuracy Trade-offs in Learning</a:t>
            </a:r>
          </a:p>
          <a:p>
            <a:pPr lvl="1"/>
            <a:r>
              <a:rPr lang="en-US" dirty="0" smtClean="0"/>
              <a:t>Small N =&gt; Low computation inference</a:t>
            </a:r>
          </a:p>
          <a:p>
            <a:pPr lvl="1"/>
            <a:r>
              <a:rPr lang="en-US" i="1" dirty="0" smtClean="0"/>
              <a:t>Better</a:t>
            </a:r>
            <a:r>
              <a:rPr lang="en-US" dirty="0" smtClean="0"/>
              <a:t> inference does not mean </a:t>
            </a:r>
            <a:r>
              <a:rPr lang="en-US" i="1" dirty="0" smtClean="0"/>
              <a:t>better</a:t>
            </a:r>
            <a:r>
              <a:rPr lang="en-US" dirty="0" smtClean="0"/>
              <a:t> predictions</a:t>
            </a:r>
          </a:p>
          <a:p>
            <a:pPr lvl="1"/>
            <a:endParaRPr lang="en-US" sz="800" dirty="0" smtClean="0"/>
          </a:p>
          <a:p>
            <a:r>
              <a:rPr lang="en-US" sz="3000" dirty="0" smtClean="0"/>
              <a:t>Proposed tree-robustness for choosing regions</a:t>
            </a:r>
          </a:p>
          <a:p>
            <a:r>
              <a:rPr lang="en-US" sz="3000" dirty="0" smtClean="0"/>
              <a:t>Connected finding regions to finding cycle bases</a:t>
            </a:r>
            <a:endParaRPr lang="en-US" sz="3000" dirty="0"/>
          </a:p>
        </p:txBody>
      </p:sp>
      <p:sp>
        <p:nvSpPr>
          <p:cNvPr id="4" name="Slide Number Placeholder 3"/>
          <p:cNvSpPr>
            <a:spLocks noGrp="1"/>
          </p:cNvSpPr>
          <p:nvPr>
            <p:ph type="sldNum" idx="11"/>
          </p:nvPr>
        </p:nvSpPr>
        <p:spPr/>
        <p:txBody>
          <a:bodyPr/>
          <a:lstStyle/>
          <a:p>
            <a:fld id="{EB2E650A-A1FA-4E74-8175-5845299D71FD}" type="slidenum">
              <a:rPr lang="en-US" smtClean="0"/>
              <a:pPr/>
              <a:t>60</a:t>
            </a:fld>
            <a:endParaRPr lang="en-US"/>
          </a:p>
        </p:txBody>
      </p:sp>
    </p:spTree>
    <p:extLst>
      <p:ext uri="{BB962C8B-B14F-4D97-AF65-F5344CB8AC3E}">
        <p14:creationId xmlns:p14="http://schemas.microsoft.com/office/powerpoint/2010/main" val="369382724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idx="11"/>
          </p:nvPr>
        </p:nvSpPr>
        <p:spPr/>
        <p:txBody>
          <a:bodyPr/>
          <a:lstStyle/>
          <a:p>
            <a:fld id="{EB2E650A-A1FA-4E74-8175-5845299D71FD}" type="slidenum">
              <a:rPr lang="en-US" smtClean="0"/>
              <a:pPr/>
              <a:t>61</a:t>
            </a:fld>
            <a:endParaRPr lang="en-US"/>
          </a:p>
        </p:txBody>
      </p:sp>
    </p:spTree>
    <p:extLst>
      <p:ext uri="{BB962C8B-B14F-4D97-AF65-F5344CB8AC3E}">
        <p14:creationId xmlns:p14="http://schemas.microsoft.com/office/powerpoint/2010/main" val="62984188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6613"/>
          </a:xfrm>
        </p:spPr>
        <p:txBody>
          <a:bodyPr/>
          <a:lstStyle/>
          <a:p>
            <a:r>
              <a:rPr lang="en-US" dirty="0" smtClean="0"/>
              <a:t>Belief Propagation (BP) </a:t>
            </a:r>
            <a:r>
              <a:rPr lang="en-US" sz="2800" dirty="0" smtClean="0"/>
              <a:t>[Pearl ‘88]</a:t>
            </a:r>
            <a:endParaRPr lang="en-US" sz="2400" dirty="0"/>
          </a:p>
        </p:txBody>
      </p:sp>
      <p:sp>
        <p:nvSpPr>
          <p:cNvPr id="4" name="Slide Number Placeholder 3"/>
          <p:cNvSpPr>
            <a:spLocks noGrp="1"/>
          </p:cNvSpPr>
          <p:nvPr>
            <p:ph type="sldNum" idx="11"/>
          </p:nvPr>
        </p:nvSpPr>
        <p:spPr/>
        <p:txBody>
          <a:bodyPr/>
          <a:lstStyle/>
          <a:p>
            <a:fld id="{EB2E650A-A1FA-4E74-8175-5845299D71FD}" type="slidenum">
              <a:rPr lang="en-US" smtClean="0"/>
              <a:pPr/>
              <a:t>62</a:t>
            </a:fld>
            <a:endParaRPr lang="en-US"/>
          </a:p>
        </p:txBody>
      </p:sp>
      <p:sp>
        <p:nvSpPr>
          <p:cNvPr id="6" name="Oval 5"/>
          <p:cNvSpPr/>
          <p:nvPr/>
        </p:nvSpPr>
        <p:spPr bwMode="auto">
          <a:xfrm>
            <a:off x="1900488"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2533629"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8" name="Straight Connector 7"/>
          <p:cNvCxnSpPr>
            <a:stCxn id="6" idx="6"/>
            <a:endCxn id="7" idx="2"/>
          </p:cNvCxnSpPr>
          <p:nvPr/>
        </p:nvCxnSpPr>
        <p:spPr bwMode="auto">
          <a:xfrm>
            <a:off x="2205288"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1828800"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0" name="TextBox 9"/>
          <p:cNvSpPr txBox="1"/>
          <p:nvPr/>
        </p:nvSpPr>
        <p:spPr>
          <a:xfrm>
            <a:off x="2467476"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5" name="Rounded Rectangle 4"/>
          <p:cNvSpPr/>
          <p:nvPr/>
        </p:nvSpPr>
        <p:spPr bwMode="auto">
          <a:xfrm>
            <a:off x="1828800" y="1981200"/>
            <a:ext cx="1095876" cy="533400"/>
          </a:xfrm>
          <a:prstGeom prst="roundRect">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180294"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813435"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4" name="Straight Connector 13"/>
          <p:cNvCxnSpPr>
            <a:stCxn id="12" idx="6"/>
            <a:endCxn id="13" idx="2"/>
          </p:cNvCxnSpPr>
          <p:nvPr/>
        </p:nvCxnSpPr>
        <p:spPr bwMode="auto">
          <a:xfrm>
            <a:off x="3485094"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108606"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6" name="TextBox 15"/>
          <p:cNvSpPr txBox="1"/>
          <p:nvPr/>
        </p:nvSpPr>
        <p:spPr>
          <a:xfrm>
            <a:off x="3747282"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17" name="Rounded Rectangle 16"/>
          <p:cNvSpPr/>
          <p:nvPr/>
        </p:nvSpPr>
        <p:spPr bwMode="auto">
          <a:xfrm>
            <a:off x="3108606" y="2005187"/>
            <a:ext cx="1095876" cy="533400"/>
          </a:xfrm>
          <a:prstGeom prst="roundRect">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4399494"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5032635"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0" name="Straight Connector 19"/>
          <p:cNvCxnSpPr>
            <a:stCxn id="18" idx="6"/>
            <a:endCxn id="19" idx="2"/>
          </p:cNvCxnSpPr>
          <p:nvPr/>
        </p:nvCxnSpPr>
        <p:spPr bwMode="auto">
          <a:xfrm>
            <a:off x="4704294"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4327806"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4966482"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23" name="Rounded Rectangle 22"/>
          <p:cNvSpPr/>
          <p:nvPr/>
        </p:nvSpPr>
        <p:spPr bwMode="auto">
          <a:xfrm>
            <a:off x="4327806" y="2005187"/>
            <a:ext cx="1095876" cy="533400"/>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607612" y="2203798"/>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5" name="Oval 24"/>
          <p:cNvSpPr/>
          <p:nvPr/>
        </p:nvSpPr>
        <p:spPr bwMode="auto">
          <a:xfrm>
            <a:off x="5846722" y="2199627"/>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6" name="Oval 25"/>
          <p:cNvSpPr/>
          <p:nvPr/>
        </p:nvSpPr>
        <p:spPr bwMode="auto">
          <a:xfrm>
            <a:off x="6096342" y="2203798"/>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7" name="Oval 26"/>
          <p:cNvSpPr/>
          <p:nvPr/>
        </p:nvSpPr>
        <p:spPr bwMode="auto">
          <a:xfrm>
            <a:off x="2447028" y="40271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TextBox 27"/>
          <p:cNvSpPr txBox="1"/>
          <p:nvPr/>
        </p:nvSpPr>
        <p:spPr>
          <a:xfrm>
            <a:off x="2375340" y="39973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9" name="Oval 28"/>
          <p:cNvSpPr/>
          <p:nvPr/>
        </p:nvSpPr>
        <p:spPr bwMode="auto">
          <a:xfrm>
            <a:off x="3427118" y="40271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0" name="TextBox 29"/>
          <p:cNvSpPr txBox="1"/>
          <p:nvPr/>
        </p:nvSpPr>
        <p:spPr>
          <a:xfrm>
            <a:off x="3355430" y="39973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31" name="Oval 30"/>
          <p:cNvSpPr/>
          <p:nvPr/>
        </p:nvSpPr>
        <p:spPr bwMode="auto">
          <a:xfrm>
            <a:off x="4331008" y="403767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TextBox 31"/>
          <p:cNvSpPr txBox="1"/>
          <p:nvPr/>
        </p:nvSpPr>
        <p:spPr>
          <a:xfrm>
            <a:off x="4259320" y="400782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33" name="Oval 32"/>
          <p:cNvSpPr/>
          <p:nvPr/>
        </p:nvSpPr>
        <p:spPr bwMode="auto">
          <a:xfrm>
            <a:off x="5342628" y="403691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4" name="TextBox 33"/>
          <p:cNvSpPr txBox="1"/>
          <p:nvPr/>
        </p:nvSpPr>
        <p:spPr>
          <a:xfrm>
            <a:off x="5270940" y="400707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35" name="Oval 34"/>
          <p:cNvSpPr/>
          <p:nvPr/>
        </p:nvSpPr>
        <p:spPr bwMode="auto">
          <a:xfrm>
            <a:off x="6064470" y="419254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6" name="Oval 35"/>
          <p:cNvSpPr/>
          <p:nvPr/>
        </p:nvSpPr>
        <p:spPr bwMode="auto">
          <a:xfrm>
            <a:off x="6303580" y="4188370"/>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7" name="Oval 36"/>
          <p:cNvSpPr/>
          <p:nvPr/>
        </p:nvSpPr>
        <p:spPr bwMode="auto">
          <a:xfrm>
            <a:off x="6553200" y="419254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8" name="Rounded Rectangle 37"/>
          <p:cNvSpPr/>
          <p:nvPr/>
        </p:nvSpPr>
        <p:spPr bwMode="auto">
          <a:xfrm>
            <a:off x="235677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 name="Rounded Rectangle 38"/>
          <p:cNvSpPr/>
          <p:nvPr/>
        </p:nvSpPr>
        <p:spPr bwMode="auto">
          <a:xfrm>
            <a:off x="333686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 name="Rounded Rectangle 39"/>
          <p:cNvSpPr/>
          <p:nvPr/>
        </p:nvSpPr>
        <p:spPr bwMode="auto">
          <a:xfrm>
            <a:off x="425126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1" name="Rounded Rectangle 40"/>
          <p:cNvSpPr/>
          <p:nvPr/>
        </p:nvSpPr>
        <p:spPr bwMode="auto">
          <a:xfrm>
            <a:off x="5239410"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5" name="Straight Connector 44"/>
          <p:cNvCxnSpPr>
            <a:stCxn id="5" idx="2"/>
            <a:endCxn id="38" idx="0"/>
          </p:cNvCxnSpPr>
          <p:nvPr/>
        </p:nvCxnSpPr>
        <p:spPr bwMode="auto">
          <a:xfrm>
            <a:off x="2376738" y="2514600"/>
            <a:ext cx="223174" cy="1447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5" idx="2"/>
            <a:endCxn id="39" idx="0"/>
          </p:cNvCxnSpPr>
          <p:nvPr/>
        </p:nvCxnSpPr>
        <p:spPr bwMode="auto">
          <a:xfrm>
            <a:off x="2376738" y="2514600"/>
            <a:ext cx="1203264" cy="1447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17" idx="2"/>
            <a:endCxn id="38" idx="0"/>
          </p:cNvCxnSpPr>
          <p:nvPr/>
        </p:nvCxnSpPr>
        <p:spPr bwMode="auto">
          <a:xfrm flipH="1">
            <a:off x="2599912" y="2538587"/>
            <a:ext cx="1056632"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23" idx="2"/>
            <a:endCxn id="38" idx="0"/>
          </p:cNvCxnSpPr>
          <p:nvPr/>
        </p:nvCxnSpPr>
        <p:spPr bwMode="auto">
          <a:xfrm flipH="1">
            <a:off x="2599912" y="2538587"/>
            <a:ext cx="2275832"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17" idx="2"/>
            <a:endCxn id="40" idx="0"/>
          </p:cNvCxnSpPr>
          <p:nvPr/>
        </p:nvCxnSpPr>
        <p:spPr bwMode="auto">
          <a:xfrm>
            <a:off x="3656544" y="2538587"/>
            <a:ext cx="837858"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23" idx="2"/>
            <a:endCxn id="41" idx="0"/>
          </p:cNvCxnSpPr>
          <p:nvPr/>
        </p:nvCxnSpPr>
        <p:spPr bwMode="auto">
          <a:xfrm>
            <a:off x="4875744" y="2538587"/>
            <a:ext cx="606804"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endCxn id="39" idx="0"/>
          </p:cNvCxnSpPr>
          <p:nvPr/>
        </p:nvCxnSpPr>
        <p:spPr bwMode="auto">
          <a:xfrm flipH="1">
            <a:off x="3580002" y="2971800"/>
            <a:ext cx="2452938" cy="9906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endCxn id="39" idx="0"/>
          </p:cNvCxnSpPr>
          <p:nvPr/>
        </p:nvCxnSpPr>
        <p:spPr bwMode="auto">
          <a:xfrm flipH="1">
            <a:off x="3580002" y="3124200"/>
            <a:ext cx="2681538" cy="8382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endCxn id="41" idx="0"/>
          </p:cNvCxnSpPr>
          <p:nvPr/>
        </p:nvCxnSpPr>
        <p:spPr bwMode="auto">
          <a:xfrm flipH="1">
            <a:off x="5482548" y="3276600"/>
            <a:ext cx="778992" cy="685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endCxn id="41" idx="0"/>
          </p:cNvCxnSpPr>
          <p:nvPr/>
        </p:nvCxnSpPr>
        <p:spPr bwMode="auto">
          <a:xfrm flipH="1">
            <a:off x="5482548" y="3429000"/>
            <a:ext cx="931392" cy="533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76" name="Picture 1127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228600" y="2064912"/>
            <a:ext cx="1460833" cy="3734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277" name="Picture 1127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1268171" y="4038600"/>
            <a:ext cx="849493" cy="3735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83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5980" y="1448158"/>
            <a:ext cx="2479145" cy="167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4589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6613"/>
          </a:xfrm>
        </p:spPr>
        <p:txBody>
          <a:bodyPr/>
          <a:lstStyle/>
          <a:p>
            <a:r>
              <a:rPr lang="en-US" dirty="0" smtClean="0"/>
              <a:t>Belief Propagation (BP) </a:t>
            </a:r>
            <a:r>
              <a:rPr lang="en-US" sz="2800" dirty="0" smtClean="0"/>
              <a:t>[Pearl ‘88]</a:t>
            </a:r>
            <a:endParaRPr lang="en-US" sz="2400" dirty="0"/>
          </a:p>
        </p:txBody>
      </p:sp>
      <p:sp>
        <p:nvSpPr>
          <p:cNvPr id="4" name="Slide Number Placeholder 3"/>
          <p:cNvSpPr>
            <a:spLocks noGrp="1"/>
          </p:cNvSpPr>
          <p:nvPr>
            <p:ph type="sldNum" idx="11"/>
          </p:nvPr>
        </p:nvSpPr>
        <p:spPr/>
        <p:txBody>
          <a:bodyPr/>
          <a:lstStyle/>
          <a:p>
            <a:fld id="{EB2E650A-A1FA-4E74-8175-5845299D71FD}" type="slidenum">
              <a:rPr lang="en-US" smtClean="0"/>
              <a:pPr/>
              <a:t>63</a:t>
            </a:fld>
            <a:endParaRPr lang="en-US"/>
          </a:p>
        </p:txBody>
      </p:sp>
      <p:sp>
        <p:nvSpPr>
          <p:cNvPr id="6" name="Oval 5"/>
          <p:cNvSpPr/>
          <p:nvPr/>
        </p:nvSpPr>
        <p:spPr bwMode="auto">
          <a:xfrm>
            <a:off x="1900488"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2533629"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8" name="Straight Connector 7"/>
          <p:cNvCxnSpPr>
            <a:stCxn id="6" idx="6"/>
            <a:endCxn id="7" idx="2"/>
          </p:cNvCxnSpPr>
          <p:nvPr/>
        </p:nvCxnSpPr>
        <p:spPr bwMode="auto">
          <a:xfrm>
            <a:off x="2205288"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1828800"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0" name="TextBox 9"/>
          <p:cNvSpPr txBox="1"/>
          <p:nvPr/>
        </p:nvSpPr>
        <p:spPr>
          <a:xfrm>
            <a:off x="2467476"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5" name="Rounded Rectangle 4"/>
          <p:cNvSpPr/>
          <p:nvPr/>
        </p:nvSpPr>
        <p:spPr bwMode="auto">
          <a:xfrm>
            <a:off x="1828800" y="1981200"/>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180294"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813435"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4" name="Straight Connector 13"/>
          <p:cNvCxnSpPr>
            <a:stCxn id="12" idx="6"/>
            <a:endCxn id="13" idx="2"/>
          </p:cNvCxnSpPr>
          <p:nvPr/>
        </p:nvCxnSpPr>
        <p:spPr bwMode="auto">
          <a:xfrm>
            <a:off x="3485094"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108606"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6" name="TextBox 15"/>
          <p:cNvSpPr txBox="1"/>
          <p:nvPr/>
        </p:nvSpPr>
        <p:spPr>
          <a:xfrm>
            <a:off x="3747282"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17" name="Rounded Rectangle 16"/>
          <p:cNvSpPr/>
          <p:nvPr/>
        </p:nvSpPr>
        <p:spPr bwMode="auto">
          <a:xfrm>
            <a:off x="3108606" y="2005187"/>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4399494"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5032635"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0" name="Straight Connector 19"/>
          <p:cNvCxnSpPr>
            <a:stCxn id="18" idx="6"/>
            <a:endCxn id="19" idx="2"/>
          </p:cNvCxnSpPr>
          <p:nvPr/>
        </p:nvCxnSpPr>
        <p:spPr bwMode="auto">
          <a:xfrm>
            <a:off x="4704294"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4327806"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4966482"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23" name="Rounded Rectangle 22"/>
          <p:cNvSpPr/>
          <p:nvPr/>
        </p:nvSpPr>
        <p:spPr bwMode="auto">
          <a:xfrm>
            <a:off x="4327806" y="2005187"/>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607612" y="2203798"/>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5" name="Oval 24"/>
          <p:cNvSpPr/>
          <p:nvPr/>
        </p:nvSpPr>
        <p:spPr bwMode="auto">
          <a:xfrm>
            <a:off x="5846722" y="2199627"/>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6" name="Oval 25"/>
          <p:cNvSpPr/>
          <p:nvPr/>
        </p:nvSpPr>
        <p:spPr bwMode="auto">
          <a:xfrm>
            <a:off x="6096342" y="2203798"/>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7" name="Oval 26"/>
          <p:cNvSpPr/>
          <p:nvPr/>
        </p:nvSpPr>
        <p:spPr bwMode="auto">
          <a:xfrm>
            <a:off x="2447028" y="40271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TextBox 27"/>
          <p:cNvSpPr txBox="1"/>
          <p:nvPr/>
        </p:nvSpPr>
        <p:spPr>
          <a:xfrm>
            <a:off x="2375340" y="39973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9" name="Oval 28"/>
          <p:cNvSpPr/>
          <p:nvPr/>
        </p:nvSpPr>
        <p:spPr bwMode="auto">
          <a:xfrm>
            <a:off x="3427118" y="40271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0" name="TextBox 29"/>
          <p:cNvSpPr txBox="1"/>
          <p:nvPr/>
        </p:nvSpPr>
        <p:spPr>
          <a:xfrm>
            <a:off x="3355430" y="39973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31" name="Oval 30"/>
          <p:cNvSpPr/>
          <p:nvPr/>
        </p:nvSpPr>
        <p:spPr bwMode="auto">
          <a:xfrm>
            <a:off x="4331008" y="403767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TextBox 31"/>
          <p:cNvSpPr txBox="1"/>
          <p:nvPr/>
        </p:nvSpPr>
        <p:spPr>
          <a:xfrm>
            <a:off x="4259320" y="400782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33" name="Oval 32"/>
          <p:cNvSpPr/>
          <p:nvPr/>
        </p:nvSpPr>
        <p:spPr bwMode="auto">
          <a:xfrm>
            <a:off x="5342628" y="403691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4" name="TextBox 33"/>
          <p:cNvSpPr txBox="1"/>
          <p:nvPr/>
        </p:nvSpPr>
        <p:spPr>
          <a:xfrm>
            <a:off x="5270940" y="400707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35" name="Oval 34"/>
          <p:cNvSpPr/>
          <p:nvPr/>
        </p:nvSpPr>
        <p:spPr bwMode="auto">
          <a:xfrm>
            <a:off x="6064470" y="419254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6" name="Oval 35"/>
          <p:cNvSpPr/>
          <p:nvPr/>
        </p:nvSpPr>
        <p:spPr bwMode="auto">
          <a:xfrm>
            <a:off x="6303580" y="4188370"/>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7" name="Oval 36"/>
          <p:cNvSpPr/>
          <p:nvPr/>
        </p:nvSpPr>
        <p:spPr bwMode="auto">
          <a:xfrm>
            <a:off x="6553200" y="419254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8" name="Rounded Rectangle 37"/>
          <p:cNvSpPr/>
          <p:nvPr/>
        </p:nvSpPr>
        <p:spPr bwMode="auto">
          <a:xfrm>
            <a:off x="235677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 name="Rounded Rectangle 38"/>
          <p:cNvSpPr/>
          <p:nvPr/>
        </p:nvSpPr>
        <p:spPr bwMode="auto">
          <a:xfrm>
            <a:off x="333686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 name="Rounded Rectangle 39"/>
          <p:cNvSpPr/>
          <p:nvPr/>
        </p:nvSpPr>
        <p:spPr bwMode="auto">
          <a:xfrm>
            <a:off x="425126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1" name="Rounded Rectangle 40"/>
          <p:cNvSpPr/>
          <p:nvPr/>
        </p:nvSpPr>
        <p:spPr bwMode="auto">
          <a:xfrm>
            <a:off x="5239410"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5" name="Straight Connector 44"/>
          <p:cNvCxnSpPr>
            <a:stCxn id="5" idx="2"/>
            <a:endCxn id="38" idx="0"/>
          </p:cNvCxnSpPr>
          <p:nvPr/>
        </p:nvCxnSpPr>
        <p:spPr bwMode="auto">
          <a:xfrm>
            <a:off x="2376738" y="2514600"/>
            <a:ext cx="223174" cy="1447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5" idx="2"/>
            <a:endCxn id="39" idx="0"/>
          </p:cNvCxnSpPr>
          <p:nvPr/>
        </p:nvCxnSpPr>
        <p:spPr bwMode="auto">
          <a:xfrm>
            <a:off x="2376738" y="2514600"/>
            <a:ext cx="1203264" cy="1447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17" idx="2"/>
            <a:endCxn id="38" idx="0"/>
          </p:cNvCxnSpPr>
          <p:nvPr/>
        </p:nvCxnSpPr>
        <p:spPr bwMode="auto">
          <a:xfrm flipH="1">
            <a:off x="2599912" y="2538587"/>
            <a:ext cx="1056632"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23" idx="2"/>
            <a:endCxn id="38" idx="0"/>
          </p:cNvCxnSpPr>
          <p:nvPr/>
        </p:nvCxnSpPr>
        <p:spPr bwMode="auto">
          <a:xfrm flipH="1">
            <a:off x="2599912" y="2538587"/>
            <a:ext cx="2275832"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17" idx="2"/>
            <a:endCxn id="40" idx="0"/>
          </p:cNvCxnSpPr>
          <p:nvPr/>
        </p:nvCxnSpPr>
        <p:spPr bwMode="auto">
          <a:xfrm>
            <a:off x="3656544" y="2538587"/>
            <a:ext cx="837858"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23" idx="2"/>
            <a:endCxn id="41" idx="0"/>
          </p:cNvCxnSpPr>
          <p:nvPr/>
        </p:nvCxnSpPr>
        <p:spPr bwMode="auto">
          <a:xfrm>
            <a:off x="4875744" y="2538587"/>
            <a:ext cx="606804"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endCxn id="39" idx="0"/>
          </p:cNvCxnSpPr>
          <p:nvPr/>
        </p:nvCxnSpPr>
        <p:spPr bwMode="auto">
          <a:xfrm flipH="1">
            <a:off x="3580002" y="2971800"/>
            <a:ext cx="2452938" cy="9906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endCxn id="39" idx="0"/>
          </p:cNvCxnSpPr>
          <p:nvPr/>
        </p:nvCxnSpPr>
        <p:spPr bwMode="auto">
          <a:xfrm flipH="1">
            <a:off x="3580002" y="3124200"/>
            <a:ext cx="2681538" cy="8382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endCxn id="41" idx="0"/>
          </p:cNvCxnSpPr>
          <p:nvPr/>
        </p:nvCxnSpPr>
        <p:spPr bwMode="auto">
          <a:xfrm flipH="1">
            <a:off x="5482548" y="3276600"/>
            <a:ext cx="778992" cy="685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endCxn id="41" idx="0"/>
          </p:cNvCxnSpPr>
          <p:nvPr/>
        </p:nvCxnSpPr>
        <p:spPr bwMode="auto">
          <a:xfrm flipH="1">
            <a:off x="5482548" y="3429000"/>
            <a:ext cx="931392" cy="533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76" name="Picture 11275"/>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228600" y="2064912"/>
            <a:ext cx="1460833" cy="3734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277" name="Picture 11276"/>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bwMode="auto">
          <a:xfrm>
            <a:off x="1268171" y="4038600"/>
            <a:ext cx="849493" cy="3735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 name="Picture 2"/>
          <p:cNvPicPr>
            <a:picLocks noChangeAspect="1"/>
          </p:cNvPicPr>
          <p:nvPr>
            <p:custDataLst>
              <p:tags r:id="rId3"/>
            </p:custDataLst>
          </p:nvPr>
        </p:nvPicPr>
        <p:blipFill rotWithShape="1">
          <a:blip r:embed="rId11" cstate="print">
            <a:extLst>
              <a:ext uri="{28A0092B-C50C-407E-A947-70E740481C1C}">
                <a14:useLocalDpi xmlns:a14="http://schemas.microsoft.com/office/drawing/2010/main" val="0"/>
              </a:ext>
            </a:extLst>
          </a:blip>
          <a:srcRect r="50000"/>
          <a:stretch/>
        </p:blipFill>
        <p:spPr bwMode="auto">
          <a:xfrm>
            <a:off x="609600" y="4967541"/>
            <a:ext cx="4008102" cy="74745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1286" name="Straight Arrow Connector 11285"/>
          <p:cNvCxnSpPr/>
          <p:nvPr/>
        </p:nvCxnSpPr>
        <p:spPr bwMode="auto">
          <a:xfrm>
            <a:off x="2236818" y="2667000"/>
            <a:ext cx="164170" cy="114300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p:cNvCxnSpPr/>
          <p:nvPr/>
        </p:nvCxnSpPr>
        <p:spPr bwMode="auto">
          <a:xfrm flipV="1">
            <a:off x="2698421" y="2664372"/>
            <a:ext cx="741089" cy="102870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p:cNvCxnSpPr/>
          <p:nvPr/>
        </p:nvCxnSpPr>
        <p:spPr bwMode="auto">
          <a:xfrm flipV="1">
            <a:off x="2953125" y="2895600"/>
            <a:ext cx="1476985" cy="91440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0" name="Picture 5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bwMode="auto">
          <a:xfrm>
            <a:off x="4987290" y="5253907"/>
            <a:ext cx="3838056" cy="37346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61" name="Rounded Rectangle 60"/>
          <p:cNvSpPr/>
          <p:nvPr/>
        </p:nvSpPr>
        <p:spPr bwMode="auto">
          <a:xfrm>
            <a:off x="1828800" y="1981200"/>
            <a:ext cx="1095876" cy="533400"/>
          </a:xfrm>
          <a:prstGeom prst="roundRect">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3" name="Rounded Rectangle 62"/>
          <p:cNvSpPr/>
          <p:nvPr/>
        </p:nvSpPr>
        <p:spPr bwMode="auto">
          <a:xfrm>
            <a:off x="3108606" y="2005187"/>
            <a:ext cx="1095876" cy="533400"/>
          </a:xfrm>
          <a:prstGeom prst="roundRect">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4" name="Rounded Rectangle 63"/>
          <p:cNvSpPr/>
          <p:nvPr/>
        </p:nvSpPr>
        <p:spPr bwMode="auto">
          <a:xfrm>
            <a:off x="4327806" y="2005187"/>
            <a:ext cx="1095876" cy="533400"/>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6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55980" y="1448158"/>
            <a:ext cx="2479145" cy="167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p:cNvPicPr>
          <p:nvPr>
            <p:custDataLst>
              <p:tags r:id="rId5"/>
            </p:custDataLst>
          </p:nvPr>
        </p:nvPicPr>
        <p:blipFill rotWithShape="1">
          <a:blip r:embed="rId14" cstate="print">
            <a:extLst>
              <a:ext uri="{28A0092B-C50C-407E-A947-70E740481C1C}">
                <a14:useLocalDpi xmlns:a14="http://schemas.microsoft.com/office/drawing/2010/main" val="0"/>
              </a:ext>
            </a:extLst>
          </a:blip>
          <a:srcRect r="50000"/>
          <a:stretch/>
        </p:blipFill>
        <p:spPr bwMode="auto">
          <a:xfrm>
            <a:off x="2326168" y="5791200"/>
            <a:ext cx="1753471" cy="3352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9" name="Picture 68"/>
          <p:cNvPicPr>
            <a:picLocks noChangeAspect="1"/>
          </p:cNvPicPr>
          <p:nvPr>
            <p:custDataLst>
              <p:tags r:id="rId6"/>
            </p:custDataLst>
          </p:nvPr>
        </p:nvPicPr>
        <p:blipFill rotWithShape="1">
          <a:blip r:embed="rId14" cstate="print">
            <a:extLst>
              <a:ext uri="{28A0092B-C50C-407E-A947-70E740481C1C}">
                <a14:useLocalDpi xmlns:a14="http://schemas.microsoft.com/office/drawing/2010/main" val="0"/>
              </a:ext>
            </a:extLst>
          </a:blip>
          <a:srcRect l="50252"/>
          <a:stretch/>
        </p:blipFill>
        <p:spPr bwMode="auto">
          <a:xfrm>
            <a:off x="2286000" y="6217920"/>
            <a:ext cx="1744643" cy="3352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6570972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6613"/>
          </a:xfrm>
        </p:spPr>
        <p:txBody>
          <a:bodyPr/>
          <a:lstStyle/>
          <a:p>
            <a:r>
              <a:rPr lang="en-US" dirty="0" smtClean="0"/>
              <a:t>Belief Propagation (BP) </a:t>
            </a:r>
            <a:r>
              <a:rPr lang="en-US" sz="2800" dirty="0" smtClean="0"/>
              <a:t>[Pearl ‘88]</a:t>
            </a:r>
            <a:endParaRPr lang="en-US" sz="2400" dirty="0"/>
          </a:p>
        </p:txBody>
      </p:sp>
      <p:sp>
        <p:nvSpPr>
          <p:cNvPr id="4" name="Slide Number Placeholder 3"/>
          <p:cNvSpPr>
            <a:spLocks noGrp="1"/>
          </p:cNvSpPr>
          <p:nvPr>
            <p:ph type="sldNum" idx="11"/>
          </p:nvPr>
        </p:nvSpPr>
        <p:spPr/>
        <p:txBody>
          <a:bodyPr/>
          <a:lstStyle/>
          <a:p>
            <a:fld id="{EB2E650A-A1FA-4E74-8175-5845299D71FD}" type="slidenum">
              <a:rPr lang="en-US" smtClean="0"/>
              <a:pPr/>
              <a:t>64</a:t>
            </a:fld>
            <a:endParaRPr lang="en-US"/>
          </a:p>
        </p:txBody>
      </p:sp>
      <p:sp>
        <p:nvSpPr>
          <p:cNvPr id="6" name="Oval 5"/>
          <p:cNvSpPr/>
          <p:nvPr/>
        </p:nvSpPr>
        <p:spPr bwMode="auto">
          <a:xfrm>
            <a:off x="1900488"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2533629"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8" name="Straight Connector 7"/>
          <p:cNvCxnSpPr>
            <a:stCxn id="6" idx="6"/>
            <a:endCxn id="7" idx="2"/>
          </p:cNvCxnSpPr>
          <p:nvPr/>
        </p:nvCxnSpPr>
        <p:spPr bwMode="auto">
          <a:xfrm>
            <a:off x="2205288"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TextBox 8"/>
          <p:cNvSpPr txBox="1"/>
          <p:nvPr/>
        </p:nvSpPr>
        <p:spPr>
          <a:xfrm>
            <a:off x="1828800"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0" name="TextBox 9"/>
          <p:cNvSpPr txBox="1"/>
          <p:nvPr/>
        </p:nvSpPr>
        <p:spPr>
          <a:xfrm>
            <a:off x="2467476"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5" name="Rounded Rectangle 4"/>
          <p:cNvSpPr/>
          <p:nvPr/>
        </p:nvSpPr>
        <p:spPr bwMode="auto">
          <a:xfrm>
            <a:off x="1828800" y="1981200"/>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Oval 11"/>
          <p:cNvSpPr/>
          <p:nvPr/>
        </p:nvSpPr>
        <p:spPr bwMode="auto">
          <a:xfrm>
            <a:off x="3180294"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813435"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4" name="Straight Connector 13"/>
          <p:cNvCxnSpPr>
            <a:stCxn id="12" idx="6"/>
            <a:endCxn id="13" idx="2"/>
          </p:cNvCxnSpPr>
          <p:nvPr/>
        </p:nvCxnSpPr>
        <p:spPr bwMode="auto">
          <a:xfrm>
            <a:off x="3485094"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3108606"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16" name="TextBox 15"/>
          <p:cNvSpPr txBox="1"/>
          <p:nvPr/>
        </p:nvSpPr>
        <p:spPr>
          <a:xfrm>
            <a:off x="3747282"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3</a:t>
            </a:r>
            <a:endParaRPr lang="en-US" baseline="-25000" dirty="0">
              <a:solidFill>
                <a:schemeClr val="tx1"/>
              </a:solidFill>
            </a:endParaRPr>
          </a:p>
        </p:txBody>
      </p:sp>
      <p:sp>
        <p:nvSpPr>
          <p:cNvPr id="17" name="Rounded Rectangle 16"/>
          <p:cNvSpPr/>
          <p:nvPr/>
        </p:nvSpPr>
        <p:spPr bwMode="auto">
          <a:xfrm>
            <a:off x="3108606" y="2005187"/>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4399494" y="207649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Oval 18"/>
          <p:cNvSpPr/>
          <p:nvPr/>
        </p:nvSpPr>
        <p:spPr bwMode="auto">
          <a:xfrm>
            <a:off x="5032635" y="2080458"/>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0" name="Straight Connector 19"/>
          <p:cNvCxnSpPr>
            <a:stCxn id="18" idx="6"/>
            <a:endCxn id="19" idx="2"/>
          </p:cNvCxnSpPr>
          <p:nvPr/>
        </p:nvCxnSpPr>
        <p:spPr bwMode="auto">
          <a:xfrm>
            <a:off x="4704294" y="2272718"/>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Box 20"/>
          <p:cNvSpPr txBox="1"/>
          <p:nvPr/>
        </p:nvSpPr>
        <p:spPr>
          <a:xfrm>
            <a:off x="4327806" y="204665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2" name="TextBox 21"/>
          <p:cNvSpPr txBox="1"/>
          <p:nvPr/>
        </p:nvSpPr>
        <p:spPr>
          <a:xfrm>
            <a:off x="4966482" y="206323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23" name="Rounded Rectangle 22"/>
          <p:cNvSpPr/>
          <p:nvPr/>
        </p:nvSpPr>
        <p:spPr bwMode="auto">
          <a:xfrm>
            <a:off x="4327806" y="2005187"/>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607612" y="2203798"/>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5" name="Oval 24"/>
          <p:cNvSpPr/>
          <p:nvPr/>
        </p:nvSpPr>
        <p:spPr bwMode="auto">
          <a:xfrm>
            <a:off x="5846722" y="2199627"/>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6" name="Oval 25"/>
          <p:cNvSpPr/>
          <p:nvPr/>
        </p:nvSpPr>
        <p:spPr bwMode="auto">
          <a:xfrm>
            <a:off x="6096342" y="2203798"/>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7" name="Oval 26"/>
          <p:cNvSpPr/>
          <p:nvPr/>
        </p:nvSpPr>
        <p:spPr bwMode="auto">
          <a:xfrm>
            <a:off x="2447028" y="40271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8" name="TextBox 27"/>
          <p:cNvSpPr txBox="1"/>
          <p:nvPr/>
        </p:nvSpPr>
        <p:spPr>
          <a:xfrm>
            <a:off x="2375340" y="39973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9" name="Oval 28"/>
          <p:cNvSpPr/>
          <p:nvPr/>
        </p:nvSpPr>
        <p:spPr bwMode="auto">
          <a:xfrm>
            <a:off x="3427118" y="40271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0" name="TextBox 29"/>
          <p:cNvSpPr txBox="1"/>
          <p:nvPr/>
        </p:nvSpPr>
        <p:spPr>
          <a:xfrm>
            <a:off x="3355430" y="39973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31" name="Oval 30"/>
          <p:cNvSpPr/>
          <p:nvPr/>
        </p:nvSpPr>
        <p:spPr bwMode="auto">
          <a:xfrm>
            <a:off x="4331008" y="403767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TextBox 31"/>
          <p:cNvSpPr txBox="1"/>
          <p:nvPr/>
        </p:nvSpPr>
        <p:spPr>
          <a:xfrm>
            <a:off x="4259320" y="400782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33" name="Oval 32"/>
          <p:cNvSpPr/>
          <p:nvPr/>
        </p:nvSpPr>
        <p:spPr bwMode="auto">
          <a:xfrm>
            <a:off x="5342628" y="403691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4" name="TextBox 33"/>
          <p:cNvSpPr txBox="1"/>
          <p:nvPr/>
        </p:nvSpPr>
        <p:spPr>
          <a:xfrm>
            <a:off x="5270940" y="400707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35" name="Oval 34"/>
          <p:cNvSpPr/>
          <p:nvPr/>
        </p:nvSpPr>
        <p:spPr bwMode="auto">
          <a:xfrm>
            <a:off x="6064470" y="419254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6" name="Oval 35"/>
          <p:cNvSpPr/>
          <p:nvPr/>
        </p:nvSpPr>
        <p:spPr bwMode="auto">
          <a:xfrm>
            <a:off x="6303580" y="4188370"/>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7" name="Oval 36"/>
          <p:cNvSpPr/>
          <p:nvPr/>
        </p:nvSpPr>
        <p:spPr bwMode="auto">
          <a:xfrm>
            <a:off x="6553200" y="419254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8" name="Rounded Rectangle 37"/>
          <p:cNvSpPr/>
          <p:nvPr/>
        </p:nvSpPr>
        <p:spPr bwMode="auto">
          <a:xfrm>
            <a:off x="235677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 name="Rounded Rectangle 38"/>
          <p:cNvSpPr/>
          <p:nvPr/>
        </p:nvSpPr>
        <p:spPr bwMode="auto">
          <a:xfrm>
            <a:off x="333686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 name="Rounded Rectangle 39"/>
          <p:cNvSpPr/>
          <p:nvPr/>
        </p:nvSpPr>
        <p:spPr bwMode="auto">
          <a:xfrm>
            <a:off x="4251264"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1" name="Rounded Rectangle 40"/>
          <p:cNvSpPr/>
          <p:nvPr/>
        </p:nvSpPr>
        <p:spPr bwMode="auto">
          <a:xfrm>
            <a:off x="5239410" y="39624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45" name="Straight Connector 44"/>
          <p:cNvCxnSpPr>
            <a:stCxn id="5" idx="2"/>
            <a:endCxn id="38" idx="0"/>
          </p:cNvCxnSpPr>
          <p:nvPr/>
        </p:nvCxnSpPr>
        <p:spPr bwMode="auto">
          <a:xfrm>
            <a:off x="2376738" y="2514600"/>
            <a:ext cx="223174" cy="1447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a:stCxn id="5" idx="2"/>
            <a:endCxn id="39" idx="0"/>
          </p:cNvCxnSpPr>
          <p:nvPr/>
        </p:nvCxnSpPr>
        <p:spPr bwMode="auto">
          <a:xfrm>
            <a:off x="2376738" y="2514600"/>
            <a:ext cx="1203264" cy="1447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p:cNvCxnSpPr>
            <a:stCxn id="17" idx="2"/>
            <a:endCxn id="38" idx="0"/>
          </p:cNvCxnSpPr>
          <p:nvPr/>
        </p:nvCxnSpPr>
        <p:spPr bwMode="auto">
          <a:xfrm flipH="1">
            <a:off x="2599912" y="2538587"/>
            <a:ext cx="1056632"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Straight Connector 55"/>
          <p:cNvCxnSpPr>
            <a:stCxn id="23" idx="2"/>
            <a:endCxn id="38" idx="0"/>
          </p:cNvCxnSpPr>
          <p:nvPr/>
        </p:nvCxnSpPr>
        <p:spPr bwMode="auto">
          <a:xfrm flipH="1">
            <a:off x="2599912" y="2538587"/>
            <a:ext cx="2275832"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stCxn id="17" idx="2"/>
            <a:endCxn id="40" idx="0"/>
          </p:cNvCxnSpPr>
          <p:nvPr/>
        </p:nvCxnSpPr>
        <p:spPr bwMode="auto">
          <a:xfrm>
            <a:off x="3656544" y="2538587"/>
            <a:ext cx="837858"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a:stCxn id="23" idx="2"/>
            <a:endCxn id="41" idx="0"/>
          </p:cNvCxnSpPr>
          <p:nvPr/>
        </p:nvCxnSpPr>
        <p:spPr bwMode="auto">
          <a:xfrm>
            <a:off x="4875744" y="2538587"/>
            <a:ext cx="606804" cy="1423813"/>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endCxn id="39" idx="0"/>
          </p:cNvCxnSpPr>
          <p:nvPr/>
        </p:nvCxnSpPr>
        <p:spPr bwMode="auto">
          <a:xfrm flipH="1">
            <a:off x="3580002" y="2971800"/>
            <a:ext cx="2452938" cy="9906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endCxn id="39" idx="0"/>
          </p:cNvCxnSpPr>
          <p:nvPr/>
        </p:nvCxnSpPr>
        <p:spPr bwMode="auto">
          <a:xfrm flipH="1">
            <a:off x="3580002" y="3124200"/>
            <a:ext cx="2681538" cy="8382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endCxn id="41" idx="0"/>
          </p:cNvCxnSpPr>
          <p:nvPr/>
        </p:nvCxnSpPr>
        <p:spPr bwMode="auto">
          <a:xfrm flipH="1">
            <a:off x="5482548" y="3276600"/>
            <a:ext cx="778992" cy="6858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p:cNvCxnSpPr>
            <a:endCxn id="41" idx="0"/>
          </p:cNvCxnSpPr>
          <p:nvPr/>
        </p:nvCxnSpPr>
        <p:spPr bwMode="auto">
          <a:xfrm flipH="1">
            <a:off x="5482548" y="3429000"/>
            <a:ext cx="931392" cy="533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76" name="Picture 1127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228600" y="2064912"/>
            <a:ext cx="1460833" cy="37348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277" name="Picture 1127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1268171" y="4038600"/>
            <a:ext cx="849493" cy="37353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1286" name="Straight Arrow Connector 11285"/>
          <p:cNvCxnSpPr/>
          <p:nvPr/>
        </p:nvCxnSpPr>
        <p:spPr bwMode="auto">
          <a:xfrm>
            <a:off x="2236818" y="2667000"/>
            <a:ext cx="164170" cy="114300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Arrow Connector 94"/>
          <p:cNvCxnSpPr/>
          <p:nvPr/>
        </p:nvCxnSpPr>
        <p:spPr bwMode="auto">
          <a:xfrm flipV="1">
            <a:off x="2698421" y="2664372"/>
            <a:ext cx="741089" cy="102870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Arrow Connector 97"/>
          <p:cNvCxnSpPr/>
          <p:nvPr/>
        </p:nvCxnSpPr>
        <p:spPr bwMode="auto">
          <a:xfrm flipV="1">
            <a:off x="2953125" y="2895600"/>
            <a:ext cx="1476985" cy="91440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TextBox 23"/>
          <p:cNvSpPr txBox="1"/>
          <p:nvPr/>
        </p:nvSpPr>
        <p:spPr>
          <a:xfrm>
            <a:off x="1555530" y="5130225"/>
            <a:ext cx="6019800" cy="584775"/>
          </a:xfrm>
          <a:prstGeom prst="rect">
            <a:avLst/>
          </a:prstGeom>
          <a:noFill/>
        </p:spPr>
        <p:txBody>
          <a:bodyPr wrap="square" rtlCol="0">
            <a:spAutoFit/>
          </a:bodyPr>
          <a:lstStyle/>
          <a:p>
            <a:pPr algn="ctr"/>
            <a:r>
              <a:rPr lang="en-US" sz="3200" dirty="0" smtClean="0">
                <a:solidFill>
                  <a:schemeClr val="tx1"/>
                </a:solidFill>
                <a:latin typeface="+mn-lt"/>
              </a:rPr>
              <a:t>Iterate until beliefs are </a:t>
            </a:r>
            <a:r>
              <a:rPr lang="en-US" sz="3200" i="1" dirty="0" smtClean="0">
                <a:solidFill>
                  <a:schemeClr val="tx1"/>
                </a:solidFill>
                <a:latin typeface="+mn-lt"/>
              </a:rPr>
              <a:t>consistent</a:t>
            </a:r>
            <a:r>
              <a:rPr lang="en-US" sz="3200" dirty="0" smtClean="0">
                <a:solidFill>
                  <a:schemeClr val="tx1"/>
                </a:solidFill>
                <a:latin typeface="+mn-lt"/>
              </a:rPr>
              <a:t> !</a:t>
            </a:r>
            <a:endParaRPr lang="en-US" sz="3200" dirty="0">
              <a:solidFill>
                <a:schemeClr val="tx1"/>
              </a:solidFill>
              <a:latin typeface="+mn-lt"/>
            </a:endParaRPr>
          </a:p>
        </p:txBody>
      </p:sp>
      <p:sp>
        <p:nvSpPr>
          <p:cNvPr id="60" name="Rounded Rectangle 59"/>
          <p:cNvSpPr/>
          <p:nvPr/>
        </p:nvSpPr>
        <p:spPr bwMode="auto">
          <a:xfrm>
            <a:off x="1828800" y="1981200"/>
            <a:ext cx="1095876" cy="533400"/>
          </a:xfrm>
          <a:prstGeom prst="roundRect">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1" name="Rounded Rectangle 60"/>
          <p:cNvSpPr/>
          <p:nvPr/>
        </p:nvSpPr>
        <p:spPr bwMode="auto">
          <a:xfrm>
            <a:off x="3108606" y="2005187"/>
            <a:ext cx="1095876" cy="533400"/>
          </a:xfrm>
          <a:prstGeom prst="roundRect">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3" name="Rounded Rectangle 62"/>
          <p:cNvSpPr/>
          <p:nvPr/>
        </p:nvSpPr>
        <p:spPr bwMode="auto">
          <a:xfrm>
            <a:off x="4327806" y="2005187"/>
            <a:ext cx="1095876" cy="533400"/>
          </a:xfrm>
          <a:prstGeom prst="round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6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55980" y="1448158"/>
            <a:ext cx="2479145" cy="167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49381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BP</a:t>
            </a:r>
            <a:r>
              <a:rPr lang="en-US" sz="2800" dirty="0" smtClean="0">
                <a:solidFill>
                  <a:schemeClr val="tx1"/>
                </a:solidFill>
              </a:rPr>
              <a:t> [</a:t>
            </a:r>
            <a:r>
              <a:rPr lang="en-US" altLang="en-US" sz="2800" dirty="0" err="1" smtClean="0">
                <a:solidFill>
                  <a:schemeClr val="tx1"/>
                </a:solidFill>
              </a:rPr>
              <a:t>Yedidia</a:t>
            </a:r>
            <a:r>
              <a:rPr lang="en-US" altLang="en-US" sz="2800" dirty="0">
                <a:solidFill>
                  <a:schemeClr val="tx1"/>
                </a:solidFill>
              </a:rPr>
              <a:t>, Freeman, </a:t>
            </a:r>
            <a:r>
              <a:rPr lang="en-US" altLang="en-US" sz="2800" dirty="0" smtClean="0">
                <a:solidFill>
                  <a:schemeClr val="tx1"/>
                </a:solidFill>
              </a:rPr>
              <a:t>Weiss ‘00]</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65</a:t>
            </a:fld>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87062"/>
            <a:ext cx="5579681" cy="376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bwMode="auto">
          <a:xfrm>
            <a:off x="2362200" y="1676400"/>
            <a:ext cx="3657600" cy="2057400"/>
          </a:xfrm>
          <a:custGeom>
            <a:avLst/>
            <a:gdLst>
              <a:gd name="connsiteX0" fmla="*/ 73572 w 2417379"/>
              <a:gd name="connsiteY0" fmla="*/ 220717 h 1271752"/>
              <a:gd name="connsiteX1" fmla="*/ 0 w 2417379"/>
              <a:gd name="connsiteY1" fmla="*/ 378372 h 1271752"/>
              <a:gd name="connsiteX2" fmla="*/ 42041 w 2417379"/>
              <a:gd name="connsiteY2" fmla="*/ 557048 h 1271752"/>
              <a:gd name="connsiteX3" fmla="*/ 126124 w 2417379"/>
              <a:gd name="connsiteY3" fmla="*/ 630621 h 1271752"/>
              <a:gd name="connsiteX4" fmla="*/ 1324304 w 2417379"/>
              <a:gd name="connsiteY4" fmla="*/ 1198179 h 1271752"/>
              <a:gd name="connsiteX5" fmla="*/ 1650124 w 2417379"/>
              <a:gd name="connsiteY5" fmla="*/ 1271752 h 1271752"/>
              <a:gd name="connsiteX6" fmla="*/ 1765738 w 2417379"/>
              <a:gd name="connsiteY6" fmla="*/ 1166648 h 1271752"/>
              <a:gd name="connsiteX7" fmla="*/ 1818290 w 2417379"/>
              <a:gd name="connsiteY7" fmla="*/ 1040524 h 1271752"/>
              <a:gd name="connsiteX8" fmla="*/ 1818290 w 2417379"/>
              <a:gd name="connsiteY8" fmla="*/ 966952 h 1271752"/>
              <a:gd name="connsiteX9" fmla="*/ 2396359 w 2417379"/>
              <a:gd name="connsiteY9" fmla="*/ 304800 h 1271752"/>
              <a:gd name="connsiteX10" fmla="*/ 2417379 w 2417379"/>
              <a:gd name="connsiteY10" fmla="*/ 157655 h 1271752"/>
              <a:gd name="connsiteX11" fmla="*/ 2301766 w 2417379"/>
              <a:gd name="connsiteY11" fmla="*/ 52552 h 1271752"/>
              <a:gd name="connsiteX12" fmla="*/ 2060028 w 2417379"/>
              <a:gd name="connsiteY12" fmla="*/ 0 h 1271752"/>
              <a:gd name="connsiteX13" fmla="*/ 1839310 w 2417379"/>
              <a:gd name="connsiteY13" fmla="*/ 10510 h 1271752"/>
              <a:gd name="connsiteX14" fmla="*/ 73572 w 2417379"/>
              <a:gd name="connsiteY14" fmla="*/ 220717 h 1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7379" h="1271752">
                <a:moveTo>
                  <a:pt x="73572" y="220717"/>
                </a:moveTo>
                <a:lnTo>
                  <a:pt x="0" y="378372"/>
                </a:lnTo>
                <a:lnTo>
                  <a:pt x="42041" y="557048"/>
                </a:lnTo>
                <a:lnTo>
                  <a:pt x="126124" y="630621"/>
                </a:lnTo>
                <a:lnTo>
                  <a:pt x="1324304" y="1198179"/>
                </a:lnTo>
                <a:lnTo>
                  <a:pt x="1650124" y="1271752"/>
                </a:lnTo>
                <a:lnTo>
                  <a:pt x="1765738" y="1166648"/>
                </a:lnTo>
                <a:lnTo>
                  <a:pt x="1818290" y="1040524"/>
                </a:lnTo>
                <a:lnTo>
                  <a:pt x="1818290" y="966952"/>
                </a:lnTo>
                <a:lnTo>
                  <a:pt x="2396359" y="304800"/>
                </a:lnTo>
                <a:lnTo>
                  <a:pt x="2417379" y="157655"/>
                </a:lnTo>
                <a:lnTo>
                  <a:pt x="2301766" y="52552"/>
                </a:lnTo>
                <a:lnTo>
                  <a:pt x="2060028" y="0"/>
                </a:lnTo>
                <a:lnTo>
                  <a:pt x="1839310" y="10510"/>
                </a:lnTo>
                <a:lnTo>
                  <a:pt x="73572" y="220717"/>
                </a:lnTo>
                <a:close/>
              </a:path>
            </a:pathLst>
          </a:custGeom>
          <a:solidFill>
            <a:srgbClr val="FFC000">
              <a:alpha val="50000"/>
            </a:srgbClr>
          </a:solid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7952001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BP</a:t>
            </a:r>
            <a:r>
              <a:rPr lang="en-US" sz="2800" dirty="0" smtClean="0">
                <a:solidFill>
                  <a:schemeClr val="tx1"/>
                </a:solidFill>
              </a:rPr>
              <a:t> [</a:t>
            </a:r>
            <a:r>
              <a:rPr lang="en-US" altLang="en-US" sz="2800" dirty="0" err="1" smtClean="0">
                <a:solidFill>
                  <a:schemeClr val="tx1"/>
                </a:solidFill>
              </a:rPr>
              <a:t>Yedidia</a:t>
            </a:r>
            <a:r>
              <a:rPr lang="en-US" altLang="en-US" sz="2800" dirty="0">
                <a:solidFill>
                  <a:schemeClr val="tx1"/>
                </a:solidFill>
              </a:rPr>
              <a:t>, Freeman, </a:t>
            </a:r>
            <a:r>
              <a:rPr lang="en-US" altLang="en-US" sz="2800" dirty="0" smtClean="0">
                <a:solidFill>
                  <a:schemeClr val="tx1"/>
                </a:solidFill>
              </a:rPr>
              <a:t>Weiss ‘00]</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66</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87062"/>
            <a:ext cx="5579681" cy="376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bwMode="auto">
          <a:xfrm>
            <a:off x="2362200" y="1676400"/>
            <a:ext cx="3657600" cy="2057400"/>
          </a:xfrm>
          <a:custGeom>
            <a:avLst/>
            <a:gdLst>
              <a:gd name="connsiteX0" fmla="*/ 73572 w 2417379"/>
              <a:gd name="connsiteY0" fmla="*/ 220717 h 1271752"/>
              <a:gd name="connsiteX1" fmla="*/ 0 w 2417379"/>
              <a:gd name="connsiteY1" fmla="*/ 378372 h 1271752"/>
              <a:gd name="connsiteX2" fmla="*/ 42041 w 2417379"/>
              <a:gd name="connsiteY2" fmla="*/ 557048 h 1271752"/>
              <a:gd name="connsiteX3" fmla="*/ 126124 w 2417379"/>
              <a:gd name="connsiteY3" fmla="*/ 630621 h 1271752"/>
              <a:gd name="connsiteX4" fmla="*/ 1324304 w 2417379"/>
              <a:gd name="connsiteY4" fmla="*/ 1198179 h 1271752"/>
              <a:gd name="connsiteX5" fmla="*/ 1650124 w 2417379"/>
              <a:gd name="connsiteY5" fmla="*/ 1271752 h 1271752"/>
              <a:gd name="connsiteX6" fmla="*/ 1765738 w 2417379"/>
              <a:gd name="connsiteY6" fmla="*/ 1166648 h 1271752"/>
              <a:gd name="connsiteX7" fmla="*/ 1818290 w 2417379"/>
              <a:gd name="connsiteY7" fmla="*/ 1040524 h 1271752"/>
              <a:gd name="connsiteX8" fmla="*/ 1818290 w 2417379"/>
              <a:gd name="connsiteY8" fmla="*/ 966952 h 1271752"/>
              <a:gd name="connsiteX9" fmla="*/ 2396359 w 2417379"/>
              <a:gd name="connsiteY9" fmla="*/ 304800 h 1271752"/>
              <a:gd name="connsiteX10" fmla="*/ 2417379 w 2417379"/>
              <a:gd name="connsiteY10" fmla="*/ 157655 h 1271752"/>
              <a:gd name="connsiteX11" fmla="*/ 2301766 w 2417379"/>
              <a:gd name="connsiteY11" fmla="*/ 52552 h 1271752"/>
              <a:gd name="connsiteX12" fmla="*/ 2060028 w 2417379"/>
              <a:gd name="connsiteY12" fmla="*/ 0 h 1271752"/>
              <a:gd name="connsiteX13" fmla="*/ 1839310 w 2417379"/>
              <a:gd name="connsiteY13" fmla="*/ 10510 h 1271752"/>
              <a:gd name="connsiteX14" fmla="*/ 73572 w 2417379"/>
              <a:gd name="connsiteY14" fmla="*/ 220717 h 1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7379" h="1271752">
                <a:moveTo>
                  <a:pt x="73572" y="220717"/>
                </a:moveTo>
                <a:lnTo>
                  <a:pt x="0" y="378372"/>
                </a:lnTo>
                <a:lnTo>
                  <a:pt x="42041" y="557048"/>
                </a:lnTo>
                <a:lnTo>
                  <a:pt x="126124" y="630621"/>
                </a:lnTo>
                <a:lnTo>
                  <a:pt x="1324304" y="1198179"/>
                </a:lnTo>
                <a:lnTo>
                  <a:pt x="1650124" y="1271752"/>
                </a:lnTo>
                <a:lnTo>
                  <a:pt x="1765738" y="1166648"/>
                </a:lnTo>
                <a:lnTo>
                  <a:pt x="1818290" y="1040524"/>
                </a:lnTo>
                <a:lnTo>
                  <a:pt x="1818290" y="966952"/>
                </a:lnTo>
                <a:lnTo>
                  <a:pt x="2396359" y="304800"/>
                </a:lnTo>
                <a:lnTo>
                  <a:pt x="2417379" y="157655"/>
                </a:lnTo>
                <a:lnTo>
                  <a:pt x="2301766" y="52552"/>
                </a:lnTo>
                <a:lnTo>
                  <a:pt x="2060028" y="0"/>
                </a:lnTo>
                <a:lnTo>
                  <a:pt x="1839310" y="10510"/>
                </a:lnTo>
                <a:lnTo>
                  <a:pt x="73572" y="220717"/>
                </a:lnTo>
                <a:close/>
              </a:path>
            </a:pathLst>
          </a:custGeom>
          <a:solidFill>
            <a:srgbClr val="FFC000">
              <a:alpha val="50000"/>
            </a:srgbClr>
          </a:solid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Freeform 9"/>
          <p:cNvSpPr/>
          <p:nvPr/>
        </p:nvSpPr>
        <p:spPr bwMode="auto">
          <a:xfrm>
            <a:off x="2249214" y="1933903"/>
            <a:ext cx="2837793" cy="2280745"/>
          </a:xfrm>
          <a:custGeom>
            <a:avLst/>
            <a:gdLst>
              <a:gd name="connsiteX0" fmla="*/ 388883 w 2837793"/>
              <a:gd name="connsiteY0" fmla="*/ 0 h 2280745"/>
              <a:gd name="connsiteX1" fmla="*/ 220717 w 2837793"/>
              <a:gd name="connsiteY1" fmla="*/ 252249 h 2280745"/>
              <a:gd name="connsiteX2" fmla="*/ 0 w 2837793"/>
              <a:gd name="connsiteY2" fmla="*/ 2112580 h 2280745"/>
              <a:gd name="connsiteX3" fmla="*/ 210207 w 2837793"/>
              <a:gd name="connsiteY3" fmla="*/ 2280745 h 2280745"/>
              <a:gd name="connsiteX4" fmla="*/ 735724 w 2837793"/>
              <a:gd name="connsiteY4" fmla="*/ 2270235 h 2280745"/>
              <a:gd name="connsiteX5" fmla="*/ 830317 w 2837793"/>
              <a:gd name="connsiteY5" fmla="*/ 2249214 h 2280745"/>
              <a:gd name="connsiteX6" fmla="*/ 1271752 w 2837793"/>
              <a:gd name="connsiteY6" fmla="*/ 1797269 h 2280745"/>
              <a:gd name="connsiteX7" fmla="*/ 1776248 w 2837793"/>
              <a:gd name="connsiteY7" fmla="*/ 1734207 h 2280745"/>
              <a:gd name="connsiteX8" fmla="*/ 2196662 w 2837793"/>
              <a:gd name="connsiteY8" fmla="*/ 1807780 h 2280745"/>
              <a:gd name="connsiteX9" fmla="*/ 2669627 w 2837793"/>
              <a:gd name="connsiteY9" fmla="*/ 1765738 h 2280745"/>
              <a:gd name="connsiteX10" fmla="*/ 2816772 w 2837793"/>
              <a:gd name="connsiteY10" fmla="*/ 1576552 h 2280745"/>
              <a:gd name="connsiteX11" fmla="*/ 2837793 w 2837793"/>
              <a:gd name="connsiteY11" fmla="*/ 1187669 h 2280745"/>
              <a:gd name="connsiteX12" fmla="*/ 2585545 w 2837793"/>
              <a:gd name="connsiteY12" fmla="*/ 945931 h 2280745"/>
              <a:gd name="connsiteX13" fmla="*/ 693683 w 2837793"/>
              <a:gd name="connsiteY13" fmla="*/ 42042 h 2280745"/>
              <a:gd name="connsiteX14" fmla="*/ 388883 w 2837793"/>
              <a:gd name="connsiteY14" fmla="*/ 0 h 22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7793" h="2280745">
                <a:moveTo>
                  <a:pt x="388883" y="0"/>
                </a:moveTo>
                <a:lnTo>
                  <a:pt x="220717" y="252249"/>
                </a:lnTo>
                <a:lnTo>
                  <a:pt x="0" y="2112580"/>
                </a:lnTo>
                <a:lnTo>
                  <a:pt x="210207" y="2280745"/>
                </a:lnTo>
                <a:lnTo>
                  <a:pt x="735724" y="2270235"/>
                </a:lnTo>
                <a:lnTo>
                  <a:pt x="830317" y="2249214"/>
                </a:lnTo>
                <a:lnTo>
                  <a:pt x="1271752" y="1797269"/>
                </a:lnTo>
                <a:lnTo>
                  <a:pt x="1776248" y="1734207"/>
                </a:lnTo>
                <a:lnTo>
                  <a:pt x="2196662" y="1807780"/>
                </a:lnTo>
                <a:lnTo>
                  <a:pt x="2669627" y="1765738"/>
                </a:lnTo>
                <a:lnTo>
                  <a:pt x="2816772" y="1576552"/>
                </a:lnTo>
                <a:lnTo>
                  <a:pt x="2837793" y="1187669"/>
                </a:lnTo>
                <a:lnTo>
                  <a:pt x="2585545" y="945931"/>
                </a:lnTo>
                <a:lnTo>
                  <a:pt x="693683" y="42042"/>
                </a:lnTo>
                <a:lnTo>
                  <a:pt x="388883" y="0"/>
                </a:lnTo>
                <a:close/>
              </a:path>
            </a:pathLst>
          </a:custGeom>
          <a:solidFill>
            <a:srgbClr val="00B0F0">
              <a:alpha val="50000"/>
            </a:srgbClr>
          </a:solidFill>
          <a:ln w="2857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8669139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BP</a:t>
            </a:r>
            <a:r>
              <a:rPr lang="en-US" sz="2800" dirty="0" smtClean="0">
                <a:solidFill>
                  <a:schemeClr val="tx1"/>
                </a:solidFill>
              </a:rPr>
              <a:t> [</a:t>
            </a:r>
            <a:r>
              <a:rPr lang="en-US" altLang="en-US" sz="2800" dirty="0" err="1" smtClean="0">
                <a:solidFill>
                  <a:schemeClr val="tx1"/>
                </a:solidFill>
              </a:rPr>
              <a:t>Yedidia</a:t>
            </a:r>
            <a:r>
              <a:rPr lang="en-US" altLang="en-US" sz="2800" dirty="0">
                <a:solidFill>
                  <a:schemeClr val="tx1"/>
                </a:solidFill>
              </a:rPr>
              <a:t>, Freeman, </a:t>
            </a:r>
            <a:r>
              <a:rPr lang="en-US" altLang="en-US" sz="2800" dirty="0" smtClean="0">
                <a:solidFill>
                  <a:schemeClr val="tx1"/>
                </a:solidFill>
              </a:rPr>
              <a:t>Weiss ‘00]</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67</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87062"/>
            <a:ext cx="5579681" cy="3769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p:nvPr/>
        </p:nvSpPr>
        <p:spPr bwMode="auto">
          <a:xfrm>
            <a:off x="2362200" y="1676400"/>
            <a:ext cx="3657600" cy="2057400"/>
          </a:xfrm>
          <a:custGeom>
            <a:avLst/>
            <a:gdLst>
              <a:gd name="connsiteX0" fmla="*/ 73572 w 2417379"/>
              <a:gd name="connsiteY0" fmla="*/ 220717 h 1271752"/>
              <a:gd name="connsiteX1" fmla="*/ 0 w 2417379"/>
              <a:gd name="connsiteY1" fmla="*/ 378372 h 1271752"/>
              <a:gd name="connsiteX2" fmla="*/ 42041 w 2417379"/>
              <a:gd name="connsiteY2" fmla="*/ 557048 h 1271752"/>
              <a:gd name="connsiteX3" fmla="*/ 126124 w 2417379"/>
              <a:gd name="connsiteY3" fmla="*/ 630621 h 1271752"/>
              <a:gd name="connsiteX4" fmla="*/ 1324304 w 2417379"/>
              <a:gd name="connsiteY4" fmla="*/ 1198179 h 1271752"/>
              <a:gd name="connsiteX5" fmla="*/ 1650124 w 2417379"/>
              <a:gd name="connsiteY5" fmla="*/ 1271752 h 1271752"/>
              <a:gd name="connsiteX6" fmla="*/ 1765738 w 2417379"/>
              <a:gd name="connsiteY6" fmla="*/ 1166648 h 1271752"/>
              <a:gd name="connsiteX7" fmla="*/ 1818290 w 2417379"/>
              <a:gd name="connsiteY7" fmla="*/ 1040524 h 1271752"/>
              <a:gd name="connsiteX8" fmla="*/ 1818290 w 2417379"/>
              <a:gd name="connsiteY8" fmla="*/ 966952 h 1271752"/>
              <a:gd name="connsiteX9" fmla="*/ 2396359 w 2417379"/>
              <a:gd name="connsiteY9" fmla="*/ 304800 h 1271752"/>
              <a:gd name="connsiteX10" fmla="*/ 2417379 w 2417379"/>
              <a:gd name="connsiteY10" fmla="*/ 157655 h 1271752"/>
              <a:gd name="connsiteX11" fmla="*/ 2301766 w 2417379"/>
              <a:gd name="connsiteY11" fmla="*/ 52552 h 1271752"/>
              <a:gd name="connsiteX12" fmla="*/ 2060028 w 2417379"/>
              <a:gd name="connsiteY12" fmla="*/ 0 h 1271752"/>
              <a:gd name="connsiteX13" fmla="*/ 1839310 w 2417379"/>
              <a:gd name="connsiteY13" fmla="*/ 10510 h 1271752"/>
              <a:gd name="connsiteX14" fmla="*/ 73572 w 2417379"/>
              <a:gd name="connsiteY14" fmla="*/ 220717 h 1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17379" h="1271752">
                <a:moveTo>
                  <a:pt x="73572" y="220717"/>
                </a:moveTo>
                <a:lnTo>
                  <a:pt x="0" y="378372"/>
                </a:lnTo>
                <a:lnTo>
                  <a:pt x="42041" y="557048"/>
                </a:lnTo>
                <a:lnTo>
                  <a:pt x="126124" y="630621"/>
                </a:lnTo>
                <a:lnTo>
                  <a:pt x="1324304" y="1198179"/>
                </a:lnTo>
                <a:lnTo>
                  <a:pt x="1650124" y="1271752"/>
                </a:lnTo>
                <a:lnTo>
                  <a:pt x="1765738" y="1166648"/>
                </a:lnTo>
                <a:lnTo>
                  <a:pt x="1818290" y="1040524"/>
                </a:lnTo>
                <a:lnTo>
                  <a:pt x="1818290" y="966952"/>
                </a:lnTo>
                <a:lnTo>
                  <a:pt x="2396359" y="304800"/>
                </a:lnTo>
                <a:lnTo>
                  <a:pt x="2417379" y="157655"/>
                </a:lnTo>
                <a:lnTo>
                  <a:pt x="2301766" y="52552"/>
                </a:lnTo>
                <a:lnTo>
                  <a:pt x="2060028" y="0"/>
                </a:lnTo>
                <a:lnTo>
                  <a:pt x="1839310" y="10510"/>
                </a:lnTo>
                <a:lnTo>
                  <a:pt x="73572" y="220717"/>
                </a:lnTo>
                <a:close/>
              </a:path>
            </a:pathLst>
          </a:custGeom>
          <a:solidFill>
            <a:srgbClr val="FFC000">
              <a:alpha val="50000"/>
            </a:srgbClr>
          </a:solid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Freeform 9"/>
          <p:cNvSpPr/>
          <p:nvPr/>
        </p:nvSpPr>
        <p:spPr bwMode="auto">
          <a:xfrm>
            <a:off x="2249214" y="1933903"/>
            <a:ext cx="2837793" cy="2280745"/>
          </a:xfrm>
          <a:custGeom>
            <a:avLst/>
            <a:gdLst>
              <a:gd name="connsiteX0" fmla="*/ 388883 w 2837793"/>
              <a:gd name="connsiteY0" fmla="*/ 0 h 2280745"/>
              <a:gd name="connsiteX1" fmla="*/ 220717 w 2837793"/>
              <a:gd name="connsiteY1" fmla="*/ 252249 h 2280745"/>
              <a:gd name="connsiteX2" fmla="*/ 0 w 2837793"/>
              <a:gd name="connsiteY2" fmla="*/ 2112580 h 2280745"/>
              <a:gd name="connsiteX3" fmla="*/ 210207 w 2837793"/>
              <a:gd name="connsiteY3" fmla="*/ 2280745 h 2280745"/>
              <a:gd name="connsiteX4" fmla="*/ 735724 w 2837793"/>
              <a:gd name="connsiteY4" fmla="*/ 2270235 h 2280745"/>
              <a:gd name="connsiteX5" fmla="*/ 830317 w 2837793"/>
              <a:gd name="connsiteY5" fmla="*/ 2249214 h 2280745"/>
              <a:gd name="connsiteX6" fmla="*/ 1271752 w 2837793"/>
              <a:gd name="connsiteY6" fmla="*/ 1797269 h 2280745"/>
              <a:gd name="connsiteX7" fmla="*/ 1776248 w 2837793"/>
              <a:gd name="connsiteY7" fmla="*/ 1734207 h 2280745"/>
              <a:gd name="connsiteX8" fmla="*/ 2196662 w 2837793"/>
              <a:gd name="connsiteY8" fmla="*/ 1807780 h 2280745"/>
              <a:gd name="connsiteX9" fmla="*/ 2669627 w 2837793"/>
              <a:gd name="connsiteY9" fmla="*/ 1765738 h 2280745"/>
              <a:gd name="connsiteX10" fmla="*/ 2816772 w 2837793"/>
              <a:gd name="connsiteY10" fmla="*/ 1576552 h 2280745"/>
              <a:gd name="connsiteX11" fmla="*/ 2837793 w 2837793"/>
              <a:gd name="connsiteY11" fmla="*/ 1187669 h 2280745"/>
              <a:gd name="connsiteX12" fmla="*/ 2585545 w 2837793"/>
              <a:gd name="connsiteY12" fmla="*/ 945931 h 2280745"/>
              <a:gd name="connsiteX13" fmla="*/ 693683 w 2837793"/>
              <a:gd name="connsiteY13" fmla="*/ 42042 h 2280745"/>
              <a:gd name="connsiteX14" fmla="*/ 388883 w 2837793"/>
              <a:gd name="connsiteY14" fmla="*/ 0 h 228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37793" h="2280745">
                <a:moveTo>
                  <a:pt x="388883" y="0"/>
                </a:moveTo>
                <a:lnTo>
                  <a:pt x="220717" y="252249"/>
                </a:lnTo>
                <a:lnTo>
                  <a:pt x="0" y="2112580"/>
                </a:lnTo>
                <a:lnTo>
                  <a:pt x="210207" y="2280745"/>
                </a:lnTo>
                <a:lnTo>
                  <a:pt x="735724" y="2270235"/>
                </a:lnTo>
                <a:lnTo>
                  <a:pt x="830317" y="2249214"/>
                </a:lnTo>
                <a:lnTo>
                  <a:pt x="1271752" y="1797269"/>
                </a:lnTo>
                <a:lnTo>
                  <a:pt x="1776248" y="1734207"/>
                </a:lnTo>
                <a:lnTo>
                  <a:pt x="2196662" y="1807780"/>
                </a:lnTo>
                <a:lnTo>
                  <a:pt x="2669627" y="1765738"/>
                </a:lnTo>
                <a:lnTo>
                  <a:pt x="2816772" y="1576552"/>
                </a:lnTo>
                <a:lnTo>
                  <a:pt x="2837793" y="1187669"/>
                </a:lnTo>
                <a:lnTo>
                  <a:pt x="2585545" y="945931"/>
                </a:lnTo>
                <a:lnTo>
                  <a:pt x="693683" y="42042"/>
                </a:lnTo>
                <a:lnTo>
                  <a:pt x="388883" y="0"/>
                </a:lnTo>
                <a:close/>
              </a:path>
            </a:pathLst>
          </a:custGeom>
          <a:solidFill>
            <a:srgbClr val="00B0F0">
              <a:alpha val="50000"/>
            </a:srgbClr>
          </a:solidFill>
          <a:ln w="2857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Freeform 10"/>
          <p:cNvSpPr/>
          <p:nvPr/>
        </p:nvSpPr>
        <p:spPr bwMode="auto">
          <a:xfrm>
            <a:off x="4361793" y="1671145"/>
            <a:ext cx="2102069" cy="2133600"/>
          </a:xfrm>
          <a:custGeom>
            <a:avLst/>
            <a:gdLst>
              <a:gd name="connsiteX0" fmla="*/ 1292773 w 2102069"/>
              <a:gd name="connsiteY0" fmla="*/ 0 h 2133600"/>
              <a:gd name="connsiteX1" fmla="*/ 809297 w 2102069"/>
              <a:gd name="connsiteY1" fmla="*/ 210207 h 2133600"/>
              <a:gd name="connsiteX2" fmla="*/ 462455 w 2102069"/>
              <a:gd name="connsiteY2" fmla="*/ 704193 h 2133600"/>
              <a:gd name="connsiteX3" fmla="*/ 0 w 2102069"/>
              <a:gd name="connsiteY3" fmla="*/ 1261241 h 2133600"/>
              <a:gd name="connsiteX4" fmla="*/ 10510 w 2102069"/>
              <a:gd name="connsiteY4" fmla="*/ 1944414 h 2133600"/>
              <a:gd name="connsiteX5" fmla="*/ 861848 w 2102069"/>
              <a:gd name="connsiteY5" fmla="*/ 2133600 h 2133600"/>
              <a:gd name="connsiteX6" fmla="*/ 1439917 w 2102069"/>
              <a:gd name="connsiteY6" fmla="*/ 2123089 h 2133600"/>
              <a:gd name="connsiteX7" fmla="*/ 1965435 w 2102069"/>
              <a:gd name="connsiteY7" fmla="*/ 2070538 h 2133600"/>
              <a:gd name="connsiteX8" fmla="*/ 2049517 w 2102069"/>
              <a:gd name="connsiteY8" fmla="*/ 2028496 h 2133600"/>
              <a:gd name="connsiteX9" fmla="*/ 2091559 w 2102069"/>
              <a:gd name="connsiteY9" fmla="*/ 1996965 h 2133600"/>
              <a:gd name="connsiteX10" fmla="*/ 2102069 w 2102069"/>
              <a:gd name="connsiteY10" fmla="*/ 1502979 h 2133600"/>
              <a:gd name="connsiteX11" fmla="*/ 1744717 w 2102069"/>
              <a:gd name="connsiteY11" fmla="*/ 525517 h 2133600"/>
              <a:gd name="connsiteX12" fmla="*/ 1534510 w 2102069"/>
              <a:gd name="connsiteY12" fmla="*/ 84083 h 2133600"/>
              <a:gd name="connsiteX13" fmla="*/ 1292773 w 2102069"/>
              <a:gd name="connsiteY13"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2069" h="2133600">
                <a:moveTo>
                  <a:pt x="1292773" y="0"/>
                </a:moveTo>
                <a:lnTo>
                  <a:pt x="809297" y="210207"/>
                </a:lnTo>
                <a:lnTo>
                  <a:pt x="462455" y="704193"/>
                </a:lnTo>
                <a:lnTo>
                  <a:pt x="0" y="1261241"/>
                </a:lnTo>
                <a:lnTo>
                  <a:pt x="10510" y="1944414"/>
                </a:lnTo>
                <a:lnTo>
                  <a:pt x="861848" y="2133600"/>
                </a:lnTo>
                <a:lnTo>
                  <a:pt x="1439917" y="2123089"/>
                </a:lnTo>
                <a:lnTo>
                  <a:pt x="1965435" y="2070538"/>
                </a:lnTo>
                <a:cubicBezTo>
                  <a:pt x="1993462" y="2056524"/>
                  <a:pt x="2022450" y="2044285"/>
                  <a:pt x="2049517" y="2028496"/>
                </a:cubicBezTo>
                <a:cubicBezTo>
                  <a:pt x="2064648" y="2019669"/>
                  <a:pt x="2091559" y="1996965"/>
                  <a:pt x="2091559" y="1996965"/>
                </a:cubicBezTo>
                <a:lnTo>
                  <a:pt x="2102069" y="1502979"/>
                </a:lnTo>
                <a:lnTo>
                  <a:pt x="1744717" y="525517"/>
                </a:lnTo>
                <a:lnTo>
                  <a:pt x="1534510" y="84083"/>
                </a:lnTo>
                <a:lnTo>
                  <a:pt x="1292773" y="0"/>
                </a:lnTo>
                <a:close/>
              </a:path>
            </a:pathLst>
          </a:custGeom>
          <a:solidFill>
            <a:srgbClr val="00B050">
              <a:alpha val="50000"/>
            </a:srgbClr>
          </a:solid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9772519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BP</a:t>
            </a:r>
            <a:r>
              <a:rPr lang="en-US" sz="2800" dirty="0" smtClean="0">
                <a:solidFill>
                  <a:schemeClr val="tx1"/>
                </a:solidFill>
              </a:rPr>
              <a:t> [</a:t>
            </a:r>
            <a:r>
              <a:rPr lang="en-US" altLang="en-US" sz="2800" dirty="0" err="1" smtClean="0">
                <a:solidFill>
                  <a:schemeClr val="tx1"/>
                </a:solidFill>
              </a:rPr>
              <a:t>Yedidia</a:t>
            </a:r>
            <a:r>
              <a:rPr lang="en-US" altLang="en-US" sz="2800" dirty="0">
                <a:solidFill>
                  <a:schemeClr val="tx1"/>
                </a:solidFill>
              </a:rPr>
              <a:t>, Freeman, </a:t>
            </a:r>
            <a:r>
              <a:rPr lang="en-US" altLang="en-US" sz="2800" dirty="0" smtClean="0">
                <a:solidFill>
                  <a:schemeClr val="tx1"/>
                </a:solidFill>
              </a:rPr>
              <a:t>Weiss ‘00]</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68</a:t>
            </a:fld>
            <a:endParaRPr lang="en-US"/>
          </a:p>
        </p:txBody>
      </p:sp>
      <p:pic>
        <p:nvPicPr>
          <p:cNvPr id="1229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1572677"/>
            <a:ext cx="3098577" cy="20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ounded Rectangle 15"/>
          <p:cNvSpPr/>
          <p:nvPr/>
        </p:nvSpPr>
        <p:spPr bwMode="auto">
          <a:xfrm>
            <a:off x="228600" y="1828800"/>
            <a:ext cx="1697231" cy="1371600"/>
          </a:xfrm>
          <a:prstGeom prst="roundRect">
            <a:avLst/>
          </a:prstGeom>
          <a:noFill/>
          <a:ln w="28575"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1553462" y="418611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2186603" y="419007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a:stCxn id="17" idx="6"/>
            <a:endCxn id="18" idx="2"/>
          </p:cNvCxnSpPr>
          <p:nvPr/>
        </p:nvCxnSpPr>
        <p:spPr bwMode="auto">
          <a:xfrm>
            <a:off x="1858262" y="4382331"/>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Box 19"/>
          <p:cNvSpPr txBox="1"/>
          <p:nvPr/>
        </p:nvSpPr>
        <p:spPr>
          <a:xfrm>
            <a:off x="1481774" y="415626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21" name="TextBox 20"/>
          <p:cNvSpPr txBox="1"/>
          <p:nvPr/>
        </p:nvSpPr>
        <p:spPr>
          <a:xfrm>
            <a:off x="2120450" y="417284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22" name="Rounded Rectangle 21"/>
          <p:cNvSpPr/>
          <p:nvPr/>
        </p:nvSpPr>
        <p:spPr bwMode="auto">
          <a:xfrm>
            <a:off x="1481774" y="4114800"/>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3" name="Oval 22"/>
          <p:cNvSpPr/>
          <p:nvPr/>
        </p:nvSpPr>
        <p:spPr bwMode="auto">
          <a:xfrm>
            <a:off x="3001262" y="418611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4" name="Oval 23"/>
          <p:cNvSpPr/>
          <p:nvPr/>
        </p:nvSpPr>
        <p:spPr bwMode="auto">
          <a:xfrm>
            <a:off x="3634403" y="419007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5" name="Straight Connector 24"/>
          <p:cNvCxnSpPr>
            <a:stCxn id="23" idx="6"/>
            <a:endCxn id="24" idx="2"/>
          </p:cNvCxnSpPr>
          <p:nvPr/>
        </p:nvCxnSpPr>
        <p:spPr bwMode="auto">
          <a:xfrm>
            <a:off x="3306062" y="4382331"/>
            <a:ext cx="328341" cy="396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TextBox 25"/>
          <p:cNvSpPr txBox="1"/>
          <p:nvPr/>
        </p:nvSpPr>
        <p:spPr>
          <a:xfrm>
            <a:off x="2929574" y="415626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27" name="TextBox 26"/>
          <p:cNvSpPr txBox="1"/>
          <p:nvPr/>
        </p:nvSpPr>
        <p:spPr>
          <a:xfrm>
            <a:off x="3568250" y="417284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28" name="Rounded Rectangle 27"/>
          <p:cNvSpPr/>
          <p:nvPr/>
        </p:nvSpPr>
        <p:spPr bwMode="auto">
          <a:xfrm>
            <a:off x="2929574" y="4114800"/>
            <a:ext cx="10958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1" name="Oval 30"/>
          <p:cNvSpPr/>
          <p:nvPr/>
        </p:nvSpPr>
        <p:spPr bwMode="auto">
          <a:xfrm>
            <a:off x="5603148" y="2446123"/>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Oval 31"/>
          <p:cNvSpPr/>
          <p:nvPr/>
        </p:nvSpPr>
        <p:spPr bwMode="auto">
          <a:xfrm>
            <a:off x="2071454" y="54749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3" name="TextBox 32"/>
          <p:cNvSpPr txBox="1"/>
          <p:nvPr/>
        </p:nvSpPr>
        <p:spPr>
          <a:xfrm>
            <a:off x="1999766" y="54451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34" name="Oval 33"/>
          <p:cNvSpPr/>
          <p:nvPr/>
        </p:nvSpPr>
        <p:spPr bwMode="auto">
          <a:xfrm>
            <a:off x="3051544" y="54749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5" name="TextBox 34"/>
          <p:cNvSpPr txBox="1"/>
          <p:nvPr/>
        </p:nvSpPr>
        <p:spPr>
          <a:xfrm>
            <a:off x="2979856" y="544511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36" name="Oval 35"/>
          <p:cNvSpPr/>
          <p:nvPr/>
        </p:nvSpPr>
        <p:spPr bwMode="auto">
          <a:xfrm>
            <a:off x="3955434" y="548547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7" name="TextBox 36"/>
          <p:cNvSpPr txBox="1"/>
          <p:nvPr/>
        </p:nvSpPr>
        <p:spPr>
          <a:xfrm>
            <a:off x="3883746" y="5455624"/>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38" name="Oval 37"/>
          <p:cNvSpPr/>
          <p:nvPr/>
        </p:nvSpPr>
        <p:spPr bwMode="auto">
          <a:xfrm>
            <a:off x="4967054" y="5484717"/>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9" name="TextBox 38"/>
          <p:cNvSpPr txBox="1"/>
          <p:nvPr/>
        </p:nvSpPr>
        <p:spPr>
          <a:xfrm>
            <a:off x="4895366" y="545487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40" name="Oval 39"/>
          <p:cNvSpPr/>
          <p:nvPr/>
        </p:nvSpPr>
        <p:spPr bwMode="auto">
          <a:xfrm>
            <a:off x="4388070" y="431341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1" name="Oval 40"/>
          <p:cNvSpPr/>
          <p:nvPr/>
        </p:nvSpPr>
        <p:spPr bwMode="auto">
          <a:xfrm>
            <a:off x="4627180" y="4309240"/>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2" name="Oval 41"/>
          <p:cNvSpPr/>
          <p:nvPr/>
        </p:nvSpPr>
        <p:spPr bwMode="auto">
          <a:xfrm>
            <a:off x="4876800" y="431341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3" name="Rounded Rectangle 42"/>
          <p:cNvSpPr/>
          <p:nvPr/>
        </p:nvSpPr>
        <p:spPr bwMode="auto">
          <a:xfrm>
            <a:off x="1981200" y="54102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4" name="Rounded Rectangle 43"/>
          <p:cNvSpPr/>
          <p:nvPr/>
        </p:nvSpPr>
        <p:spPr bwMode="auto">
          <a:xfrm>
            <a:off x="2961290" y="54102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5" name="Rounded Rectangle 44"/>
          <p:cNvSpPr/>
          <p:nvPr/>
        </p:nvSpPr>
        <p:spPr bwMode="auto">
          <a:xfrm>
            <a:off x="3875690" y="54102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6" name="Rounded Rectangle 45"/>
          <p:cNvSpPr/>
          <p:nvPr/>
        </p:nvSpPr>
        <p:spPr bwMode="auto">
          <a:xfrm>
            <a:off x="4863836" y="5410200"/>
            <a:ext cx="486276" cy="533400"/>
          </a:xfrm>
          <a:prstGeom prst="roundRect">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50" name="Straight Connector 49"/>
          <p:cNvCxnSpPr>
            <a:stCxn id="16" idx="2"/>
            <a:endCxn id="22" idx="0"/>
          </p:cNvCxnSpPr>
          <p:nvPr/>
        </p:nvCxnSpPr>
        <p:spPr bwMode="auto">
          <a:xfrm>
            <a:off x="1077216" y="3200400"/>
            <a:ext cx="952496" cy="914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91" name="Picture 12290"/>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bwMode="auto">
          <a:xfrm>
            <a:off x="218241" y="1443895"/>
            <a:ext cx="1712825" cy="30870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8" name="Picture 57"/>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bwMode="auto">
          <a:xfrm>
            <a:off x="1132734" y="5502449"/>
            <a:ext cx="772266" cy="33957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59" name="Straight Arrow Connector 58"/>
          <p:cNvCxnSpPr/>
          <p:nvPr/>
        </p:nvCxnSpPr>
        <p:spPr bwMode="auto">
          <a:xfrm>
            <a:off x="1016717" y="3321270"/>
            <a:ext cx="693657" cy="71733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p:cNvSpPr/>
          <p:nvPr/>
        </p:nvSpPr>
        <p:spPr bwMode="auto">
          <a:xfrm>
            <a:off x="307066" y="208686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2" name="Oval 71"/>
          <p:cNvSpPr/>
          <p:nvPr/>
        </p:nvSpPr>
        <p:spPr bwMode="auto">
          <a:xfrm>
            <a:off x="1502507" y="19697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3" name="Oval 72"/>
          <p:cNvSpPr/>
          <p:nvPr/>
        </p:nvSpPr>
        <p:spPr bwMode="auto">
          <a:xfrm>
            <a:off x="1054165" y="269879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74" name="Straight Connector 73"/>
          <p:cNvCxnSpPr>
            <a:stCxn id="71" idx="6"/>
            <a:endCxn id="72" idx="2"/>
          </p:cNvCxnSpPr>
          <p:nvPr/>
        </p:nvCxnSpPr>
        <p:spPr bwMode="auto">
          <a:xfrm flipV="1">
            <a:off x="611866" y="2165981"/>
            <a:ext cx="890641" cy="11710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p:cNvCxnSpPr>
            <a:stCxn id="71" idx="5"/>
            <a:endCxn id="73" idx="1"/>
          </p:cNvCxnSpPr>
          <p:nvPr/>
        </p:nvCxnSpPr>
        <p:spPr bwMode="auto">
          <a:xfrm>
            <a:off x="567229" y="2421833"/>
            <a:ext cx="531573" cy="33443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p:cNvCxnSpPr>
            <a:stCxn id="73" idx="0"/>
            <a:endCxn id="72" idx="3"/>
          </p:cNvCxnSpPr>
          <p:nvPr/>
        </p:nvCxnSpPr>
        <p:spPr bwMode="auto">
          <a:xfrm flipV="1">
            <a:off x="1206565" y="2304729"/>
            <a:ext cx="340579" cy="39406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Box 76"/>
          <p:cNvSpPr txBox="1"/>
          <p:nvPr/>
        </p:nvSpPr>
        <p:spPr>
          <a:xfrm>
            <a:off x="979154" y="266700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78" name="TextBox 77"/>
          <p:cNvSpPr txBox="1"/>
          <p:nvPr/>
        </p:nvSpPr>
        <p:spPr>
          <a:xfrm>
            <a:off x="235378" y="2057018"/>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79" name="TextBox 78"/>
          <p:cNvSpPr txBox="1"/>
          <p:nvPr/>
        </p:nvSpPr>
        <p:spPr>
          <a:xfrm>
            <a:off x="1436354" y="1952537"/>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88" name="Oval 87"/>
          <p:cNvSpPr/>
          <p:nvPr/>
        </p:nvSpPr>
        <p:spPr bwMode="auto">
          <a:xfrm>
            <a:off x="2278519" y="190745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9" name="Oval 88"/>
          <p:cNvSpPr/>
          <p:nvPr/>
        </p:nvSpPr>
        <p:spPr bwMode="auto">
          <a:xfrm>
            <a:off x="2217913" y="2731761"/>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0" name="Oval 89"/>
          <p:cNvSpPr/>
          <p:nvPr/>
        </p:nvSpPr>
        <p:spPr bwMode="auto">
          <a:xfrm>
            <a:off x="3199937" y="254639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92" name="Straight Connector 91"/>
          <p:cNvCxnSpPr>
            <a:stCxn id="88" idx="5"/>
            <a:endCxn id="90" idx="1"/>
          </p:cNvCxnSpPr>
          <p:nvPr/>
        </p:nvCxnSpPr>
        <p:spPr bwMode="auto">
          <a:xfrm>
            <a:off x="2538682" y="2242423"/>
            <a:ext cx="705892" cy="36144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a:stCxn id="88" idx="4"/>
            <a:endCxn id="89" idx="0"/>
          </p:cNvCxnSpPr>
          <p:nvPr/>
        </p:nvCxnSpPr>
        <p:spPr bwMode="auto">
          <a:xfrm flipH="1">
            <a:off x="2370313" y="2299894"/>
            <a:ext cx="60606" cy="431867"/>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a:stCxn id="89" idx="6"/>
            <a:endCxn id="90" idx="2"/>
          </p:cNvCxnSpPr>
          <p:nvPr/>
        </p:nvCxnSpPr>
        <p:spPr bwMode="auto">
          <a:xfrm flipV="1">
            <a:off x="2522713" y="2742616"/>
            <a:ext cx="677224" cy="185365"/>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Box 94"/>
          <p:cNvSpPr txBox="1"/>
          <p:nvPr/>
        </p:nvSpPr>
        <p:spPr>
          <a:xfrm>
            <a:off x="3124926" y="251460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96" name="TextBox 95"/>
          <p:cNvSpPr txBox="1"/>
          <p:nvPr/>
        </p:nvSpPr>
        <p:spPr>
          <a:xfrm>
            <a:off x="2206831" y="1877608"/>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smtClean="0">
                <a:solidFill>
                  <a:schemeClr val="tx1"/>
                </a:solidFill>
              </a:rPr>
              <a:t>1</a:t>
            </a:r>
            <a:endParaRPr lang="en-US" baseline="-25000" dirty="0">
              <a:solidFill>
                <a:schemeClr val="tx1"/>
              </a:solidFill>
            </a:endParaRPr>
          </a:p>
        </p:txBody>
      </p:sp>
      <p:sp>
        <p:nvSpPr>
          <p:cNvPr id="97" name="TextBox 96"/>
          <p:cNvSpPr txBox="1"/>
          <p:nvPr/>
        </p:nvSpPr>
        <p:spPr>
          <a:xfrm>
            <a:off x="2134326" y="2710981"/>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3</a:t>
            </a:r>
          </a:p>
        </p:txBody>
      </p:sp>
      <p:sp>
        <p:nvSpPr>
          <p:cNvPr id="98" name="Rounded Rectangle 97"/>
          <p:cNvSpPr/>
          <p:nvPr/>
        </p:nvSpPr>
        <p:spPr bwMode="auto">
          <a:xfrm>
            <a:off x="2064178" y="1828800"/>
            <a:ext cx="1574042" cy="1371600"/>
          </a:xfrm>
          <a:prstGeom prst="roundRect">
            <a:avLst/>
          </a:prstGeom>
          <a:noFill/>
          <a:ln w="2857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9" name="Oval 98"/>
          <p:cNvSpPr/>
          <p:nvPr/>
        </p:nvSpPr>
        <p:spPr bwMode="auto">
          <a:xfrm>
            <a:off x="4476425" y="194931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0" name="Oval 99"/>
          <p:cNvSpPr/>
          <p:nvPr/>
        </p:nvSpPr>
        <p:spPr bwMode="auto">
          <a:xfrm>
            <a:off x="3885011" y="2698796"/>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1" name="Oval 100"/>
          <p:cNvSpPr/>
          <p:nvPr/>
        </p:nvSpPr>
        <p:spPr bwMode="auto">
          <a:xfrm>
            <a:off x="4714073" y="2748335"/>
            <a:ext cx="304800" cy="392439"/>
          </a:xfrm>
          <a:prstGeom prst="ellipse">
            <a:avLst/>
          </a:prstGeom>
          <a:solidFill>
            <a:schemeClr val="bg1">
              <a:lumMod val="95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02" name="Straight Connector 101"/>
          <p:cNvCxnSpPr>
            <a:stCxn id="100" idx="0"/>
            <a:endCxn id="99" idx="3"/>
          </p:cNvCxnSpPr>
          <p:nvPr/>
        </p:nvCxnSpPr>
        <p:spPr bwMode="auto">
          <a:xfrm flipV="1">
            <a:off x="4037411" y="2284284"/>
            <a:ext cx="483651" cy="41451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02"/>
          <p:cNvCxnSpPr>
            <a:stCxn id="101" idx="0"/>
            <a:endCxn id="99" idx="4"/>
          </p:cNvCxnSpPr>
          <p:nvPr/>
        </p:nvCxnSpPr>
        <p:spPr bwMode="auto">
          <a:xfrm flipH="1" flipV="1">
            <a:off x="4628825" y="2341755"/>
            <a:ext cx="237648" cy="406580"/>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a:stCxn id="100" idx="6"/>
            <a:endCxn id="101" idx="2"/>
          </p:cNvCxnSpPr>
          <p:nvPr/>
        </p:nvCxnSpPr>
        <p:spPr bwMode="auto">
          <a:xfrm>
            <a:off x="4189811" y="2895016"/>
            <a:ext cx="524262" cy="49539"/>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TextBox 104"/>
          <p:cNvSpPr txBox="1"/>
          <p:nvPr/>
        </p:nvSpPr>
        <p:spPr>
          <a:xfrm>
            <a:off x="3810000" y="2667000"/>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4</a:t>
            </a:r>
          </a:p>
        </p:txBody>
      </p:sp>
      <p:sp>
        <p:nvSpPr>
          <p:cNvPr id="106" name="TextBox 105"/>
          <p:cNvSpPr txBox="1"/>
          <p:nvPr/>
        </p:nvSpPr>
        <p:spPr>
          <a:xfrm>
            <a:off x="4648200" y="2723286"/>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5</a:t>
            </a:r>
          </a:p>
        </p:txBody>
      </p:sp>
      <p:sp>
        <p:nvSpPr>
          <p:cNvPr id="107" name="TextBox 106"/>
          <p:cNvSpPr txBox="1"/>
          <p:nvPr/>
        </p:nvSpPr>
        <p:spPr>
          <a:xfrm>
            <a:off x="4441802" y="1932092"/>
            <a:ext cx="457200" cy="369332"/>
          </a:xfrm>
          <a:prstGeom prst="rect">
            <a:avLst/>
          </a:prstGeom>
          <a:noFill/>
        </p:spPr>
        <p:txBody>
          <a:bodyPr wrap="square" rtlCol="0">
            <a:spAutoFit/>
          </a:bodyPr>
          <a:lstStyle/>
          <a:p>
            <a:pPr algn="ctr"/>
            <a:r>
              <a:rPr lang="en-US" i="1" dirty="0" smtClean="0">
                <a:solidFill>
                  <a:schemeClr val="tx1"/>
                </a:solidFill>
              </a:rPr>
              <a:t>y</a:t>
            </a:r>
            <a:r>
              <a:rPr lang="en-US" baseline="-25000" dirty="0">
                <a:solidFill>
                  <a:schemeClr val="tx1"/>
                </a:solidFill>
              </a:rPr>
              <a:t>2</a:t>
            </a:r>
          </a:p>
        </p:txBody>
      </p:sp>
      <p:sp>
        <p:nvSpPr>
          <p:cNvPr id="108" name="Rounded Rectangle 107"/>
          <p:cNvSpPr/>
          <p:nvPr/>
        </p:nvSpPr>
        <p:spPr bwMode="auto">
          <a:xfrm>
            <a:off x="3759958" y="1828800"/>
            <a:ext cx="1345442" cy="1371600"/>
          </a:xfrm>
          <a:prstGeom prst="roundRect">
            <a:avLst>
              <a:gd name="adj" fmla="val 12761"/>
            </a:avLst>
          </a:prstGeom>
          <a:noFill/>
          <a:ln w="2857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9" name="Oval 108"/>
          <p:cNvSpPr/>
          <p:nvPr/>
        </p:nvSpPr>
        <p:spPr bwMode="auto">
          <a:xfrm>
            <a:off x="5409204" y="2438400"/>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0" name="Oval 109"/>
          <p:cNvSpPr/>
          <p:nvPr/>
        </p:nvSpPr>
        <p:spPr bwMode="auto">
          <a:xfrm>
            <a:off x="5236780" y="2438400"/>
            <a:ext cx="132376" cy="165945"/>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1" name="Oval 110"/>
          <p:cNvSpPr/>
          <p:nvPr/>
        </p:nvSpPr>
        <p:spPr bwMode="auto">
          <a:xfrm>
            <a:off x="5683470" y="560881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2" name="Oval 111"/>
          <p:cNvSpPr/>
          <p:nvPr/>
        </p:nvSpPr>
        <p:spPr bwMode="auto">
          <a:xfrm>
            <a:off x="5922580" y="5604640"/>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3" name="Oval 112"/>
          <p:cNvSpPr/>
          <p:nvPr/>
        </p:nvSpPr>
        <p:spPr bwMode="auto">
          <a:xfrm>
            <a:off x="6172200" y="5608811"/>
            <a:ext cx="152400" cy="150859"/>
          </a:xfrm>
          <a:prstGeom prst="ellipse">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16" name="Straight Connector 115"/>
          <p:cNvCxnSpPr>
            <a:stCxn id="16" idx="2"/>
            <a:endCxn id="28" idx="0"/>
          </p:cNvCxnSpPr>
          <p:nvPr/>
        </p:nvCxnSpPr>
        <p:spPr bwMode="auto">
          <a:xfrm>
            <a:off x="1077216" y="3200400"/>
            <a:ext cx="2400296" cy="914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p:cNvCxnSpPr>
            <a:stCxn id="98" idx="2"/>
            <a:endCxn id="22" idx="0"/>
          </p:cNvCxnSpPr>
          <p:nvPr/>
        </p:nvCxnSpPr>
        <p:spPr bwMode="auto">
          <a:xfrm flipH="1">
            <a:off x="2029712" y="3200400"/>
            <a:ext cx="821487" cy="914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p:cNvCxnSpPr>
            <a:stCxn id="108" idx="2"/>
            <a:endCxn id="28" idx="0"/>
          </p:cNvCxnSpPr>
          <p:nvPr/>
        </p:nvCxnSpPr>
        <p:spPr bwMode="auto">
          <a:xfrm flipH="1">
            <a:off x="3477512" y="3200400"/>
            <a:ext cx="955167" cy="914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24"/>
          <p:cNvCxnSpPr>
            <a:stCxn id="98" idx="2"/>
          </p:cNvCxnSpPr>
          <p:nvPr/>
        </p:nvCxnSpPr>
        <p:spPr bwMode="auto">
          <a:xfrm>
            <a:off x="2851199" y="3200400"/>
            <a:ext cx="1962551" cy="9144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p:cNvCxnSpPr>
            <a:stCxn id="108" idx="2"/>
          </p:cNvCxnSpPr>
          <p:nvPr/>
        </p:nvCxnSpPr>
        <p:spPr bwMode="auto">
          <a:xfrm>
            <a:off x="4432679" y="3200400"/>
            <a:ext cx="586194" cy="8382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p:cNvCxnSpPr>
            <a:stCxn id="108" idx="2"/>
          </p:cNvCxnSpPr>
          <p:nvPr/>
        </p:nvCxnSpPr>
        <p:spPr bwMode="auto">
          <a:xfrm>
            <a:off x="4432679" y="3200400"/>
            <a:ext cx="804101" cy="8382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p:cNvCxnSpPr>
            <a:stCxn id="22" idx="2"/>
            <a:endCxn id="43" idx="0"/>
          </p:cNvCxnSpPr>
          <p:nvPr/>
        </p:nvCxnSpPr>
        <p:spPr bwMode="auto">
          <a:xfrm>
            <a:off x="2029712" y="4648200"/>
            <a:ext cx="194626" cy="7620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p:cNvCxnSpPr>
            <a:stCxn id="22" idx="2"/>
            <a:endCxn id="46" idx="0"/>
          </p:cNvCxnSpPr>
          <p:nvPr/>
        </p:nvCxnSpPr>
        <p:spPr bwMode="auto">
          <a:xfrm>
            <a:off x="2029712" y="4648200"/>
            <a:ext cx="3077262" cy="7620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p:cNvCxnSpPr>
            <a:stCxn id="28" idx="2"/>
            <a:endCxn id="44" idx="0"/>
          </p:cNvCxnSpPr>
          <p:nvPr/>
        </p:nvCxnSpPr>
        <p:spPr bwMode="auto">
          <a:xfrm flipH="1">
            <a:off x="3204428" y="4648200"/>
            <a:ext cx="273084" cy="7620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p:cNvCxnSpPr>
            <a:stCxn id="28" idx="2"/>
            <a:endCxn id="46" idx="0"/>
          </p:cNvCxnSpPr>
          <p:nvPr/>
        </p:nvCxnSpPr>
        <p:spPr bwMode="auto">
          <a:xfrm>
            <a:off x="3477512" y="4648200"/>
            <a:ext cx="1629462" cy="762000"/>
          </a:xfrm>
          <a:prstGeom prst="line">
            <a:avLst/>
          </a:prstGeom>
          <a:solidFill>
            <a:srgbClr val="00B8FF"/>
          </a:solidFill>
          <a:ln w="190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318" name="Picture 123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bwMode="auto">
          <a:xfrm>
            <a:off x="164055" y="4240513"/>
            <a:ext cx="1207545" cy="30873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cxnSp>
        <p:nvCxnSpPr>
          <p:cNvPr id="152" name="Straight Arrow Connector 151"/>
          <p:cNvCxnSpPr/>
          <p:nvPr/>
        </p:nvCxnSpPr>
        <p:spPr bwMode="auto">
          <a:xfrm flipV="1">
            <a:off x="2071454" y="3321270"/>
            <a:ext cx="467228" cy="564930"/>
          </a:xfrm>
          <a:prstGeom prst="straightConnector1">
            <a:avLst/>
          </a:prstGeom>
          <a:solidFill>
            <a:srgbClr val="00B8FF"/>
          </a:solidFill>
          <a:ln w="381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68" name="Picture 67"/>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bwMode="auto">
          <a:xfrm>
            <a:off x="5409204" y="4321947"/>
            <a:ext cx="3566785" cy="5413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14" name="Picture 113"/>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bwMode="auto">
          <a:xfrm>
            <a:off x="7097354" y="5075994"/>
            <a:ext cx="1830336" cy="25800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95111964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Size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69</a:t>
            </a:fld>
            <a:endParaRPr lang="en-US"/>
          </a:p>
        </p:txBody>
      </p:sp>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5382"/>
            <a:ext cx="5486400" cy="4696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bwMode="auto">
          <a:xfrm>
            <a:off x="4648200" y="1981200"/>
            <a:ext cx="762000" cy="0"/>
          </a:xfrm>
          <a:prstGeom prst="line">
            <a:avLst/>
          </a:prstGeom>
          <a:solidFill>
            <a:srgbClr val="00B8FF"/>
          </a:solidFill>
          <a:ln w="571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978737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 Statement</a:t>
            </a:r>
            <a:endParaRPr lang="en-US" dirty="0"/>
          </a:p>
        </p:txBody>
      </p:sp>
      <p:sp>
        <p:nvSpPr>
          <p:cNvPr id="3" name="Content Placeholder 2"/>
          <p:cNvSpPr>
            <a:spLocks noGrp="1"/>
          </p:cNvSpPr>
          <p:nvPr>
            <p:ph idx="1"/>
          </p:nvPr>
        </p:nvSpPr>
        <p:spPr/>
        <p:txBody>
          <a:bodyPr/>
          <a:lstStyle/>
          <a:p>
            <a:r>
              <a:rPr lang="en-US" dirty="0" smtClean="0"/>
              <a:t>Advocate a “bottom-up” approach to approximate inference &amp; learning</a:t>
            </a:r>
          </a:p>
          <a:p>
            <a:pPr lvl="1"/>
            <a:r>
              <a:rPr lang="en-US" dirty="0" smtClean="0"/>
              <a:t>Start with </a:t>
            </a:r>
            <a:r>
              <a:rPr lang="en-US" i="1" dirty="0" smtClean="0"/>
              <a:t>simple</a:t>
            </a:r>
            <a:r>
              <a:rPr lang="en-US" dirty="0" smtClean="0"/>
              <a:t>, cheap approximation</a:t>
            </a:r>
          </a:p>
          <a:p>
            <a:pPr lvl="1"/>
            <a:r>
              <a:rPr lang="en-US" dirty="0" smtClean="0"/>
              <a:t>Improve through additional computation</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a:t>
            </a:fld>
            <a:endParaRPr lang="en-US"/>
          </a:p>
        </p:txBody>
      </p:sp>
      <p:sp>
        <p:nvSpPr>
          <p:cNvPr id="165" name="Oval 164"/>
          <p:cNvSpPr/>
          <p:nvPr/>
        </p:nvSpPr>
        <p:spPr bwMode="auto">
          <a:xfrm>
            <a:off x="1318260" y="4758885"/>
            <a:ext cx="1029296" cy="907170"/>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2Top"/>
            <a:lightRig rig="threePt" dir="t"/>
          </a:scene3d>
          <a:sp3d>
            <a:bevelT h="152400"/>
          </a:sp3d>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6" name="Oval 165"/>
          <p:cNvSpPr/>
          <p:nvPr/>
        </p:nvSpPr>
        <p:spPr bwMode="auto">
          <a:xfrm>
            <a:off x="4053244" y="4807830"/>
            <a:ext cx="1029296" cy="907170"/>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2Top"/>
            <a:lightRig rig="threePt" dir="t"/>
          </a:scene3d>
          <a:sp3d>
            <a:bevelT h="152400"/>
          </a:sp3d>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7" name="Oval 166"/>
          <p:cNvSpPr/>
          <p:nvPr/>
        </p:nvSpPr>
        <p:spPr bwMode="auto">
          <a:xfrm>
            <a:off x="6785014" y="4807830"/>
            <a:ext cx="1029296" cy="907170"/>
          </a:xfrm>
          <a:prstGeom prst="ellipse">
            <a:avLst/>
          </a:prstGeom>
          <a:solidFill>
            <a:srgbClr val="FF0000"/>
          </a:solidFill>
          <a:ln w="9525" cap="flat" cmpd="sng" algn="ctr">
            <a:solidFill>
              <a:srgbClr val="FF0000"/>
            </a:solidFill>
            <a:prstDash val="solid"/>
            <a:round/>
            <a:headEnd type="none" w="med" len="med"/>
            <a:tailEnd type="none" w="med" len="med"/>
          </a:ln>
          <a:effectLst/>
          <a:scene3d>
            <a:camera prst="isometricOffAxis2Top"/>
            <a:lightRig rig="threePt" dir="t"/>
          </a:scene3d>
          <a:sp3d>
            <a:bevelT h="152400"/>
          </a:sp3d>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1" name="Oval 160"/>
          <p:cNvSpPr/>
          <p:nvPr/>
        </p:nvSpPr>
        <p:spPr bwMode="auto">
          <a:xfrm>
            <a:off x="3810001" y="4343400"/>
            <a:ext cx="1523999" cy="1371600"/>
          </a:xfrm>
          <a:prstGeom prst="ellipse">
            <a:avLst/>
          </a:prstGeom>
          <a:solidFill>
            <a:srgbClr val="00B050"/>
          </a:solidFill>
          <a:ln w="9525" cap="flat" cmpd="sng" algn="ctr">
            <a:solidFill>
              <a:srgbClr val="00B050"/>
            </a:solidFill>
            <a:prstDash val="solid"/>
            <a:round/>
            <a:headEnd type="none" w="med" len="med"/>
            <a:tailEnd type="none" w="med" len="med"/>
          </a:ln>
          <a:effectLst/>
          <a:scene3d>
            <a:camera prst="isometricOffAxis2Top"/>
            <a:lightRig rig="threePt" dir="t"/>
          </a:scene3d>
          <a:sp3d>
            <a:bevelT h="152400"/>
          </a:sp3d>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4" name="Oval 163"/>
          <p:cNvSpPr/>
          <p:nvPr/>
        </p:nvSpPr>
        <p:spPr bwMode="auto">
          <a:xfrm>
            <a:off x="6553201" y="4343400"/>
            <a:ext cx="1523999" cy="1371600"/>
          </a:xfrm>
          <a:prstGeom prst="ellipse">
            <a:avLst/>
          </a:prstGeom>
          <a:solidFill>
            <a:srgbClr val="00B050"/>
          </a:solidFill>
          <a:ln w="9525" cap="flat" cmpd="sng" algn="ctr">
            <a:solidFill>
              <a:srgbClr val="00B050"/>
            </a:solidFill>
            <a:prstDash val="solid"/>
            <a:round/>
            <a:headEnd type="none" w="med" len="med"/>
            <a:tailEnd type="none" w="med" len="med"/>
          </a:ln>
          <a:effectLst/>
          <a:scene3d>
            <a:camera prst="isometricOffAxis2Top"/>
            <a:lightRig rig="threePt" dir="t"/>
          </a:scene3d>
          <a:sp3d>
            <a:bevelT h="152400"/>
          </a:sp3d>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0" name="Oval 159"/>
          <p:cNvSpPr/>
          <p:nvPr/>
        </p:nvSpPr>
        <p:spPr bwMode="auto">
          <a:xfrm>
            <a:off x="6324600" y="3900660"/>
            <a:ext cx="1911236" cy="1814340"/>
          </a:xfrm>
          <a:prstGeom prst="ellipse">
            <a:avLst/>
          </a:prstGeom>
          <a:solidFill>
            <a:srgbClr val="002060"/>
          </a:solidFill>
          <a:ln w="9525" cap="flat" cmpd="sng" algn="ctr">
            <a:solidFill>
              <a:srgbClr val="002060"/>
            </a:solidFill>
            <a:prstDash val="solid"/>
            <a:round/>
            <a:headEnd type="none" w="med" len="med"/>
            <a:tailEnd type="none" w="med" len="med"/>
          </a:ln>
          <a:effectLst/>
          <a:scene3d>
            <a:camera prst="isometricOffAxis2Top"/>
            <a:lightRig rig="threePt" dir="t"/>
          </a:scene3d>
          <a:sp3d>
            <a:bevelT h="152400"/>
          </a:sp3d>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892438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Size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70</a:t>
            </a:fld>
            <a:endParaRPr lang="en-US"/>
          </a:p>
        </p:txBody>
      </p:sp>
      <p:pic>
        <p:nvPicPr>
          <p:cNvPr id="450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486400" cy="4587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bwMode="auto">
          <a:xfrm>
            <a:off x="4648200" y="1981200"/>
            <a:ext cx="838200" cy="0"/>
          </a:xfrm>
          <a:prstGeom prst="line">
            <a:avLst/>
          </a:prstGeom>
          <a:solidFill>
            <a:srgbClr val="00B8FF"/>
          </a:solidFill>
          <a:ln w="571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977762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Size Experiments</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71</a:t>
            </a:fld>
            <a:endParaRPr lang="en-US"/>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317" y="1600200"/>
            <a:ext cx="5468883" cy="457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bwMode="auto">
          <a:xfrm>
            <a:off x="4572000" y="1981200"/>
            <a:ext cx="990600" cy="0"/>
          </a:xfrm>
          <a:prstGeom prst="line">
            <a:avLst/>
          </a:prstGeom>
          <a:solidFill>
            <a:srgbClr val="00B8FF"/>
          </a:solidFill>
          <a:ln w="571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169782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Weighted Matching Problem</a:t>
            </a:r>
            <a:endParaRPr lang="en-US" dirty="0"/>
          </a:p>
        </p:txBody>
      </p:sp>
      <p:sp>
        <p:nvSpPr>
          <p:cNvPr id="3" name="Content Placeholder 2"/>
          <p:cNvSpPr>
            <a:spLocks noGrp="1"/>
          </p:cNvSpPr>
          <p:nvPr>
            <p:ph idx="1"/>
          </p:nvPr>
        </p:nvSpPr>
        <p:spPr>
          <a:xfrm>
            <a:off x="457200" y="1447800"/>
            <a:ext cx="8610600" cy="4648200"/>
          </a:xfrm>
        </p:spPr>
        <p:txBody>
          <a:bodyPr/>
          <a:lstStyle/>
          <a:p>
            <a:r>
              <a:rPr lang="en-US" dirty="0"/>
              <a:t>Given </a:t>
            </a:r>
            <a:r>
              <a:rPr lang="en-US" dirty="0" smtClean="0"/>
              <a:t>graph </a:t>
            </a:r>
            <a:r>
              <a:rPr lang="en-US" i="1" dirty="0" smtClean="0"/>
              <a:t>G</a:t>
            </a:r>
            <a:r>
              <a:rPr lang="en-US" dirty="0" smtClean="0"/>
              <a:t>=(</a:t>
            </a:r>
            <a:r>
              <a:rPr lang="en-US" i="1" dirty="0" smtClean="0"/>
              <a:t>V</a:t>
            </a:r>
            <a:r>
              <a:rPr lang="en-US" dirty="0" smtClean="0"/>
              <a:t>,</a:t>
            </a:r>
            <a:r>
              <a:rPr lang="en-US" i="1" dirty="0" smtClean="0"/>
              <a:t>E</a:t>
            </a:r>
            <a:r>
              <a:rPr lang="en-US" dirty="0" smtClean="0"/>
              <a:t>) with </a:t>
            </a:r>
            <a:r>
              <a:rPr lang="en-US" dirty="0"/>
              <a:t>edge </a:t>
            </a:r>
            <a:r>
              <a:rPr lang="en-US" dirty="0" smtClean="0"/>
              <a:t>weights </a:t>
            </a:r>
          </a:p>
          <a:p>
            <a:pPr marL="0" indent="0">
              <a:buNone/>
            </a:pPr>
            <a:r>
              <a:rPr lang="en-US" dirty="0"/>
              <a:t>	</a:t>
            </a:r>
            <a:r>
              <a:rPr lang="en-US" dirty="0" smtClean="0"/>
              <a:t>find a </a:t>
            </a:r>
            <a:r>
              <a:rPr lang="en-US" i="1" dirty="0" smtClean="0"/>
              <a:t>matching</a:t>
            </a:r>
            <a:r>
              <a:rPr lang="en-US" dirty="0" smtClean="0"/>
              <a:t> of total maximum weight</a:t>
            </a:r>
          </a:p>
          <a:p>
            <a:pPr marL="568325" lvl="1" indent="-222250">
              <a:tabLst>
                <a:tab pos="568325" algn="l"/>
              </a:tabLst>
            </a:pPr>
            <a:r>
              <a:rPr lang="en-US" sz="2600" u="sng" dirty="0" smtClean="0"/>
              <a:t>Matching</a:t>
            </a:r>
            <a:r>
              <a:rPr lang="en-US" sz="2600" dirty="0" smtClean="0"/>
              <a:t>: subset of </a:t>
            </a:r>
            <a:r>
              <a:rPr lang="en-US" sz="2600" i="1" dirty="0" smtClean="0"/>
              <a:t>E,</a:t>
            </a:r>
            <a:r>
              <a:rPr lang="en-US" sz="2600" dirty="0" smtClean="0"/>
              <a:t> such that no </a:t>
            </a:r>
            <a:r>
              <a:rPr lang="en-US" sz="2600" dirty="0"/>
              <a:t>2</a:t>
            </a:r>
            <a:r>
              <a:rPr lang="en-US" sz="2600" dirty="0" smtClean="0"/>
              <a:t> edges share a vertex</a:t>
            </a:r>
            <a:endParaRPr lang="en-US" sz="2600" dirty="0"/>
          </a:p>
          <a:p>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72</a:t>
            </a:fld>
            <a:endParaRPr lang="en-US"/>
          </a:p>
        </p:txBody>
      </p:sp>
      <p:pic>
        <p:nvPicPr>
          <p:cNvPr id="6" name="Picture 5"/>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7505700" y="1571625"/>
            <a:ext cx="1251044" cy="371713"/>
          </a:xfrm>
          <a:prstGeom prst="rect">
            <a:avLst/>
          </a:prstGeom>
        </p:spPr>
      </p:pic>
      <p:sp>
        <p:nvSpPr>
          <p:cNvPr id="77" name="TextBox 76"/>
          <p:cNvSpPr txBox="1"/>
          <p:nvPr/>
        </p:nvSpPr>
        <p:spPr>
          <a:xfrm>
            <a:off x="952500" y="3366913"/>
            <a:ext cx="1790700" cy="369332"/>
          </a:xfrm>
          <a:prstGeom prst="rect">
            <a:avLst/>
          </a:prstGeom>
          <a:noFill/>
        </p:spPr>
        <p:txBody>
          <a:bodyPr wrap="square" rtlCol="0">
            <a:spAutoFit/>
          </a:bodyPr>
          <a:lstStyle/>
          <a:p>
            <a:pPr algn="ctr"/>
            <a:r>
              <a:rPr lang="en-US" u="sng" dirty="0" smtClean="0">
                <a:solidFill>
                  <a:schemeClr val="tx1"/>
                </a:solidFill>
              </a:rPr>
              <a:t>Not a Matching</a:t>
            </a:r>
            <a:endParaRPr lang="en-US" u="sng" dirty="0">
              <a:solidFill>
                <a:schemeClr val="tx1"/>
              </a:solidFill>
            </a:endParaRPr>
          </a:p>
        </p:txBody>
      </p:sp>
      <p:sp>
        <p:nvSpPr>
          <p:cNvPr id="78" name="TextBox 77"/>
          <p:cNvSpPr txBox="1"/>
          <p:nvPr/>
        </p:nvSpPr>
        <p:spPr>
          <a:xfrm>
            <a:off x="5962650" y="3366913"/>
            <a:ext cx="2667000" cy="369332"/>
          </a:xfrm>
          <a:prstGeom prst="rect">
            <a:avLst/>
          </a:prstGeom>
          <a:noFill/>
        </p:spPr>
        <p:txBody>
          <a:bodyPr wrap="square" rtlCol="0">
            <a:spAutoFit/>
          </a:bodyPr>
          <a:lstStyle/>
          <a:p>
            <a:pPr algn="ctr"/>
            <a:r>
              <a:rPr lang="en-US" u="sng" dirty="0" smtClean="0">
                <a:solidFill>
                  <a:schemeClr val="tx1"/>
                </a:solidFill>
              </a:rPr>
              <a:t>Max Weight Matching</a:t>
            </a:r>
            <a:endParaRPr lang="en-US" u="sng" dirty="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745770"/>
            <a:ext cx="2245034" cy="21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736245"/>
            <a:ext cx="2245034" cy="2171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0900" y="3722132"/>
            <a:ext cx="2286000" cy="216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3619500" y="3352800"/>
            <a:ext cx="1828800" cy="369332"/>
          </a:xfrm>
          <a:prstGeom prst="rect">
            <a:avLst/>
          </a:prstGeom>
          <a:noFill/>
        </p:spPr>
        <p:txBody>
          <a:bodyPr wrap="square" rtlCol="0">
            <a:spAutoFit/>
          </a:bodyPr>
          <a:lstStyle/>
          <a:p>
            <a:pPr algn="ctr"/>
            <a:r>
              <a:rPr lang="en-US" u="sng" dirty="0" smtClean="0">
                <a:solidFill>
                  <a:schemeClr val="tx1"/>
                </a:solidFill>
              </a:rPr>
              <a:t>Valid Matching</a:t>
            </a:r>
            <a:endParaRPr lang="en-US" u="sng" dirty="0">
              <a:solidFill>
                <a:schemeClr val="tx1"/>
              </a:solidFill>
            </a:endParaRPr>
          </a:p>
        </p:txBody>
      </p:sp>
    </p:spTree>
    <p:extLst>
      <p:ext uri="{BB962C8B-B14F-4D97-AF65-F5344CB8AC3E}">
        <p14:creationId xmlns:p14="http://schemas.microsoft.com/office/powerpoint/2010/main" val="287104141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36613"/>
          </a:xfrm>
        </p:spPr>
        <p:txBody>
          <a:bodyPr/>
          <a:lstStyle/>
          <a:p>
            <a:r>
              <a:rPr lang="en-US" sz="4200" dirty="0" smtClean="0"/>
              <a:t>Solving Weighted Matching Problems</a:t>
            </a:r>
            <a:endParaRPr lang="en-US" sz="4200" dirty="0"/>
          </a:p>
        </p:txBody>
      </p:sp>
      <p:sp>
        <p:nvSpPr>
          <p:cNvPr id="3" name="Content Placeholder 2"/>
          <p:cNvSpPr>
            <a:spLocks noGrp="1"/>
          </p:cNvSpPr>
          <p:nvPr>
            <p:ph idx="1"/>
          </p:nvPr>
        </p:nvSpPr>
        <p:spPr/>
        <p:txBody>
          <a:bodyPr/>
          <a:lstStyle/>
          <a:p>
            <a:r>
              <a:rPr lang="en-US" dirty="0" smtClean="0"/>
              <a:t>Many efficient algorithms exist</a:t>
            </a:r>
          </a:p>
          <a:p>
            <a:endParaRPr lang="en-US" dirty="0"/>
          </a:p>
          <a:p>
            <a:endParaRPr lang="en-US" dirty="0" smtClean="0"/>
          </a:p>
          <a:p>
            <a:pPr marL="0" indent="0">
              <a:buNone/>
            </a:pPr>
            <a:endParaRPr lang="en-US" dirty="0" smtClean="0"/>
          </a:p>
          <a:p>
            <a:pPr marL="0" indent="0">
              <a:buNone/>
            </a:pPr>
            <a:endParaRPr lang="en-US" sz="1600" dirty="0" smtClean="0"/>
          </a:p>
          <a:p>
            <a:r>
              <a:rPr lang="en-US" dirty="0" smtClean="0"/>
              <a:t>Recent results using Belief Propagation</a:t>
            </a:r>
          </a:p>
          <a:p>
            <a:pPr marL="571500" lvl="1" indent="-228600"/>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431258644"/>
              </p:ext>
            </p:extLst>
          </p:nvPr>
        </p:nvGraphicFramePr>
        <p:xfrm>
          <a:off x="1666875" y="2133600"/>
          <a:ext cx="5791200" cy="1828800"/>
        </p:xfrm>
        <a:graphic>
          <a:graphicData uri="http://schemas.openxmlformats.org/drawingml/2006/table">
            <a:tbl>
              <a:tblPr firstRow="1" bandRow="1">
                <a:tableStyleId>{F5AB1C69-6EDB-4FF4-983F-18BD219EF322}</a:tableStyleId>
              </a:tblPr>
              <a:tblGrid>
                <a:gridCol w="2336800"/>
                <a:gridCol w="863600"/>
                <a:gridCol w="2590800"/>
              </a:tblGrid>
              <a:tr h="213360">
                <a:tc>
                  <a:txBody>
                    <a:bodyPr/>
                    <a:lstStyle/>
                    <a:p>
                      <a:r>
                        <a:rPr lang="en-US" sz="1800" b="0" dirty="0" smtClean="0">
                          <a:solidFill>
                            <a:schemeClr val="tx1"/>
                          </a:solidFill>
                        </a:rPr>
                        <a:t>Edmonds</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dirty="0" smtClean="0">
                          <a:solidFill>
                            <a:schemeClr val="tx1"/>
                          </a:solidFill>
                        </a:rPr>
                        <a:t>1965</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1" dirty="0" smtClean="0">
                          <a:solidFill>
                            <a:schemeClr val="tx1"/>
                          </a:solidFill>
                        </a:rPr>
                        <a:t>O</a:t>
                      </a:r>
                      <a:r>
                        <a:rPr lang="en-US" sz="1800" b="0" dirty="0" smtClean="0">
                          <a:solidFill>
                            <a:schemeClr val="tx1"/>
                          </a:solidFill>
                        </a:rPr>
                        <a:t>(|</a:t>
                      </a:r>
                      <a:r>
                        <a:rPr lang="en-US" sz="1800" b="0" i="1" dirty="0" smtClean="0">
                          <a:solidFill>
                            <a:schemeClr val="tx1"/>
                          </a:solidFill>
                        </a:rPr>
                        <a:t>V</a:t>
                      </a:r>
                      <a:r>
                        <a:rPr lang="en-US" sz="1800" b="0" dirty="0" smtClean="0">
                          <a:solidFill>
                            <a:schemeClr val="tx1"/>
                          </a:solidFill>
                        </a:rPr>
                        <a:t>|</a:t>
                      </a:r>
                      <a:r>
                        <a:rPr lang="en-US" sz="1800" b="0" baseline="30000" dirty="0" smtClean="0">
                          <a:solidFill>
                            <a:schemeClr val="tx1"/>
                          </a:solidFill>
                        </a:rPr>
                        <a:t>2 </a:t>
                      </a:r>
                      <a:r>
                        <a:rPr lang="en-US" sz="1800" b="0" dirty="0" smtClean="0">
                          <a:solidFill>
                            <a:schemeClr val="tx1"/>
                          </a:solidFill>
                        </a:rPr>
                        <a:t>|</a:t>
                      </a:r>
                      <a:r>
                        <a:rPr lang="en-US" sz="1800" b="0" i="1" dirty="0" smtClean="0">
                          <a:solidFill>
                            <a:schemeClr val="tx1"/>
                          </a:solidFill>
                        </a:rPr>
                        <a:t>E</a:t>
                      </a:r>
                      <a:r>
                        <a:rPr lang="en-US" sz="1800" b="0" dirty="0" smtClean="0">
                          <a:solidFill>
                            <a:schemeClr val="tx1"/>
                          </a:solidFill>
                        </a:rPr>
                        <a:t>|)</a:t>
                      </a:r>
                      <a:endParaRPr lang="en-US" sz="1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r>
                        <a:rPr lang="en-US" sz="1800" dirty="0" smtClean="0">
                          <a:solidFill>
                            <a:schemeClr val="tx1"/>
                          </a:solidFill>
                        </a:rPr>
                        <a:t>Lawler</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1973</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dirty="0" smtClean="0">
                          <a:solidFill>
                            <a:schemeClr val="tx1"/>
                          </a:solidFill>
                        </a:rPr>
                        <a:t>O</a:t>
                      </a:r>
                      <a:r>
                        <a:rPr lang="en-US" sz="1800" dirty="0" smtClean="0">
                          <a:solidFill>
                            <a:schemeClr val="tx1"/>
                          </a:solidFill>
                        </a:rPr>
                        <a:t>(|</a:t>
                      </a:r>
                      <a:r>
                        <a:rPr lang="en-US" sz="1800" i="1" dirty="0" smtClean="0">
                          <a:solidFill>
                            <a:schemeClr val="tx1"/>
                          </a:solidFill>
                        </a:rPr>
                        <a:t>V</a:t>
                      </a:r>
                      <a:r>
                        <a:rPr lang="en-US" sz="1800" dirty="0" smtClean="0">
                          <a:solidFill>
                            <a:schemeClr val="tx1"/>
                          </a:solidFill>
                        </a:rPr>
                        <a:t>|</a:t>
                      </a:r>
                      <a:r>
                        <a:rPr lang="en-US" sz="1800" baseline="30000" dirty="0" smtClean="0">
                          <a:solidFill>
                            <a:schemeClr val="tx1"/>
                          </a:solidFill>
                        </a:rPr>
                        <a:t>3</a:t>
                      </a:r>
                      <a:r>
                        <a:rPr lang="en-US" sz="1800" dirty="0" smtClean="0">
                          <a:solidFill>
                            <a:schemeClr val="tx1"/>
                          </a:solidFill>
                        </a:rPr>
                        <a:t>)</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r>
                        <a:rPr lang="en-US" sz="1800" dirty="0" err="1" smtClean="0">
                          <a:solidFill>
                            <a:schemeClr val="tx1"/>
                          </a:solidFill>
                        </a:rPr>
                        <a:t>Gabow</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1974</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i="1" dirty="0" smtClean="0">
                          <a:solidFill>
                            <a:schemeClr val="tx1"/>
                          </a:solidFill>
                        </a:rPr>
                        <a:t>O</a:t>
                      </a:r>
                      <a:r>
                        <a:rPr lang="en-US" sz="1800" dirty="0" smtClean="0">
                          <a:solidFill>
                            <a:schemeClr val="tx1"/>
                          </a:solidFill>
                        </a:rPr>
                        <a:t>(|</a:t>
                      </a:r>
                      <a:r>
                        <a:rPr lang="en-US" sz="1800" i="1" u="none" dirty="0" smtClean="0">
                          <a:solidFill>
                            <a:schemeClr val="tx1"/>
                          </a:solidFill>
                        </a:rPr>
                        <a:t>V</a:t>
                      </a:r>
                      <a:r>
                        <a:rPr lang="en-US" sz="1800" dirty="0" smtClean="0">
                          <a:solidFill>
                            <a:schemeClr val="tx1"/>
                          </a:solidFill>
                        </a:rPr>
                        <a:t>|</a:t>
                      </a:r>
                      <a:r>
                        <a:rPr lang="en-US" sz="1800" baseline="30000" dirty="0" smtClean="0">
                          <a:solidFill>
                            <a:schemeClr val="tx1"/>
                          </a:solidFill>
                        </a:rPr>
                        <a:t>3</a:t>
                      </a:r>
                      <a:r>
                        <a:rPr lang="en-US" sz="1800" dirty="0" smtClean="0">
                          <a:solidFill>
                            <a:schemeClr val="tx1"/>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r>
                        <a:rPr lang="en-US" sz="1800" dirty="0" err="1" smtClean="0">
                          <a:solidFill>
                            <a:schemeClr val="tx1"/>
                          </a:solidFill>
                        </a:rPr>
                        <a:t>Galil</a:t>
                      </a:r>
                      <a:r>
                        <a:rPr lang="en-US" sz="1800" dirty="0" smtClean="0">
                          <a:solidFill>
                            <a:schemeClr val="tx1"/>
                          </a:solidFill>
                        </a:rPr>
                        <a:t>, </a:t>
                      </a:r>
                      <a:r>
                        <a:rPr lang="en-US" sz="1800" dirty="0" err="1" smtClean="0">
                          <a:solidFill>
                            <a:schemeClr val="tx1"/>
                          </a:solidFill>
                        </a:rPr>
                        <a:t>Micali</a:t>
                      </a:r>
                      <a:r>
                        <a:rPr lang="en-US" sz="1800" dirty="0" smtClean="0">
                          <a:solidFill>
                            <a:schemeClr val="tx1"/>
                          </a:solidFill>
                        </a:rPr>
                        <a:t>,</a:t>
                      </a:r>
                      <a:r>
                        <a:rPr lang="en-US" sz="1800" baseline="0" dirty="0" smtClean="0">
                          <a:solidFill>
                            <a:schemeClr val="tx1"/>
                          </a:solidFill>
                        </a:rPr>
                        <a:t> </a:t>
                      </a:r>
                      <a:r>
                        <a:rPr lang="en-US" sz="1800" dirty="0" err="1" smtClean="0">
                          <a:solidFill>
                            <a:schemeClr val="tx1"/>
                          </a:solidFill>
                        </a:rPr>
                        <a:t>Gabow</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1986</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dirty="0" smtClean="0">
                          <a:solidFill>
                            <a:schemeClr val="tx1"/>
                          </a:solidFill>
                        </a:rPr>
                        <a:t>O</a:t>
                      </a:r>
                      <a:r>
                        <a:rPr lang="en-US" sz="1800" dirty="0" smtClean="0">
                          <a:solidFill>
                            <a:schemeClr val="tx1"/>
                          </a:solidFill>
                        </a:rPr>
                        <a:t>(|</a:t>
                      </a:r>
                      <a:r>
                        <a:rPr lang="en-US" sz="1800" i="1" dirty="0" smtClean="0">
                          <a:solidFill>
                            <a:schemeClr val="tx1"/>
                          </a:solidFill>
                        </a:rPr>
                        <a:t>V</a:t>
                      </a:r>
                      <a:r>
                        <a:rPr lang="en-US" sz="1800" dirty="0" smtClean="0">
                          <a:solidFill>
                            <a:schemeClr val="tx1"/>
                          </a:solidFill>
                        </a:rPr>
                        <a:t>|</a:t>
                      </a:r>
                      <a:r>
                        <a:rPr lang="en-US" sz="1800" baseline="0" dirty="0" smtClean="0">
                          <a:solidFill>
                            <a:schemeClr val="tx1"/>
                          </a:solidFill>
                        </a:rPr>
                        <a:t>|</a:t>
                      </a:r>
                      <a:r>
                        <a:rPr lang="en-US" sz="1800" i="1" baseline="0" dirty="0" smtClean="0">
                          <a:solidFill>
                            <a:schemeClr val="tx1"/>
                          </a:solidFill>
                        </a:rPr>
                        <a:t>E</a:t>
                      </a:r>
                      <a:r>
                        <a:rPr lang="en-US" sz="1800" baseline="0" dirty="0" smtClean="0">
                          <a:solidFill>
                            <a:schemeClr val="tx1"/>
                          </a:solidFill>
                        </a:rPr>
                        <a:t>| </a:t>
                      </a:r>
                      <a:r>
                        <a:rPr lang="en-US" sz="1800" baseline="0" dirty="0" err="1" smtClean="0">
                          <a:solidFill>
                            <a:schemeClr val="tx1"/>
                          </a:solidFill>
                        </a:rPr>
                        <a:t>log|</a:t>
                      </a:r>
                      <a:r>
                        <a:rPr lang="en-US" sz="1800" i="1" baseline="0" dirty="0" err="1" smtClean="0">
                          <a:solidFill>
                            <a:schemeClr val="tx1"/>
                          </a:solidFill>
                        </a:rPr>
                        <a:t>V</a:t>
                      </a:r>
                      <a:r>
                        <a:rPr lang="en-US" sz="1800" baseline="0" dirty="0" smtClean="0">
                          <a:solidFill>
                            <a:schemeClr val="tx1"/>
                          </a:solidFill>
                        </a:rPr>
                        <a:t>|) </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60">
                <a:tc>
                  <a:txBody>
                    <a:bodyPr/>
                    <a:lstStyle/>
                    <a:p>
                      <a:r>
                        <a:rPr lang="en-US" sz="1800" dirty="0" err="1" smtClean="0">
                          <a:solidFill>
                            <a:schemeClr val="tx1"/>
                          </a:solidFill>
                        </a:rPr>
                        <a:t>Gabow</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1990</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i="1" dirty="0" smtClean="0">
                          <a:solidFill>
                            <a:schemeClr val="tx1"/>
                          </a:solidFill>
                        </a:rPr>
                        <a:t>O</a:t>
                      </a:r>
                      <a:r>
                        <a:rPr lang="en-US" sz="1800" dirty="0" smtClean="0">
                          <a:solidFill>
                            <a:schemeClr val="tx1"/>
                          </a:solidFill>
                        </a:rPr>
                        <a:t>(|</a:t>
                      </a:r>
                      <a:r>
                        <a:rPr lang="en-US" sz="1800" i="1" dirty="0" smtClean="0">
                          <a:solidFill>
                            <a:schemeClr val="tx1"/>
                          </a:solidFill>
                        </a:rPr>
                        <a:t>V</a:t>
                      </a:r>
                      <a:r>
                        <a:rPr lang="en-US" sz="1800" dirty="0" smtClean="0">
                          <a:solidFill>
                            <a:schemeClr val="tx1"/>
                          </a:solidFill>
                        </a:rPr>
                        <a:t>|(|</a:t>
                      </a:r>
                      <a:r>
                        <a:rPr lang="en-US" sz="1800" i="1" dirty="0" smtClean="0">
                          <a:solidFill>
                            <a:schemeClr val="tx1"/>
                          </a:solidFill>
                        </a:rPr>
                        <a:t>E</a:t>
                      </a:r>
                      <a:r>
                        <a:rPr lang="en-US" sz="1800" dirty="0" smtClean="0">
                          <a:solidFill>
                            <a:schemeClr val="tx1"/>
                          </a:solidFill>
                        </a:rPr>
                        <a:t>|+|</a:t>
                      </a:r>
                      <a:r>
                        <a:rPr lang="en-US" sz="1800" i="1" dirty="0" err="1" smtClean="0">
                          <a:solidFill>
                            <a:schemeClr val="tx1"/>
                          </a:solidFill>
                        </a:rPr>
                        <a:t>V</a:t>
                      </a:r>
                      <a:r>
                        <a:rPr lang="en-US" sz="1800" dirty="0" err="1" smtClean="0">
                          <a:solidFill>
                            <a:schemeClr val="tx1"/>
                          </a:solidFill>
                        </a:rPr>
                        <a:t>|log|</a:t>
                      </a:r>
                      <a:r>
                        <a:rPr lang="en-US" sz="1800" i="1" dirty="0" err="1" smtClean="0">
                          <a:solidFill>
                            <a:schemeClr val="tx1"/>
                          </a:solidFill>
                        </a:rPr>
                        <a:t>V</a:t>
                      </a:r>
                      <a:r>
                        <a:rPr lang="en-US" sz="1800" dirty="0" smtClean="0">
                          <a:solidFill>
                            <a:schemeClr val="tx1"/>
                          </a:solidFill>
                        </a:rPr>
                        <a:t>|))</a:t>
                      </a:r>
                      <a:endParaRPr 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755331440"/>
              </p:ext>
            </p:extLst>
          </p:nvPr>
        </p:nvGraphicFramePr>
        <p:xfrm>
          <a:off x="1219200" y="4897120"/>
          <a:ext cx="6705600" cy="741680"/>
        </p:xfrm>
        <a:graphic>
          <a:graphicData uri="http://schemas.openxmlformats.org/drawingml/2006/table">
            <a:tbl>
              <a:tblPr firstRow="1" bandRow="1">
                <a:tableStyleId>{F5AB1C69-6EDB-4FF4-983F-18BD219EF322}</a:tableStyleId>
              </a:tblPr>
              <a:tblGrid>
                <a:gridCol w="4495800"/>
                <a:gridCol w="685800"/>
                <a:gridCol w="1524000"/>
              </a:tblGrid>
              <a:tr h="370840">
                <a:tc>
                  <a:txBody>
                    <a:bodyPr/>
                    <a:lstStyle/>
                    <a:p>
                      <a:r>
                        <a:rPr lang="en-US" b="0" dirty="0" err="1" smtClean="0">
                          <a:solidFill>
                            <a:schemeClr val="tx1"/>
                          </a:solidFill>
                        </a:rPr>
                        <a:t>Bayati</a:t>
                      </a:r>
                      <a:r>
                        <a:rPr lang="en-US" b="0" dirty="0" smtClean="0">
                          <a:solidFill>
                            <a:schemeClr val="tx1"/>
                          </a:solidFill>
                        </a:rPr>
                        <a:t>,</a:t>
                      </a:r>
                      <a:r>
                        <a:rPr lang="en-US" b="0" baseline="0" dirty="0" smtClean="0">
                          <a:solidFill>
                            <a:schemeClr val="tx1"/>
                          </a:solidFill>
                        </a:rPr>
                        <a:t> Shah, Sharma  [bipartite graphs]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2005</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1" dirty="0" smtClean="0">
                          <a:solidFill>
                            <a:schemeClr val="tx1"/>
                          </a:solidFill>
                        </a:rPr>
                        <a:t>O</a:t>
                      </a:r>
                      <a:r>
                        <a:rPr lang="en-US" b="0" dirty="0" smtClean="0">
                          <a:solidFill>
                            <a:schemeClr val="tx1"/>
                          </a:solidFill>
                        </a:rPr>
                        <a:t>(c</a:t>
                      </a:r>
                      <a:r>
                        <a:rPr lang="en-US" b="0" baseline="0" dirty="0" smtClean="0">
                          <a:solidFill>
                            <a:schemeClr val="tx1"/>
                          </a:solidFill>
                        </a:rPr>
                        <a:t> </a:t>
                      </a:r>
                      <a:r>
                        <a:rPr lang="en-US" b="0" dirty="0" smtClean="0">
                          <a:solidFill>
                            <a:schemeClr val="tx1"/>
                          </a:solidFill>
                        </a:rPr>
                        <a:t>|</a:t>
                      </a:r>
                      <a:r>
                        <a:rPr lang="en-US" b="0" i="1" dirty="0" smtClean="0">
                          <a:solidFill>
                            <a:schemeClr val="tx1"/>
                          </a:solidFill>
                        </a:rPr>
                        <a:t>V</a:t>
                      </a:r>
                      <a:r>
                        <a:rPr lang="en-US" b="0" dirty="0" smtClean="0">
                          <a:solidFill>
                            <a:schemeClr val="tx1"/>
                          </a:solidFill>
                        </a:rPr>
                        <a:t>|</a:t>
                      </a:r>
                      <a:r>
                        <a:rPr lang="en-US" b="0" baseline="30000" dirty="0" smtClean="0">
                          <a:solidFill>
                            <a:schemeClr val="tx1"/>
                          </a:solidFill>
                        </a:rPr>
                        <a:t>3</a:t>
                      </a:r>
                      <a:r>
                        <a:rPr lang="en-US" b="0" dirty="0" smtClean="0">
                          <a:solidFill>
                            <a:schemeClr val="tx1"/>
                          </a:solidFill>
                        </a:rPr>
                        <a: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err="1" smtClean="0">
                          <a:solidFill>
                            <a:schemeClr val="tx1"/>
                          </a:solidFill>
                        </a:rPr>
                        <a:t>Sanghavi,Malioutov</a:t>
                      </a:r>
                      <a:r>
                        <a:rPr lang="en-US" dirty="0" smtClean="0">
                          <a:solidFill>
                            <a:schemeClr val="tx1"/>
                          </a:solidFill>
                        </a:rPr>
                        <a:t>, </a:t>
                      </a:r>
                      <a:r>
                        <a:rPr lang="en-US" dirty="0" err="1" smtClean="0">
                          <a:solidFill>
                            <a:schemeClr val="tx1"/>
                          </a:solidFill>
                        </a:rPr>
                        <a:t>Willsky</a:t>
                      </a:r>
                      <a:r>
                        <a:rPr lang="en-US" dirty="0" smtClean="0">
                          <a:solidFill>
                            <a:schemeClr val="tx1"/>
                          </a:solidFill>
                        </a:rPr>
                        <a:t>  [general graphs]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2007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solidFill>
                            <a:schemeClr val="tx1"/>
                          </a:solidFill>
                        </a:rPr>
                        <a:t>O</a:t>
                      </a:r>
                      <a:r>
                        <a:rPr lang="en-US" dirty="0" smtClean="0">
                          <a:solidFill>
                            <a:schemeClr val="tx1"/>
                          </a:solidFill>
                        </a:rPr>
                        <a:t>(</a:t>
                      </a:r>
                      <a:r>
                        <a:rPr lang="en-US" i="1" dirty="0" smtClean="0">
                          <a:solidFill>
                            <a:schemeClr val="tx1"/>
                          </a:solidFill>
                        </a:rPr>
                        <a:t>c</a:t>
                      </a:r>
                      <a:r>
                        <a:rPr lang="en-US" i="0" baseline="0" dirty="0" smtClean="0">
                          <a:solidFill>
                            <a:schemeClr val="tx1"/>
                          </a:solidFill>
                        </a:rPr>
                        <a:t> </a:t>
                      </a:r>
                      <a:r>
                        <a:rPr lang="en-US" i="1" dirty="0" smtClean="0">
                          <a:solidFill>
                            <a:schemeClr val="tx1"/>
                          </a:solidFill>
                        </a:rPr>
                        <a:t>w</a:t>
                      </a:r>
                      <a:r>
                        <a:rPr lang="en-US" baseline="30000" dirty="0" smtClean="0">
                          <a:solidFill>
                            <a:schemeClr val="tx1"/>
                          </a:solidFill>
                        </a:rPr>
                        <a:t>max</a:t>
                      </a:r>
                      <a:r>
                        <a:rPr lang="en-US" dirty="0" smtClean="0">
                          <a:solidFill>
                            <a:schemeClr val="tx1"/>
                          </a:solidFill>
                        </a:rPr>
                        <a:t>|</a:t>
                      </a:r>
                      <a:r>
                        <a:rPr lang="en-US" i="1" dirty="0" smtClean="0">
                          <a:solidFill>
                            <a:schemeClr val="tx1"/>
                          </a:solidFill>
                        </a:rPr>
                        <a:t>V</a:t>
                      </a:r>
                      <a:r>
                        <a:rPr lang="en-US" dirty="0" smtClean="0">
                          <a:solidFill>
                            <a:schemeClr val="tx1"/>
                          </a:solidFill>
                        </a:rPr>
                        <a:t>|</a:t>
                      </a:r>
                      <a:r>
                        <a:rPr lang="en-US" baseline="30000" dirty="0" smtClean="0">
                          <a:solidFill>
                            <a:schemeClr val="tx1"/>
                          </a:solidFill>
                        </a:rPr>
                        <a:t>3</a:t>
                      </a: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003170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1"/>
          </p:nvPr>
        </p:nvSpPr>
        <p:spPr/>
        <p:txBody>
          <a:bodyPr/>
          <a:lstStyle/>
          <a:p>
            <a:fld id="{EB2E650A-A1FA-4E74-8175-5845299D71FD}" type="slidenum">
              <a:rPr lang="en-US" smtClean="0"/>
              <a:pPr/>
              <a:t>74</a:t>
            </a:fld>
            <a:endParaRPr lang="en-US"/>
          </a:p>
        </p:txBody>
      </p:sp>
      <p:sp>
        <p:nvSpPr>
          <p:cNvPr id="7" name="Title 1"/>
          <p:cNvSpPr>
            <a:spLocks noGrp="1"/>
          </p:cNvSpPr>
          <p:nvPr>
            <p:ph type="title"/>
          </p:nvPr>
        </p:nvSpPr>
        <p:spPr>
          <a:xfrm>
            <a:off x="457200" y="533400"/>
            <a:ext cx="8382000" cy="836613"/>
          </a:xfrm>
        </p:spPr>
        <p:txBody>
          <a:bodyPr/>
          <a:lstStyle/>
          <a:p>
            <a:r>
              <a:rPr lang="en-US" sz="4200" dirty="0" smtClean="0"/>
              <a:t>Solving Weighted Matching Problems</a:t>
            </a:r>
            <a:endParaRPr lang="en-US" sz="4200" dirty="0"/>
          </a:p>
        </p:txBody>
      </p:sp>
      <p:sp>
        <p:nvSpPr>
          <p:cNvPr id="8" name="Rectangle 7"/>
          <p:cNvSpPr/>
          <p:nvPr/>
        </p:nvSpPr>
        <p:spPr>
          <a:xfrm>
            <a:off x="3657600" y="2133600"/>
            <a:ext cx="1380067" cy="5334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match-IP</a:t>
            </a:r>
            <a:endParaRPr lang="en-US" sz="2400" dirty="0">
              <a:solidFill>
                <a:schemeClr val="tx1"/>
              </a:solidFill>
            </a:endParaRPr>
          </a:p>
        </p:txBody>
      </p:sp>
      <p:sp>
        <p:nvSpPr>
          <p:cNvPr id="9" name="Rectangle 8"/>
          <p:cNvSpPr/>
          <p:nvPr/>
        </p:nvSpPr>
        <p:spPr>
          <a:xfrm>
            <a:off x="5363633" y="4648200"/>
            <a:ext cx="1494367" cy="533400"/>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match-LP</a:t>
            </a:r>
            <a:endParaRPr lang="en-US" sz="2400" dirty="0">
              <a:solidFill>
                <a:schemeClr val="tx1"/>
              </a:solidFill>
            </a:endParaRPr>
          </a:p>
        </p:txBody>
      </p:sp>
      <p:sp>
        <p:nvSpPr>
          <p:cNvPr id="10" name="Rectangle 9"/>
          <p:cNvSpPr/>
          <p:nvPr/>
        </p:nvSpPr>
        <p:spPr>
          <a:xfrm>
            <a:off x="1752600" y="4648200"/>
            <a:ext cx="1676400" cy="533400"/>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MAP-match</a:t>
            </a:r>
            <a:endParaRPr lang="en-US" sz="2400" dirty="0">
              <a:solidFill>
                <a:schemeClr val="tx1"/>
              </a:solidFill>
            </a:endParaRPr>
          </a:p>
        </p:txBody>
      </p:sp>
      <p:cxnSp>
        <p:nvCxnSpPr>
          <p:cNvPr id="18" name="Elbow Connector 17"/>
          <p:cNvCxnSpPr>
            <a:stCxn id="8" idx="2"/>
            <a:endCxn id="9" idx="0"/>
          </p:cNvCxnSpPr>
          <p:nvPr/>
        </p:nvCxnSpPr>
        <p:spPr bwMode="auto">
          <a:xfrm rot="16200000" flipH="1">
            <a:off x="4238625" y="2776008"/>
            <a:ext cx="1981200" cy="1763183"/>
          </a:xfrm>
          <a:prstGeom prst="bentConnector3">
            <a:avLst>
              <a:gd name="adj1" fmla="val 71220"/>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lbow Connector 19"/>
          <p:cNvCxnSpPr>
            <a:stCxn id="8" idx="2"/>
            <a:endCxn id="10" idx="0"/>
          </p:cNvCxnSpPr>
          <p:nvPr/>
        </p:nvCxnSpPr>
        <p:spPr bwMode="auto">
          <a:xfrm rot="5400000">
            <a:off x="2478617" y="2779183"/>
            <a:ext cx="1981200" cy="1756834"/>
          </a:xfrm>
          <a:prstGeom prst="bentConnector3">
            <a:avLst>
              <a:gd name="adj1" fmla="val 71220"/>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5029200" y="1752600"/>
            <a:ext cx="2419350" cy="646331"/>
          </a:xfrm>
          <a:prstGeom prst="rect">
            <a:avLst/>
          </a:prstGeom>
          <a:noFill/>
        </p:spPr>
        <p:txBody>
          <a:bodyPr wrap="square" rtlCol="0">
            <a:spAutoFit/>
          </a:bodyPr>
          <a:lstStyle/>
          <a:p>
            <a:pPr algn="ctr"/>
            <a:r>
              <a:rPr lang="en-US" dirty="0" smtClean="0">
                <a:solidFill>
                  <a:srgbClr val="00B050"/>
                </a:solidFill>
              </a:rPr>
              <a:t>Matching problem as Integer Program (IP)</a:t>
            </a:r>
            <a:endParaRPr lang="en-US" dirty="0">
              <a:solidFill>
                <a:srgbClr val="00B050"/>
              </a:solidFill>
            </a:endParaRPr>
          </a:p>
        </p:txBody>
      </p:sp>
      <p:sp>
        <p:nvSpPr>
          <p:cNvPr id="26" name="TextBox 25"/>
          <p:cNvSpPr txBox="1"/>
          <p:nvPr/>
        </p:nvSpPr>
        <p:spPr>
          <a:xfrm>
            <a:off x="6019800" y="3581400"/>
            <a:ext cx="2819400" cy="646331"/>
          </a:xfrm>
          <a:prstGeom prst="rect">
            <a:avLst/>
          </a:prstGeom>
          <a:noFill/>
        </p:spPr>
        <p:txBody>
          <a:bodyPr wrap="square" rtlCol="0">
            <a:spAutoFit/>
          </a:bodyPr>
          <a:lstStyle/>
          <a:p>
            <a:pPr algn="ctr"/>
            <a:r>
              <a:rPr lang="en-US" dirty="0" smtClean="0">
                <a:solidFill>
                  <a:srgbClr val="7030A0"/>
                </a:solidFill>
              </a:rPr>
              <a:t>Linear Programming (LP) Relaxation of match-IP</a:t>
            </a:r>
            <a:endParaRPr lang="en-US" dirty="0">
              <a:solidFill>
                <a:srgbClr val="7030A0"/>
              </a:solidFill>
            </a:endParaRPr>
          </a:p>
        </p:txBody>
      </p:sp>
      <p:sp>
        <p:nvSpPr>
          <p:cNvPr id="27" name="TextBox 26"/>
          <p:cNvSpPr txBox="1"/>
          <p:nvPr/>
        </p:nvSpPr>
        <p:spPr>
          <a:xfrm>
            <a:off x="381000" y="3581400"/>
            <a:ext cx="2362200" cy="646331"/>
          </a:xfrm>
          <a:prstGeom prst="rect">
            <a:avLst/>
          </a:prstGeom>
          <a:noFill/>
        </p:spPr>
        <p:txBody>
          <a:bodyPr wrap="square" rtlCol="0">
            <a:spAutoFit/>
          </a:bodyPr>
          <a:lstStyle/>
          <a:p>
            <a:pPr algn="ctr"/>
            <a:r>
              <a:rPr lang="en-US" dirty="0" smtClean="0">
                <a:solidFill>
                  <a:srgbClr val="0070C0"/>
                </a:solidFill>
              </a:rPr>
              <a:t>match-IP as a MAP inference problem</a:t>
            </a:r>
            <a:endParaRPr lang="en-US" dirty="0">
              <a:solidFill>
                <a:srgbClr val="0070C0"/>
              </a:solidFill>
            </a:endParaRPr>
          </a:p>
        </p:txBody>
      </p:sp>
    </p:spTree>
    <p:extLst>
      <p:ext uri="{BB962C8B-B14F-4D97-AF65-F5344CB8AC3E}">
        <p14:creationId xmlns:p14="http://schemas.microsoft.com/office/powerpoint/2010/main" val="38493661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smtClean="0">
                <a:solidFill>
                  <a:srgbClr val="00B050"/>
                </a:solidFill>
              </a:rPr>
              <a:t>Matching as an Integer Program (IP)</a:t>
            </a:r>
            <a:endParaRPr lang="en-US" dirty="0">
              <a:solidFill>
                <a:srgbClr val="00B050"/>
              </a:solidFill>
            </a:endParaRPr>
          </a:p>
        </p:txBody>
      </p:sp>
      <p:sp>
        <p:nvSpPr>
          <p:cNvPr id="3" name="Content Placeholder 2"/>
          <p:cNvSpPr>
            <a:spLocks noGrp="1"/>
          </p:cNvSpPr>
          <p:nvPr>
            <p:ph idx="1"/>
          </p:nvPr>
        </p:nvSpPr>
        <p:spPr/>
        <p:txBody>
          <a:bodyPr/>
          <a:lstStyle/>
          <a:p>
            <a:r>
              <a:rPr lang="en-US" sz="2800" dirty="0" smtClean="0"/>
              <a:t>Given graph </a:t>
            </a:r>
            <a:r>
              <a:rPr lang="en-US" sz="2800" i="1" dirty="0" smtClean="0"/>
              <a:t>G</a:t>
            </a:r>
            <a:r>
              <a:rPr lang="en-US" sz="2800" dirty="0" smtClean="0"/>
              <a:t>=(</a:t>
            </a:r>
            <a:r>
              <a:rPr lang="en-US" sz="2800" i="1" dirty="0" smtClean="0"/>
              <a:t>V</a:t>
            </a:r>
            <a:r>
              <a:rPr lang="en-US" sz="2800" dirty="0" smtClean="0"/>
              <a:t>,</a:t>
            </a:r>
            <a:r>
              <a:rPr lang="en-US" sz="2800" i="1" dirty="0" smtClean="0"/>
              <a:t>E</a:t>
            </a:r>
            <a:r>
              <a:rPr lang="en-US" sz="2800" dirty="0" smtClean="0"/>
              <a:t>) with edge weights</a:t>
            </a:r>
            <a:endParaRPr lang="en-US" sz="2800" dirty="0"/>
          </a:p>
        </p:txBody>
      </p:sp>
      <p:pic>
        <p:nvPicPr>
          <p:cNvPr id="51" name="Picture 5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675372" y="2209800"/>
            <a:ext cx="3820428" cy="35902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59" name="Picture 5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1764184" y="2786441"/>
            <a:ext cx="6465416" cy="62058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Slide Number Placeholder 3"/>
          <p:cNvSpPr>
            <a:spLocks noGrp="1"/>
          </p:cNvSpPr>
          <p:nvPr>
            <p:ph type="sldNum" idx="11"/>
          </p:nvPr>
        </p:nvSpPr>
        <p:spPr/>
        <p:txBody>
          <a:bodyPr/>
          <a:lstStyle/>
          <a:p>
            <a:fld id="{EB2E650A-A1FA-4E74-8175-5845299D71FD}" type="slidenum">
              <a:rPr lang="en-US" smtClean="0"/>
              <a:pPr/>
              <a:t>75</a:t>
            </a:fld>
            <a:endParaRPr lang="en-US"/>
          </a:p>
        </p:txBody>
      </p:sp>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686550" y="1523999"/>
            <a:ext cx="1251044" cy="371713"/>
          </a:xfrm>
          <a:prstGeom prst="rect">
            <a:avLst/>
          </a:prstGeom>
        </p:spPr>
      </p:pic>
      <p:sp>
        <p:nvSpPr>
          <p:cNvPr id="6" name="TextBox 5"/>
          <p:cNvSpPr txBox="1"/>
          <p:nvPr/>
        </p:nvSpPr>
        <p:spPr>
          <a:xfrm>
            <a:off x="2857500" y="3962400"/>
            <a:ext cx="1981200" cy="707886"/>
          </a:xfrm>
          <a:prstGeom prst="rect">
            <a:avLst/>
          </a:prstGeom>
          <a:noFill/>
        </p:spPr>
        <p:txBody>
          <a:bodyPr wrap="square" rtlCol="0">
            <a:spAutoFit/>
          </a:bodyPr>
          <a:lstStyle/>
          <a:p>
            <a:pPr algn="ctr"/>
            <a:r>
              <a:rPr lang="en-US" sz="2000" dirty="0" smtClean="0">
                <a:solidFill>
                  <a:schemeClr val="tx1"/>
                </a:solidFill>
                <a:latin typeface="+mn-lt"/>
              </a:rPr>
              <a:t>Vertex </a:t>
            </a:r>
            <a:r>
              <a:rPr lang="en-US" sz="2000" dirty="0">
                <a:solidFill>
                  <a:schemeClr val="tx1"/>
                </a:solidFill>
                <a:latin typeface="+mn-lt"/>
              </a:rPr>
              <a:t>I</a:t>
            </a:r>
            <a:r>
              <a:rPr lang="en-US" sz="2000" dirty="0" smtClean="0">
                <a:solidFill>
                  <a:schemeClr val="tx1"/>
                </a:solidFill>
                <a:latin typeface="+mn-lt"/>
              </a:rPr>
              <a:t>ncidence Constraint</a:t>
            </a:r>
            <a:endParaRPr lang="en-US" sz="2000" dirty="0">
              <a:solidFill>
                <a:schemeClr val="tx1"/>
              </a:solidFill>
              <a:latin typeface="+mn-lt"/>
            </a:endParaRPr>
          </a:p>
        </p:txBody>
      </p:sp>
      <p:sp>
        <p:nvSpPr>
          <p:cNvPr id="12" name="TextBox 11"/>
          <p:cNvSpPr txBox="1"/>
          <p:nvPr/>
        </p:nvSpPr>
        <p:spPr>
          <a:xfrm>
            <a:off x="5867400" y="3962400"/>
            <a:ext cx="1981200" cy="707886"/>
          </a:xfrm>
          <a:prstGeom prst="rect">
            <a:avLst/>
          </a:prstGeom>
          <a:noFill/>
        </p:spPr>
        <p:txBody>
          <a:bodyPr wrap="square" rtlCol="0">
            <a:spAutoFit/>
          </a:bodyPr>
          <a:lstStyle/>
          <a:p>
            <a:pPr algn="ctr"/>
            <a:r>
              <a:rPr lang="en-US" sz="2000" dirty="0" smtClean="0">
                <a:solidFill>
                  <a:schemeClr val="tx1"/>
                </a:solidFill>
                <a:latin typeface="+mn-lt"/>
              </a:rPr>
              <a:t>Integrality Constraint</a:t>
            </a:r>
            <a:endParaRPr lang="en-US" sz="2000" dirty="0">
              <a:solidFill>
                <a:schemeClr val="tx1"/>
              </a:solidFill>
              <a:latin typeface="+mn-lt"/>
            </a:endParaRPr>
          </a:p>
        </p:txBody>
      </p:sp>
      <p:sp>
        <p:nvSpPr>
          <p:cNvPr id="16" name="Left Brace 15"/>
          <p:cNvSpPr/>
          <p:nvPr/>
        </p:nvSpPr>
        <p:spPr bwMode="auto">
          <a:xfrm rot="16200000">
            <a:off x="5009083" y="2494483"/>
            <a:ext cx="421234" cy="4648200"/>
          </a:xfrm>
          <a:prstGeom prst="leftBrace">
            <a:avLst>
              <a:gd name="adj1" fmla="val 43306"/>
              <a:gd name="adj2" fmla="val 58819"/>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TextBox 6"/>
          <p:cNvSpPr txBox="1"/>
          <p:nvPr/>
        </p:nvSpPr>
        <p:spPr>
          <a:xfrm>
            <a:off x="425670" y="5202620"/>
            <a:ext cx="4692092" cy="430887"/>
          </a:xfrm>
          <a:prstGeom prst="rect">
            <a:avLst/>
          </a:prstGeom>
          <a:noFill/>
        </p:spPr>
        <p:txBody>
          <a:bodyPr wrap="square" rtlCol="0">
            <a:spAutoFit/>
          </a:bodyPr>
          <a:lstStyle/>
          <a:p>
            <a:r>
              <a:rPr lang="en-US" sz="2200" dirty="0" smtClean="0">
                <a:solidFill>
                  <a:schemeClr val="tx1"/>
                </a:solidFill>
              </a:rPr>
              <a:t>Together define </a:t>
            </a:r>
            <a:r>
              <a:rPr lang="en-US" sz="2200" i="1" dirty="0" smtClean="0">
                <a:solidFill>
                  <a:schemeClr val="tx1"/>
                </a:solidFill>
              </a:rPr>
              <a:t>matching</a:t>
            </a:r>
            <a:r>
              <a:rPr lang="en-US" sz="2200" dirty="0" smtClean="0">
                <a:solidFill>
                  <a:schemeClr val="tx1"/>
                </a:solidFill>
              </a:rPr>
              <a:t> </a:t>
            </a:r>
            <a:r>
              <a:rPr lang="en-US" sz="2200" i="1" dirty="0" smtClean="0">
                <a:solidFill>
                  <a:schemeClr val="tx1"/>
                </a:solidFill>
              </a:rPr>
              <a:t>polytope</a:t>
            </a:r>
            <a:r>
              <a:rPr lang="en-US" sz="2200" dirty="0" smtClean="0">
                <a:solidFill>
                  <a:schemeClr val="tx1"/>
                </a:solidFill>
              </a:rPr>
              <a:t>, </a:t>
            </a:r>
            <a:endParaRPr lang="en-US" sz="2200" dirty="0">
              <a:solidFill>
                <a:schemeClr val="tx1"/>
              </a:solidFill>
            </a:endParaRPr>
          </a:p>
        </p:txBody>
      </p:sp>
      <p:pic>
        <p:nvPicPr>
          <p:cNvPr id="17" name="Picture 1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auto">
          <a:xfrm>
            <a:off x="4953000" y="5204539"/>
            <a:ext cx="2014307" cy="43426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Rectangle 8"/>
          <p:cNvSpPr/>
          <p:nvPr/>
        </p:nvSpPr>
        <p:spPr bwMode="auto">
          <a:xfrm>
            <a:off x="425670" y="1981200"/>
            <a:ext cx="8108730" cy="1598977"/>
          </a:xfrm>
          <a:prstGeom prst="rect">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 name="Left Brace 4"/>
          <p:cNvSpPr/>
          <p:nvPr/>
        </p:nvSpPr>
        <p:spPr bwMode="auto">
          <a:xfrm rot="16200000">
            <a:off x="3581400" y="2209801"/>
            <a:ext cx="533400" cy="2971800"/>
          </a:xfrm>
          <a:prstGeom prst="leftBrace">
            <a:avLst>
              <a:gd name="adj1" fmla="val 43306"/>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Left Brace 10"/>
          <p:cNvSpPr/>
          <p:nvPr/>
        </p:nvSpPr>
        <p:spPr bwMode="auto">
          <a:xfrm rot="16200000">
            <a:off x="6593907" y="2305869"/>
            <a:ext cx="528187" cy="2743200"/>
          </a:xfrm>
          <a:prstGeom prst="leftBrace">
            <a:avLst>
              <a:gd name="adj1" fmla="val 43306"/>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717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5715000"/>
            <a:ext cx="183151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064172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458200" cy="836613"/>
          </a:xfrm>
        </p:spPr>
        <p:txBody>
          <a:bodyPr/>
          <a:lstStyle/>
          <a:p>
            <a:r>
              <a:rPr lang="en-US" dirty="0" smtClean="0">
                <a:solidFill>
                  <a:srgbClr val="7030A0"/>
                </a:solidFill>
              </a:rPr>
              <a:t>Linear Programming (LP) Relaxation</a:t>
            </a:r>
            <a:endParaRPr lang="en-US" dirty="0">
              <a:solidFill>
                <a:srgbClr val="7030A0"/>
              </a:solidFill>
            </a:endParaRPr>
          </a:p>
        </p:txBody>
      </p:sp>
      <p:sp>
        <p:nvSpPr>
          <p:cNvPr id="3" name="Content Placeholder 2"/>
          <p:cNvSpPr>
            <a:spLocks noGrp="1"/>
          </p:cNvSpPr>
          <p:nvPr>
            <p:ph idx="1"/>
          </p:nvPr>
        </p:nvSpPr>
        <p:spPr/>
        <p:txBody>
          <a:bodyPr/>
          <a:lstStyle/>
          <a:p>
            <a:r>
              <a:rPr lang="en-US" sz="2800" dirty="0" smtClean="0"/>
              <a:t>Given graph </a:t>
            </a:r>
            <a:r>
              <a:rPr lang="en-US" sz="2800" i="1" dirty="0" smtClean="0"/>
              <a:t>G</a:t>
            </a:r>
            <a:r>
              <a:rPr lang="en-US" sz="2800" dirty="0" smtClean="0"/>
              <a:t>=(</a:t>
            </a:r>
            <a:r>
              <a:rPr lang="en-US" sz="2800" i="1" dirty="0" smtClean="0"/>
              <a:t>V</a:t>
            </a:r>
            <a:r>
              <a:rPr lang="en-US" sz="2800" dirty="0" smtClean="0"/>
              <a:t>,</a:t>
            </a:r>
            <a:r>
              <a:rPr lang="en-US" sz="2800" i="1" dirty="0" smtClean="0"/>
              <a:t>E</a:t>
            </a:r>
            <a:r>
              <a:rPr lang="en-US" sz="2800" dirty="0" smtClean="0"/>
              <a:t>) with edge weights</a:t>
            </a:r>
            <a:endParaRPr lang="en-US" sz="2800" dirty="0"/>
          </a:p>
        </p:txBody>
      </p:sp>
      <p:sp>
        <p:nvSpPr>
          <p:cNvPr id="4" name="Slide Number Placeholder 3"/>
          <p:cNvSpPr>
            <a:spLocks noGrp="1"/>
          </p:cNvSpPr>
          <p:nvPr>
            <p:ph type="sldNum" idx="11"/>
          </p:nvPr>
        </p:nvSpPr>
        <p:spPr/>
        <p:txBody>
          <a:bodyPr/>
          <a:lstStyle/>
          <a:p>
            <a:fld id="{EB2E650A-A1FA-4E74-8175-5845299D71FD}" type="slidenum">
              <a:rPr lang="en-US" smtClean="0"/>
              <a:pPr/>
              <a:t>76</a:t>
            </a:fld>
            <a:endParaRPr lang="en-US"/>
          </a:p>
        </p:txBody>
      </p:sp>
      <p:pic>
        <p:nvPicPr>
          <p:cNvPr id="8" name="Picture 7"/>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686550" y="1523999"/>
            <a:ext cx="1251044" cy="371713"/>
          </a:xfrm>
          <a:prstGeom prst="rect">
            <a:avLst/>
          </a:prstGeom>
        </p:spPr>
      </p:pic>
      <p:sp>
        <p:nvSpPr>
          <p:cNvPr id="5" name="Left Brace 4"/>
          <p:cNvSpPr/>
          <p:nvPr/>
        </p:nvSpPr>
        <p:spPr bwMode="auto">
          <a:xfrm rot="16200000">
            <a:off x="3581400" y="2209800"/>
            <a:ext cx="533400" cy="2971800"/>
          </a:xfrm>
          <a:prstGeom prst="leftBrace">
            <a:avLst>
              <a:gd name="adj1" fmla="val 43306"/>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TextBox 5"/>
          <p:cNvSpPr txBox="1"/>
          <p:nvPr/>
        </p:nvSpPr>
        <p:spPr>
          <a:xfrm>
            <a:off x="2857500" y="3886200"/>
            <a:ext cx="1981200" cy="707886"/>
          </a:xfrm>
          <a:prstGeom prst="rect">
            <a:avLst/>
          </a:prstGeom>
          <a:noFill/>
        </p:spPr>
        <p:txBody>
          <a:bodyPr wrap="square" rtlCol="0">
            <a:spAutoFit/>
          </a:bodyPr>
          <a:lstStyle/>
          <a:p>
            <a:pPr algn="ctr"/>
            <a:r>
              <a:rPr lang="en-US" sz="2000" dirty="0" smtClean="0">
                <a:solidFill>
                  <a:schemeClr val="tx1"/>
                </a:solidFill>
                <a:latin typeface="+mn-lt"/>
              </a:rPr>
              <a:t>Vertex </a:t>
            </a:r>
            <a:r>
              <a:rPr lang="en-US" sz="2000" dirty="0">
                <a:solidFill>
                  <a:schemeClr val="tx1"/>
                </a:solidFill>
                <a:latin typeface="+mn-lt"/>
              </a:rPr>
              <a:t>I</a:t>
            </a:r>
            <a:r>
              <a:rPr lang="en-US" sz="2000" dirty="0" smtClean="0">
                <a:solidFill>
                  <a:schemeClr val="tx1"/>
                </a:solidFill>
                <a:latin typeface="+mn-lt"/>
              </a:rPr>
              <a:t>ncidence Constraint</a:t>
            </a:r>
            <a:endParaRPr lang="en-US" sz="2000" dirty="0">
              <a:solidFill>
                <a:schemeClr val="tx1"/>
              </a:solidFill>
              <a:latin typeface="+mn-lt"/>
            </a:endParaRPr>
          </a:p>
        </p:txBody>
      </p:sp>
      <p:sp>
        <p:nvSpPr>
          <p:cNvPr id="11" name="Left Brace 10"/>
          <p:cNvSpPr/>
          <p:nvPr/>
        </p:nvSpPr>
        <p:spPr bwMode="auto">
          <a:xfrm rot="16200000">
            <a:off x="6591299" y="2322715"/>
            <a:ext cx="533402" cy="2743200"/>
          </a:xfrm>
          <a:prstGeom prst="leftBrace">
            <a:avLst>
              <a:gd name="adj1" fmla="val 43306"/>
              <a:gd name="adj2" fmla="val 50000"/>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2" name="TextBox 11"/>
          <p:cNvSpPr txBox="1"/>
          <p:nvPr/>
        </p:nvSpPr>
        <p:spPr>
          <a:xfrm>
            <a:off x="5867400" y="3886200"/>
            <a:ext cx="1981200" cy="1015663"/>
          </a:xfrm>
          <a:prstGeom prst="rect">
            <a:avLst/>
          </a:prstGeom>
          <a:noFill/>
        </p:spPr>
        <p:txBody>
          <a:bodyPr wrap="square" rtlCol="0">
            <a:spAutoFit/>
          </a:bodyPr>
          <a:lstStyle/>
          <a:p>
            <a:pPr algn="ctr"/>
            <a:r>
              <a:rPr lang="en-US" sz="2000" i="1" dirty="0" smtClean="0">
                <a:solidFill>
                  <a:schemeClr val="tx1"/>
                </a:solidFill>
                <a:latin typeface="+mn-lt"/>
              </a:rPr>
              <a:t>Relaxed</a:t>
            </a:r>
            <a:r>
              <a:rPr lang="en-US" sz="2000" dirty="0" smtClean="0">
                <a:solidFill>
                  <a:schemeClr val="tx1"/>
                </a:solidFill>
                <a:latin typeface="+mn-lt"/>
              </a:rPr>
              <a:t> Integrality Constraint</a:t>
            </a:r>
            <a:endParaRPr lang="en-US" sz="2000" dirty="0">
              <a:solidFill>
                <a:schemeClr val="tx1"/>
              </a:solidFill>
              <a:latin typeface="+mn-lt"/>
            </a:endParaRPr>
          </a:p>
        </p:txBody>
      </p:sp>
      <p:pic>
        <p:nvPicPr>
          <p:cNvPr id="13" name="Picture 12"/>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1862339" y="2808418"/>
            <a:ext cx="6302311" cy="62058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4" name="Picture 13"/>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678000" y="2209800"/>
            <a:ext cx="3918604" cy="35904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6" name="Left Brace 15"/>
          <p:cNvSpPr/>
          <p:nvPr/>
        </p:nvSpPr>
        <p:spPr bwMode="auto">
          <a:xfrm rot="16200000">
            <a:off x="5090538" y="2794028"/>
            <a:ext cx="421234" cy="4506310"/>
          </a:xfrm>
          <a:prstGeom prst="leftBrace">
            <a:avLst>
              <a:gd name="adj1" fmla="val 43306"/>
              <a:gd name="adj2" fmla="val 64417"/>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TextBox 16"/>
          <p:cNvSpPr txBox="1"/>
          <p:nvPr/>
        </p:nvSpPr>
        <p:spPr>
          <a:xfrm>
            <a:off x="501870" y="5334000"/>
            <a:ext cx="4692092" cy="430887"/>
          </a:xfrm>
          <a:prstGeom prst="rect">
            <a:avLst/>
          </a:prstGeom>
          <a:noFill/>
        </p:spPr>
        <p:txBody>
          <a:bodyPr wrap="square" rtlCol="0">
            <a:spAutoFit/>
          </a:bodyPr>
          <a:lstStyle/>
          <a:p>
            <a:r>
              <a:rPr lang="en-US" sz="2200" dirty="0" smtClean="0">
                <a:solidFill>
                  <a:schemeClr val="tx1"/>
                </a:solidFill>
              </a:rPr>
              <a:t>Define a relaxed </a:t>
            </a:r>
            <a:r>
              <a:rPr lang="en-US" sz="2200" i="1" dirty="0" smtClean="0">
                <a:solidFill>
                  <a:schemeClr val="tx1"/>
                </a:solidFill>
              </a:rPr>
              <a:t>matching</a:t>
            </a:r>
            <a:r>
              <a:rPr lang="en-US" sz="2200" dirty="0" smtClean="0">
                <a:solidFill>
                  <a:schemeClr val="tx1"/>
                </a:solidFill>
              </a:rPr>
              <a:t> </a:t>
            </a:r>
            <a:r>
              <a:rPr lang="en-US" sz="2200" i="1" dirty="0" smtClean="0">
                <a:solidFill>
                  <a:schemeClr val="tx1"/>
                </a:solidFill>
              </a:rPr>
              <a:t>polytope</a:t>
            </a:r>
            <a:r>
              <a:rPr lang="en-US" sz="2200" dirty="0" smtClean="0">
                <a:solidFill>
                  <a:schemeClr val="tx1"/>
                </a:solidFill>
              </a:rPr>
              <a:t>, </a:t>
            </a:r>
            <a:endParaRPr lang="en-US" sz="2200" dirty="0">
              <a:solidFill>
                <a:schemeClr val="tx1"/>
              </a:solidFill>
            </a:endParaRPr>
          </a:p>
        </p:txBody>
      </p:sp>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auto">
          <a:xfrm>
            <a:off x="5128644" y="5335919"/>
            <a:ext cx="2054005" cy="43426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9" name="Rectangle 18"/>
          <p:cNvSpPr/>
          <p:nvPr/>
        </p:nvSpPr>
        <p:spPr bwMode="auto">
          <a:xfrm>
            <a:off x="425670" y="1981200"/>
            <a:ext cx="8108730" cy="1598977"/>
          </a:xfrm>
          <a:prstGeom prst="rect">
            <a:avLst/>
          </a:prstGeom>
          <a:noFill/>
          <a:ln w="38100" cap="flat" cmpd="sng" algn="ctr">
            <a:solidFill>
              <a:srgbClr val="7030A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819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83854" y="5683880"/>
            <a:ext cx="1697236" cy="1021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86646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Matching as MAP Inference</a:t>
            </a:r>
            <a:endParaRPr lang="en-US" dirty="0">
              <a:solidFill>
                <a:srgbClr val="0070C0"/>
              </a:solidFill>
            </a:endParaRPr>
          </a:p>
        </p:txBody>
      </p:sp>
      <p:sp>
        <p:nvSpPr>
          <p:cNvPr id="3" name="Content Placeholder 2"/>
          <p:cNvSpPr>
            <a:spLocks noGrp="1"/>
          </p:cNvSpPr>
          <p:nvPr>
            <p:ph idx="1"/>
          </p:nvPr>
        </p:nvSpPr>
        <p:spPr/>
        <p:txBody>
          <a:bodyPr/>
          <a:lstStyle/>
          <a:p>
            <a:r>
              <a:rPr lang="en-US" dirty="0" smtClean="0"/>
              <a:t>Associate a variable with each edge</a:t>
            </a:r>
          </a:p>
          <a:p>
            <a:endParaRPr lang="en-US" dirty="0"/>
          </a:p>
          <a:p>
            <a:pPr marL="0" indent="0">
              <a:buNone/>
            </a:pPr>
            <a:endParaRPr lang="en-US" sz="1050" dirty="0" smtClean="0"/>
          </a:p>
          <a:p>
            <a:pPr marL="0" indent="0">
              <a:buNone/>
            </a:pPr>
            <a:r>
              <a:rPr lang="en-US" sz="2400" i="1" dirty="0" smtClean="0"/>
              <a:t>	 where</a:t>
            </a:r>
          </a:p>
        </p:txBody>
      </p:sp>
      <p:pic>
        <p:nvPicPr>
          <p:cNvPr id="6" name="Picture 5"/>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6983312" y="1609725"/>
            <a:ext cx="1855888" cy="36441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9" name="Picture 8"/>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2196276" y="3336600"/>
            <a:ext cx="1409803" cy="25409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17" name="Picture 1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4350250" y="3048000"/>
            <a:ext cx="3186619" cy="83129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auto">
          <a:xfrm>
            <a:off x="1377986" y="2209800"/>
            <a:ext cx="6394414" cy="608991"/>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 name="Slide Number Placeholder 3"/>
          <p:cNvSpPr>
            <a:spLocks noGrp="1"/>
          </p:cNvSpPr>
          <p:nvPr>
            <p:ph type="sldNum" idx="11"/>
          </p:nvPr>
        </p:nvSpPr>
        <p:spPr/>
        <p:txBody>
          <a:bodyPr/>
          <a:lstStyle/>
          <a:p>
            <a:fld id="{EB2E650A-A1FA-4E74-8175-5845299D71FD}" type="slidenum">
              <a:rPr lang="en-US" smtClean="0"/>
              <a:pPr/>
              <a:t>77</a:t>
            </a:fld>
            <a:endParaRPr lang="en-US"/>
          </a:p>
        </p:txBody>
      </p:sp>
      <p:sp>
        <p:nvSpPr>
          <p:cNvPr id="10" name="Left Brace 9"/>
          <p:cNvSpPr/>
          <p:nvPr/>
        </p:nvSpPr>
        <p:spPr bwMode="auto">
          <a:xfrm rot="16200000">
            <a:off x="6122294" y="2886783"/>
            <a:ext cx="406827" cy="2548446"/>
          </a:xfrm>
          <a:prstGeom prst="leftBrace">
            <a:avLst>
              <a:gd name="adj1" fmla="val 49665"/>
              <a:gd name="adj2" fmla="val 47688"/>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TextBox 10"/>
          <p:cNvSpPr txBox="1"/>
          <p:nvPr/>
        </p:nvSpPr>
        <p:spPr>
          <a:xfrm>
            <a:off x="5278820" y="4374930"/>
            <a:ext cx="1983876" cy="707886"/>
          </a:xfrm>
          <a:prstGeom prst="rect">
            <a:avLst/>
          </a:prstGeom>
          <a:noFill/>
        </p:spPr>
        <p:txBody>
          <a:bodyPr wrap="square" rtlCol="0">
            <a:spAutoFit/>
          </a:bodyPr>
          <a:lstStyle/>
          <a:p>
            <a:pPr algn="ctr"/>
            <a:r>
              <a:rPr lang="en-US" sz="2000" dirty="0" smtClean="0">
                <a:solidFill>
                  <a:schemeClr val="tx1"/>
                </a:solidFill>
                <a:latin typeface="+mn-lt"/>
              </a:rPr>
              <a:t>Vertex incidence constraints</a:t>
            </a:r>
            <a:endParaRPr lang="en-US" sz="2000" i="1" dirty="0">
              <a:solidFill>
                <a:schemeClr val="tx1"/>
              </a:solidFill>
              <a:latin typeface="+mn-lt"/>
            </a:endParaRPr>
          </a:p>
        </p:txBody>
      </p:sp>
      <p:sp>
        <p:nvSpPr>
          <p:cNvPr id="12" name="Left Brace 11"/>
          <p:cNvSpPr/>
          <p:nvPr/>
        </p:nvSpPr>
        <p:spPr bwMode="auto">
          <a:xfrm rot="16200000">
            <a:off x="2706194" y="3281946"/>
            <a:ext cx="412662" cy="1710245"/>
          </a:xfrm>
          <a:prstGeom prst="leftBrace">
            <a:avLst>
              <a:gd name="adj1" fmla="val 26742"/>
              <a:gd name="adj2" fmla="val 47688"/>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TextBox 12"/>
          <p:cNvSpPr txBox="1"/>
          <p:nvPr/>
        </p:nvSpPr>
        <p:spPr>
          <a:xfrm>
            <a:off x="1902324" y="4288220"/>
            <a:ext cx="1983876" cy="400110"/>
          </a:xfrm>
          <a:prstGeom prst="rect">
            <a:avLst/>
          </a:prstGeom>
          <a:noFill/>
        </p:spPr>
        <p:txBody>
          <a:bodyPr wrap="square" rtlCol="0">
            <a:spAutoFit/>
          </a:bodyPr>
          <a:lstStyle/>
          <a:p>
            <a:pPr algn="ctr"/>
            <a:r>
              <a:rPr lang="en-US" sz="2000" dirty="0" smtClean="0">
                <a:solidFill>
                  <a:schemeClr val="tx1"/>
                </a:solidFill>
                <a:latin typeface="+mn-lt"/>
              </a:rPr>
              <a:t>Edge weights</a:t>
            </a:r>
            <a:endParaRPr lang="en-US" sz="2000" i="1" dirty="0">
              <a:solidFill>
                <a:schemeClr val="tx1"/>
              </a:solidFill>
              <a:latin typeface="+mn-lt"/>
            </a:endParaRPr>
          </a:p>
        </p:txBody>
      </p:sp>
      <p:sp>
        <p:nvSpPr>
          <p:cNvPr id="14" name="Rectangle 13"/>
          <p:cNvSpPr/>
          <p:nvPr/>
        </p:nvSpPr>
        <p:spPr bwMode="auto">
          <a:xfrm>
            <a:off x="425670" y="2057400"/>
            <a:ext cx="8108730" cy="2025605"/>
          </a:xfrm>
          <a:prstGeom prst="rect">
            <a:avLst/>
          </a:prstGeom>
          <a:noFill/>
          <a:ln w="3810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9218"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85568" y="5715000"/>
            <a:ext cx="1695372" cy="947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874194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polytopes </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78</a:t>
            </a:fld>
            <a:endParaRPr lang="en-US"/>
          </a:p>
        </p:txBody>
      </p:sp>
      <p:sp>
        <p:nvSpPr>
          <p:cNvPr id="5" name="Dodecagon 4"/>
          <p:cNvSpPr/>
          <p:nvPr/>
        </p:nvSpPr>
        <p:spPr bwMode="auto">
          <a:xfrm>
            <a:off x="2143125" y="2286000"/>
            <a:ext cx="2978126" cy="3502454"/>
          </a:xfrm>
          <a:prstGeom prst="dodecagon">
            <a:avLst/>
          </a:prstGeom>
          <a:solidFill>
            <a:schemeClr val="accent2">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Freeform 5"/>
          <p:cNvSpPr/>
          <p:nvPr/>
        </p:nvSpPr>
        <p:spPr bwMode="auto">
          <a:xfrm>
            <a:off x="2162174" y="2286000"/>
            <a:ext cx="2943225" cy="3489946"/>
          </a:xfrm>
          <a:custGeom>
            <a:avLst/>
            <a:gdLst>
              <a:gd name="connsiteX0" fmla="*/ 1524000 w 2409825"/>
              <a:gd name="connsiteY0" fmla="*/ 0 h 2657475"/>
              <a:gd name="connsiteX1" fmla="*/ 323850 w 2409825"/>
              <a:gd name="connsiteY1" fmla="*/ 342900 h 2657475"/>
              <a:gd name="connsiteX2" fmla="*/ 0 w 2409825"/>
              <a:gd name="connsiteY2" fmla="*/ 1695450 h 2657475"/>
              <a:gd name="connsiteX3" fmla="*/ 857250 w 2409825"/>
              <a:gd name="connsiteY3" fmla="*/ 2657475 h 2657475"/>
              <a:gd name="connsiteX4" fmla="*/ 2076450 w 2409825"/>
              <a:gd name="connsiteY4" fmla="*/ 2305050 h 2657475"/>
              <a:gd name="connsiteX5" fmla="*/ 2409825 w 2409825"/>
              <a:gd name="connsiteY5" fmla="*/ 981075 h 2657475"/>
              <a:gd name="connsiteX6" fmla="*/ 1524000 w 2409825"/>
              <a:gd name="connsiteY6"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825" h="2657475">
                <a:moveTo>
                  <a:pt x="1524000" y="0"/>
                </a:moveTo>
                <a:lnTo>
                  <a:pt x="323850" y="342900"/>
                </a:lnTo>
                <a:lnTo>
                  <a:pt x="0" y="1695450"/>
                </a:lnTo>
                <a:lnTo>
                  <a:pt x="857250" y="2657475"/>
                </a:lnTo>
                <a:lnTo>
                  <a:pt x="2076450" y="2305050"/>
                </a:lnTo>
                <a:lnTo>
                  <a:pt x="2409825" y="981075"/>
                </a:lnTo>
                <a:lnTo>
                  <a:pt x="1524000" y="0"/>
                </a:lnTo>
                <a:close/>
              </a:path>
            </a:pathLst>
          </a:cu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3120923" y="22083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8" name="Oval 7"/>
          <p:cNvSpPr/>
          <p:nvPr/>
        </p:nvSpPr>
        <p:spPr bwMode="auto">
          <a:xfrm>
            <a:off x="3895694" y="2208309"/>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Oval 8"/>
          <p:cNvSpPr/>
          <p:nvPr/>
        </p:nvSpPr>
        <p:spPr bwMode="auto">
          <a:xfrm>
            <a:off x="4667096" y="2656204"/>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Oval 9"/>
          <p:cNvSpPr/>
          <p:nvPr/>
        </p:nvSpPr>
        <p:spPr bwMode="auto">
          <a:xfrm>
            <a:off x="5051451" y="3464571"/>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051450" y="4442888"/>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 name="Oval 11"/>
          <p:cNvSpPr/>
          <p:nvPr/>
        </p:nvSpPr>
        <p:spPr bwMode="auto">
          <a:xfrm>
            <a:off x="4639673" y="521348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975185" y="571076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Oval 13"/>
          <p:cNvSpPr/>
          <p:nvPr/>
        </p:nvSpPr>
        <p:spPr bwMode="auto">
          <a:xfrm>
            <a:off x="3120923" y="5698255"/>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2460573" y="52184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6" name="Oval 15"/>
          <p:cNvSpPr/>
          <p:nvPr/>
        </p:nvSpPr>
        <p:spPr bwMode="auto">
          <a:xfrm>
            <a:off x="2073325" y="4442888"/>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2076449" y="346330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8" name="Oval 17"/>
          <p:cNvSpPr/>
          <p:nvPr/>
        </p:nvSpPr>
        <p:spPr bwMode="auto">
          <a:xfrm>
            <a:off x="2483069" y="268466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1" name="Straight Arrow Connector 20"/>
          <p:cNvCxnSpPr/>
          <p:nvPr/>
        </p:nvCxnSpPr>
        <p:spPr bwMode="auto">
          <a:xfrm>
            <a:off x="1952624" y="2470696"/>
            <a:ext cx="333376" cy="107029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flipH="1" flipV="1">
            <a:off x="5283941" y="4598270"/>
            <a:ext cx="1285609" cy="50713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p:cNvSpPr txBox="1"/>
          <p:nvPr/>
        </p:nvSpPr>
        <p:spPr>
          <a:xfrm>
            <a:off x="6569550" y="1474902"/>
            <a:ext cx="2345850" cy="707886"/>
          </a:xfrm>
          <a:prstGeom prst="rect">
            <a:avLst/>
          </a:prstGeom>
          <a:noFill/>
        </p:spPr>
        <p:txBody>
          <a:bodyPr wrap="square" rtlCol="0">
            <a:spAutoFit/>
          </a:bodyPr>
          <a:lstStyle/>
          <a:p>
            <a:pPr algn="ctr"/>
            <a:r>
              <a:rPr lang="en-US" sz="2000" dirty="0" smtClean="0">
                <a:solidFill>
                  <a:schemeClr val="tx1"/>
                </a:solidFill>
                <a:latin typeface="+mn-lt"/>
              </a:rPr>
              <a:t>Feasible Integral Vertices / </a:t>
            </a:r>
            <a:r>
              <a:rPr lang="en-US" sz="2000" dirty="0" err="1" smtClean="0">
                <a:solidFill>
                  <a:schemeClr val="tx1"/>
                </a:solidFill>
                <a:latin typeface="+mn-lt"/>
              </a:rPr>
              <a:t>Matchings</a:t>
            </a:r>
            <a:endParaRPr lang="en-US" sz="2000" dirty="0">
              <a:solidFill>
                <a:schemeClr val="tx1"/>
              </a:solidFill>
              <a:latin typeface="+mn-lt"/>
            </a:endParaRPr>
          </a:p>
        </p:txBody>
      </p:sp>
      <p:sp>
        <p:nvSpPr>
          <p:cNvPr id="24" name="TextBox 23"/>
          <p:cNvSpPr txBox="1"/>
          <p:nvPr/>
        </p:nvSpPr>
        <p:spPr>
          <a:xfrm>
            <a:off x="6569550" y="5019847"/>
            <a:ext cx="2345850" cy="707886"/>
          </a:xfrm>
          <a:prstGeom prst="rect">
            <a:avLst/>
          </a:prstGeom>
          <a:noFill/>
        </p:spPr>
        <p:txBody>
          <a:bodyPr wrap="square" rtlCol="0">
            <a:spAutoFit/>
          </a:bodyPr>
          <a:lstStyle/>
          <a:p>
            <a:pPr algn="ctr"/>
            <a:r>
              <a:rPr lang="en-US" sz="2000" dirty="0" smtClean="0">
                <a:solidFill>
                  <a:schemeClr val="tx1"/>
                </a:solidFill>
                <a:latin typeface="+mn-lt"/>
              </a:rPr>
              <a:t>Feasible Fractional Vertices / </a:t>
            </a:r>
            <a:r>
              <a:rPr lang="en-US" sz="2000" dirty="0" err="1" smtClean="0">
                <a:solidFill>
                  <a:schemeClr val="tx1"/>
                </a:solidFill>
                <a:latin typeface="+mn-lt"/>
              </a:rPr>
              <a:t>Matchings</a:t>
            </a:r>
            <a:endParaRPr lang="en-US" sz="2000" dirty="0">
              <a:solidFill>
                <a:schemeClr val="tx1"/>
              </a:solidFill>
              <a:latin typeface="+mn-lt"/>
            </a:endParaRPr>
          </a:p>
        </p:txBody>
      </p:sp>
      <p:cxnSp>
        <p:nvCxnSpPr>
          <p:cNvPr id="25" name="Straight Arrow Connector 24"/>
          <p:cNvCxnSpPr>
            <a:stCxn id="23" idx="1"/>
          </p:cNvCxnSpPr>
          <p:nvPr/>
        </p:nvCxnSpPr>
        <p:spPr bwMode="auto">
          <a:xfrm flipH="1">
            <a:off x="4114784" y="1828845"/>
            <a:ext cx="2454766" cy="457155"/>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p:nvPr/>
        </p:nvCxnSpPr>
        <p:spPr bwMode="auto">
          <a:xfrm flipH="1">
            <a:off x="5283942" y="2208309"/>
            <a:ext cx="1650258" cy="125487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24" idx="1"/>
          </p:cNvCxnSpPr>
          <p:nvPr/>
        </p:nvCxnSpPr>
        <p:spPr bwMode="auto">
          <a:xfrm flipH="1">
            <a:off x="4267200" y="5373790"/>
            <a:ext cx="2302350" cy="402155"/>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697901" y="3661395"/>
            <a:ext cx="1859549" cy="4008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779307" y="2003376"/>
            <a:ext cx="1697193" cy="3588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1873800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between polytopes </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79</a:t>
            </a:fld>
            <a:endParaRPr lang="en-US"/>
          </a:p>
        </p:txBody>
      </p:sp>
      <p:sp>
        <p:nvSpPr>
          <p:cNvPr id="5" name="Dodecagon 4"/>
          <p:cNvSpPr/>
          <p:nvPr/>
        </p:nvSpPr>
        <p:spPr bwMode="auto">
          <a:xfrm>
            <a:off x="905748" y="2134856"/>
            <a:ext cx="2978126" cy="3502454"/>
          </a:xfrm>
          <a:prstGeom prst="dodecagon">
            <a:avLst/>
          </a:prstGeom>
          <a:solidFill>
            <a:schemeClr val="accent2">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Freeform 5"/>
          <p:cNvSpPr/>
          <p:nvPr/>
        </p:nvSpPr>
        <p:spPr bwMode="auto">
          <a:xfrm>
            <a:off x="924797" y="2134856"/>
            <a:ext cx="2943225" cy="3489946"/>
          </a:xfrm>
          <a:custGeom>
            <a:avLst/>
            <a:gdLst>
              <a:gd name="connsiteX0" fmla="*/ 1524000 w 2409825"/>
              <a:gd name="connsiteY0" fmla="*/ 0 h 2657475"/>
              <a:gd name="connsiteX1" fmla="*/ 323850 w 2409825"/>
              <a:gd name="connsiteY1" fmla="*/ 342900 h 2657475"/>
              <a:gd name="connsiteX2" fmla="*/ 0 w 2409825"/>
              <a:gd name="connsiteY2" fmla="*/ 1695450 h 2657475"/>
              <a:gd name="connsiteX3" fmla="*/ 857250 w 2409825"/>
              <a:gd name="connsiteY3" fmla="*/ 2657475 h 2657475"/>
              <a:gd name="connsiteX4" fmla="*/ 2076450 w 2409825"/>
              <a:gd name="connsiteY4" fmla="*/ 2305050 h 2657475"/>
              <a:gd name="connsiteX5" fmla="*/ 2409825 w 2409825"/>
              <a:gd name="connsiteY5" fmla="*/ 981075 h 2657475"/>
              <a:gd name="connsiteX6" fmla="*/ 1524000 w 2409825"/>
              <a:gd name="connsiteY6"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825" h="2657475">
                <a:moveTo>
                  <a:pt x="1524000" y="0"/>
                </a:moveTo>
                <a:lnTo>
                  <a:pt x="323850" y="342900"/>
                </a:lnTo>
                <a:lnTo>
                  <a:pt x="0" y="1695450"/>
                </a:lnTo>
                <a:lnTo>
                  <a:pt x="857250" y="2657475"/>
                </a:lnTo>
                <a:lnTo>
                  <a:pt x="2076450" y="2305050"/>
                </a:lnTo>
                <a:lnTo>
                  <a:pt x="2409825" y="981075"/>
                </a:lnTo>
                <a:lnTo>
                  <a:pt x="1524000" y="0"/>
                </a:lnTo>
                <a:close/>
              </a:path>
            </a:pathLst>
          </a:cu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1883546" y="2057165"/>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8" name="Oval 7"/>
          <p:cNvSpPr/>
          <p:nvPr/>
        </p:nvSpPr>
        <p:spPr bwMode="auto">
          <a:xfrm>
            <a:off x="2658317" y="2057165"/>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 name="Oval 8"/>
          <p:cNvSpPr/>
          <p:nvPr/>
        </p:nvSpPr>
        <p:spPr bwMode="auto">
          <a:xfrm>
            <a:off x="3429719" y="2505060"/>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Oval 9"/>
          <p:cNvSpPr/>
          <p:nvPr/>
        </p:nvSpPr>
        <p:spPr bwMode="auto">
          <a:xfrm>
            <a:off x="3814074" y="3313427"/>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3814073" y="4291744"/>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 name="Oval 11"/>
          <p:cNvSpPr/>
          <p:nvPr/>
        </p:nvSpPr>
        <p:spPr bwMode="auto">
          <a:xfrm>
            <a:off x="3402296" y="5062338"/>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2737808" y="555961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Oval 13"/>
          <p:cNvSpPr/>
          <p:nvPr/>
        </p:nvSpPr>
        <p:spPr bwMode="auto">
          <a:xfrm>
            <a:off x="1883546" y="5547111"/>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1223196" y="5067265"/>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6" name="Oval 15"/>
          <p:cNvSpPr/>
          <p:nvPr/>
        </p:nvSpPr>
        <p:spPr bwMode="auto">
          <a:xfrm>
            <a:off x="835948" y="4291744"/>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839072" y="331215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8" name="Oval 17"/>
          <p:cNvSpPr/>
          <p:nvPr/>
        </p:nvSpPr>
        <p:spPr bwMode="auto">
          <a:xfrm>
            <a:off x="1245692" y="2533518"/>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1" name="Straight Arrow Connector 20"/>
          <p:cNvCxnSpPr/>
          <p:nvPr/>
        </p:nvCxnSpPr>
        <p:spPr bwMode="auto">
          <a:xfrm>
            <a:off x="975547" y="1866651"/>
            <a:ext cx="73076" cy="147103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bwMode="auto">
          <a:xfrm>
            <a:off x="1460524" y="3510251"/>
            <a:ext cx="1859549" cy="4008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340458" y="1507827"/>
            <a:ext cx="1697193" cy="3588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0" name="5-Point Star 29"/>
          <p:cNvSpPr/>
          <p:nvPr/>
        </p:nvSpPr>
        <p:spPr bwMode="auto">
          <a:xfrm>
            <a:off x="3693374" y="3198188"/>
            <a:ext cx="381000" cy="3858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Rectangle 31"/>
          <p:cNvSpPr/>
          <p:nvPr/>
        </p:nvSpPr>
        <p:spPr>
          <a:xfrm>
            <a:off x="6040966" y="4114800"/>
            <a:ext cx="1380067" cy="5334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match-IP</a:t>
            </a:r>
            <a:endParaRPr lang="en-US" sz="2400" dirty="0">
              <a:solidFill>
                <a:schemeClr val="tx1"/>
              </a:solidFill>
            </a:endParaRPr>
          </a:p>
        </p:txBody>
      </p:sp>
      <p:sp>
        <p:nvSpPr>
          <p:cNvPr id="33" name="Rectangle 32"/>
          <p:cNvSpPr/>
          <p:nvPr/>
        </p:nvSpPr>
        <p:spPr>
          <a:xfrm>
            <a:off x="6963833" y="5486400"/>
            <a:ext cx="1494367" cy="533400"/>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match-LP</a:t>
            </a:r>
            <a:endParaRPr lang="en-US" sz="2400" dirty="0">
              <a:solidFill>
                <a:schemeClr val="tx1"/>
              </a:solidFill>
            </a:endParaRPr>
          </a:p>
        </p:txBody>
      </p:sp>
      <p:sp>
        <p:nvSpPr>
          <p:cNvPr id="34" name="Rectangle 33"/>
          <p:cNvSpPr/>
          <p:nvPr/>
        </p:nvSpPr>
        <p:spPr>
          <a:xfrm>
            <a:off x="4800600" y="5486400"/>
            <a:ext cx="1676400" cy="533400"/>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MAP-match</a:t>
            </a:r>
            <a:endParaRPr lang="en-US" sz="2400" dirty="0">
              <a:solidFill>
                <a:schemeClr val="tx1"/>
              </a:solidFill>
            </a:endParaRPr>
          </a:p>
        </p:txBody>
      </p:sp>
      <p:cxnSp>
        <p:nvCxnSpPr>
          <p:cNvPr id="35" name="Elbow Connector 34"/>
          <p:cNvCxnSpPr>
            <a:stCxn id="32" idx="2"/>
            <a:endCxn id="33" idx="0"/>
          </p:cNvCxnSpPr>
          <p:nvPr/>
        </p:nvCxnSpPr>
        <p:spPr bwMode="auto">
          <a:xfrm rot="16200000" flipH="1">
            <a:off x="6801908" y="4577291"/>
            <a:ext cx="838200" cy="980017"/>
          </a:xfrm>
          <a:prstGeom prst="bentConnector3">
            <a:avLst>
              <a:gd name="adj1" fmla="val 50000"/>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Elbow Connector 35"/>
          <p:cNvCxnSpPr>
            <a:stCxn id="32" idx="2"/>
            <a:endCxn id="34" idx="0"/>
          </p:cNvCxnSpPr>
          <p:nvPr/>
        </p:nvCxnSpPr>
        <p:spPr bwMode="auto">
          <a:xfrm rot="5400000">
            <a:off x="5765800" y="4521200"/>
            <a:ext cx="838200" cy="1092200"/>
          </a:xfrm>
          <a:prstGeom prst="bentConnector3">
            <a:avLst>
              <a:gd name="adj1" fmla="val 50000"/>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Rectangle 45"/>
          <p:cNvSpPr/>
          <p:nvPr/>
        </p:nvSpPr>
        <p:spPr bwMode="auto">
          <a:xfrm>
            <a:off x="4343400" y="1600200"/>
            <a:ext cx="4648200" cy="2060046"/>
          </a:xfrm>
          <a:prstGeom prst="rect">
            <a:avLst/>
          </a:prstGeom>
          <a:solidFill>
            <a:schemeClr val="accent3">
              <a:lumMod val="85000"/>
            </a:schemeClr>
          </a:solidFill>
          <a:ln w="2857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3" name="TextBox 22"/>
          <p:cNvSpPr txBox="1"/>
          <p:nvPr/>
        </p:nvSpPr>
        <p:spPr>
          <a:xfrm>
            <a:off x="4343400" y="1679138"/>
            <a:ext cx="4648199" cy="1292662"/>
          </a:xfrm>
          <a:prstGeom prst="rect">
            <a:avLst/>
          </a:prstGeom>
          <a:noFill/>
        </p:spPr>
        <p:txBody>
          <a:bodyPr wrap="square" rtlCol="0">
            <a:spAutoFit/>
          </a:bodyPr>
          <a:lstStyle/>
          <a:p>
            <a:pPr algn="ctr"/>
            <a:r>
              <a:rPr lang="en-US" sz="2600" b="1" dirty="0" smtClean="0">
                <a:solidFill>
                  <a:schemeClr val="tx1"/>
                </a:solidFill>
                <a:latin typeface="+mn-lt"/>
              </a:rPr>
              <a:t>If</a:t>
            </a:r>
            <a:r>
              <a:rPr lang="en-US" sz="2600" dirty="0" smtClean="0">
                <a:solidFill>
                  <a:schemeClr val="tx1"/>
                </a:solidFill>
                <a:latin typeface="+mn-lt"/>
              </a:rPr>
              <a:t> integral solution to match-LP, </a:t>
            </a:r>
            <a:r>
              <a:rPr lang="en-US" sz="2600" b="1" dirty="0" smtClean="0">
                <a:solidFill>
                  <a:schemeClr val="tx1"/>
                </a:solidFill>
                <a:latin typeface="+mn-lt"/>
              </a:rPr>
              <a:t>then</a:t>
            </a:r>
            <a:r>
              <a:rPr lang="en-US" sz="2600" dirty="0" smtClean="0">
                <a:solidFill>
                  <a:schemeClr val="tx1"/>
                </a:solidFill>
                <a:latin typeface="+mn-lt"/>
              </a:rPr>
              <a:t> max-product BP on MAP-match is provably exact</a:t>
            </a:r>
            <a:endParaRPr lang="en-US" sz="2600" dirty="0">
              <a:solidFill>
                <a:schemeClr val="tx1"/>
              </a:solidFill>
              <a:latin typeface="+mn-lt"/>
            </a:endParaRPr>
          </a:p>
        </p:txBody>
      </p:sp>
      <p:sp>
        <p:nvSpPr>
          <p:cNvPr id="42" name="Rectangle 41"/>
          <p:cNvSpPr/>
          <p:nvPr/>
        </p:nvSpPr>
        <p:spPr>
          <a:xfrm>
            <a:off x="4495800" y="3058180"/>
            <a:ext cx="4495799" cy="584775"/>
          </a:xfrm>
          <a:prstGeom prst="rect">
            <a:avLst/>
          </a:prstGeom>
        </p:spPr>
        <p:txBody>
          <a:bodyPr wrap="square">
            <a:spAutoFit/>
          </a:bodyPr>
          <a:lstStyle/>
          <a:p>
            <a:pPr marL="571500" lvl="1" indent="-571500"/>
            <a:r>
              <a:rPr lang="en-US" sz="1600" dirty="0">
                <a:solidFill>
                  <a:schemeClr val="tx1"/>
                </a:solidFill>
              </a:rPr>
              <a:t>bipartite graphs </a:t>
            </a:r>
            <a:r>
              <a:rPr lang="en-US" sz="1400" dirty="0">
                <a:solidFill>
                  <a:schemeClr val="tx1"/>
                </a:solidFill>
              </a:rPr>
              <a:t>[</a:t>
            </a:r>
            <a:r>
              <a:rPr lang="en-US" sz="1400" dirty="0" err="1">
                <a:solidFill>
                  <a:schemeClr val="tx1"/>
                </a:solidFill>
              </a:rPr>
              <a:t>Bayati</a:t>
            </a:r>
            <a:r>
              <a:rPr lang="en-US" sz="1400" dirty="0">
                <a:solidFill>
                  <a:schemeClr val="tx1"/>
                </a:solidFill>
              </a:rPr>
              <a:t>, Shah, Sharma ‘05]</a:t>
            </a:r>
            <a:endParaRPr lang="en-US" sz="2000" dirty="0">
              <a:solidFill>
                <a:schemeClr val="tx1"/>
              </a:solidFill>
            </a:endParaRPr>
          </a:p>
          <a:p>
            <a:pPr marL="571500" lvl="1" indent="-571500"/>
            <a:r>
              <a:rPr lang="en-US" sz="1600" dirty="0">
                <a:solidFill>
                  <a:schemeClr val="tx1"/>
                </a:solidFill>
              </a:rPr>
              <a:t>general graphs </a:t>
            </a:r>
            <a:r>
              <a:rPr lang="en-US" sz="1400" dirty="0">
                <a:solidFill>
                  <a:schemeClr val="tx1"/>
                </a:solidFill>
              </a:rPr>
              <a:t>[</a:t>
            </a:r>
            <a:r>
              <a:rPr lang="en-US" sz="1400" dirty="0" err="1">
                <a:solidFill>
                  <a:schemeClr val="tx1"/>
                </a:solidFill>
              </a:rPr>
              <a:t>Sanghavi</a:t>
            </a:r>
            <a:r>
              <a:rPr lang="en-US" sz="1400" dirty="0">
                <a:solidFill>
                  <a:schemeClr val="tx1"/>
                </a:solidFill>
              </a:rPr>
              <a:t>, </a:t>
            </a:r>
            <a:r>
              <a:rPr lang="en-US" sz="1600" dirty="0" err="1">
                <a:solidFill>
                  <a:schemeClr val="tx1"/>
                </a:solidFill>
              </a:rPr>
              <a:t>Malioutov</a:t>
            </a:r>
            <a:r>
              <a:rPr lang="en-US" sz="1400" dirty="0">
                <a:solidFill>
                  <a:schemeClr val="tx1"/>
                </a:solidFill>
              </a:rPr>
              <a:t>, </a:t>
            </a:r>
            <a:r>
              <a:rPr lang="en-US" sz="1400" dirty="0" err="1">
                <a:solidFill>
                  <a:schemeClr val="tx1"/>
                </a:solidFill>
              </a:rPr>
              <a:t>Willsky</a:t>
            </a:r>
            <a:r>
              <a:rPr lang="en-US" sz="1400" dirty="0">
                <a:solidFill>
                  <a:schemeClr val="tx1"/>
                </a:solidFill>
              </a:rPr>
              <a:t> ‘07]</a:t>
            </a:r>
            <a:endParaRPr lang="en-US" sz="1600" dirty="0">
              <a:solidFill>
                <a:schemeClr val="tx1"/>
              </a:solidFill>
            </a:endParaRPr>
          </a:p>
        </p:txBody>
      </p:sp>
      <p:sp>
        <p:nvSpPr>
          <p:cNvPr id="48" name="TextBox 47"/>
          <p:cNvSpPr txBox="1"/>
          <p:nvPr/>
        </p:nvSpPr>
        <p:spPr>
          <a:xfrm>
            <a:off x="7620000" y="4717178"/>
            <a:ext cx="533400" cy="584775"/>
          </a:xfrm>
          <a:prstGeom prst="rect">
            <a:avLst/>
          </a:prstGeom>
          <a:noFill/>
        </p:spPr>
        <p:txBody>
          <a:bodyPr wrap="square" rtlCol="0">
            <a:spAutoFit/>
          </a:bodyPr>
          <a:lstStyle/>
          <a:p>
            <a:pPr algn="ctr"/>
            <a:r>
              <a:rPr lang="en-US" sz="3200" dirty="0" smtClean="0">
                <a:solidFill>
                  <a:schemeClr val="tx1"/>
                </a:solidFill>
                <a:latin typeface="Calibri"/>
                <a:cs typeface="Calibri"/>
              </a:rPr>
              <a:t>≡</a:t>
            </a:r>
            <a:endParaRPr lang="en-US" sz="3200" dirty="0">
              <a:solidFill>
                <a:schemeClr val="tx1"/>
              </a:solidFill>
            </a:endParaRPr>
          </a:p>
        </p:txBody>
      </p:sp>
      <p:sp>
        <p:nvSpPr>
          <p:cNvPr id="49" name="TextBox 48"/>
          <p:cNvSpPr txBox="1"/>
          <p:nvPr/>
        </p:nvSpPr>
        <p:spPr>
          <a:xfrm>
            <a:off x="5029200" y="4749225"/>
            <a:ext cx="685800" cy="523220"/>
          </a:xfrm>
          <a:prstGeom prst="rect">
            <a:avLst/>
          </a:prstGeom>
          <a:noFill/>
        </p:spPr>
        <p:txBody>
          <a:bodyPr wrap="square" rtlCol="0">
            <a:spAutoFit/>
          </a:bodyPr>
          <a:lstStyle/>
          <a:p>
            <a:pPr algn="ctr"/>
            <a:r>
              <a:rPr lang="en-US" sz="2800" dirty="0" smtClean="0">
                <a:solidFill>
                  <a:schemeClr val="tx1"/>
                </a:solidFill>
                <a:latin typeface="Calibri"/>
                <a:cs typeface="Calibri"/>
              </a:rPr>
              <a:t>BP</a:t>
            </a:r>
            <a:endParaRPr lang="en-US" sz="2800" dirty="0">
              <a:solidFill>
                <a:schemeClr val="tx1"/>
              </a:solidFill>
            </a:endParaRPr>
          </a:p>
        </p:txBody>
      </p:sp>
    </p:spTree>
    <p:extLst>
      <p:ext uri="{BB962C8B-B14F-4D97-AF65-F5344CB8AC3E}">
        <p14:creationId xmlns:p14="http://schemas.microsoft.com/office/powerpoint/2010/main" val="2988998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“Bottom-up” approach</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8</a:t>
            </a:fld>
            <a:endParaRPr lang="en-US"/>
          </a:p>
        </p:txBody>
      </p:sp>
      <p:cxnSp>
        <p:nvCxnSpPr>
          <p:cNvPr id="6" name="Straight Arrow Connector 5"/>
          <p:cNvCxnSpPr/>
          <p:nvPr/>
        </p:nvCxnSpPr>
        <p:spPr bwMode="auto">
          <a:xfrm>
            <a:off x="1676400" y="5562600"/>
            <a:ext cx="5791200" cy="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828800" y="2133600"/>
            <a:ext cx="0" cy="358140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562600" y="5650468"/>
            <a:ext cx="2438400" cy="400110"/>
          </a:xfrm>
          <a:prstGeom prst="rect">
            <a:avLst/>
          </a:prstGeom>
          <a:noFill/>
        </p:spPr>
        <p:txBody>
          <a:bodyPr wrap="square" rtlCol="0">
            <a:spAutoFit/>
          </a:bodyPr>
          <a:lstStyle/>
          <a:p>
            <a:r>
              <a:rPr lang="en-US" sz="2000" b="1" dirty="0" smtClean="0">
                <a:solidFill>
                  <a:schemeClr val="tx1"/>
                </a:solidFill>
              </a:rPr>
              <a:t>Model Complexity</a:t>
            </a:r>
            <a:endParaRPr lang="en-US" sz="2000" b="1" dirty="0">
              <a:solidFill>
                <a:schemeClr val="tx1"/>
              </a:solidFill>
            </a:endParaRPr>
          </a:p>
        </p:txBody>
      </p:sp>
      <p:sp>
        <p:nvSpPr>
          <p:cNvPr id="14" name="TextBox 13"/>
          <p:cNvSpPr txBox="1"/>
          <p:nvPr/>
        </p:nvSpPr>
        <p:spPr>
          <a:xfrm>
            <a:off x="838200" y="3554968"/>
            <a:ext cx="938048" cy="400110"/>
          </a:xfrm>
          <a:prstGeom prst="rect">
            <a:avLst/>
          </a:prstGeom>
          <a:noFill/>
        </p:spPr>
        <p:txBody>
          <a:bodyPr wrap="square" rtlCol="0">
            <a:spAutoFit/>
          </a:bodyPr>
          <a:lstStyle/>
          <a:p>
            <a:r>
              <a:rPr lang="en-US" sz="2000" b="1" dirty="0" smtClean="0">
                <a:solidFill>
                  <a:schemeClr val="tx1"/>
                </a:solidFill>
              </a:rPr>
              <a:t>Error</a:t>
            </a:r>
            <a:endParaRPr lang="en-US" sz="2000" b="1" dirty="0">
              <a:solidFill>
                <a:schemeClr val="tx1"/>
              </a:solidFill>
            </a:endParaRPr>
          </a:p>
        </p:txBody>
      </p:sp>
      <p:sp>
        <p:nvSpPr>
          <p:cNvPr id="16" name="Freeform 15"/>
          <p:cNvSpPr/>
          <p:nvPr/>
        </p:nvSpPr>
        <p:spPr bwMode="auto">
          <a:xfrm>
            <a:off x="2007476" y="2291255"/>
            <a:ext cx="5076496" cy="3132083"/>
          </a:xfrm>
          <a:custGeom>
            <a:avLst/>
            <a:gdLst>
              <a:gd name="connsiteX0" fmla="*/ 0 w 5013434"/>
              <a:gd name="connsiteY0" fmla="*/ 0 h 3132083"/>
              <a:gd name="connsiteX1" fmla="*/ 1177159 w 5013434"/>
              <a:gd name="connsiteY1" fmla="*/ 1902373 h 3132083"/>
              <a:gd name="connsiteX2" fmla="*/ 5013434 w 5013434"/>
              <a:gd name="connsiteY2" fmla="*/ 3132083 h 3132083"/>
            </a:gdLst>
            <a:ahLst/>
            <a:cxnLst>
              <a:cxn ang="0">
                <a:pos x="connsiteX0" y="connsiteY0"/>
              </a:cxn>
              <a:cxn ang="0">
                <a:pos x="connsiteX1" y="connsiteY1"/>
              </a:cxn>
              <a:cxn ang="0">
                <a:pos x="connsiteX2" y="connsiteY2"/>
              </a:cxn>
            </a:cxnLst>
            <a:rect l="l" t="t" r="r" b="b"/>
            <a:pathLst>
              <a:path w="5013434" h="3132083">
                <a:moveTo>
                  <a:pt x="0" y="0"/>
                </a:moveTo>
                <a:cubicBezTo>
                  <a:pt x="170793" y="690179"/>
                  <a:pt x="341587" y="1380359"/>
                  <a:pt x="1177159" y="1902373"/>
                </a:cubicBezTo>
                <a:cubicBezTo>
                  <a:pt x="2012731" y="2424387"/>
                  <a:pt x="3513082" y="2778235"/>
                  <a:pt x="5013434" y="3132083"/>
                </a:cubicBezTo>
              </a:path>
            </a:pathLst>
          </a:custGeom>
          <a:no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Freeform 18"/>
          <p:cNvSpPr/>
          <p:nvPr/>
        </p:nvSpPr>
        <p:spPr bwMode="auto">
          <a:xfrm>
            <a:off x="2070538" y="2554015"/>
            <a:ext cx="4025462" cy="2627585"/>
          </a:xfrm>
          <a:custGeom>
            <a:avLst/>
            <a:gdLst>
              <a:gd name="connsiteX0" fmla="*/ 0 w 3205655"/>
              <a:gd name="connsiteY0" fmla="*/ 2774731 h 2774731"/>
              <a:gd name="connsiteX1" fmla="*/ 1692165 w 3205655"/>
              <a:gd name="connsiteY1" fmla="*/ 1881352 h 2774731"/>
              <a:gd name="connsiteX2" fmla="*/ 3205655 w 3205655"/>
              <a:gd name="connsiteY2" fmla="*/ 0 h 2774731"/>
            </a:gdLst>
            <a:ahLst/>
            <a:cxnLst>
              <a:cxn ang="0">
                <a:pos x="connsiteX0" y="connsiteY0"/>
              </a:cxn>
              <a:cxn ang="0">
                <a:pos x="connsiteX1" y="connsiteY1"/>
              </a:cxn>
              <a:cxn ang="0">
                <a:pos x="connsiteX2" y="connsiteY2"/>
              </a:cxn>
            </a:cxnLst>
            <a:rect l="l" t="t" r="r" b="b"/>
            <a:pathLst>
              <a:path w="3205655" h="2774731">
                <a:moveTo>
                  <a:pt x="0" y="2774731"/>
                </a:moveTo>
                <a:cubicBezTo>
                  <a:pt x="578944" y="2559269"/>
                  <a:pt x="1157889" y="2343807"/>
                  <a:pt x="1692165" y="1881352"/>
                </a:cubicBezTo>
                <a:cubicBezTo>
                  <a:pt x="2226441" y="1418897"/>
                  <a:pt x="2716048" y="709448"/>
                  <a:pt x="3205655" y="0"/>
                </a:cubicBezTo>
              </a:path>
            </a:pathLst>
          </a:cu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1" name="Freeform 90"/>
          <p:cNvSpPr/>
          <p:nvPr/>
        </p:nvSpPr>
        <p:spPr bwMode="auto">
          <a:xfrm>
            <a:off x="1986455" y="1807779"/>
            <a:ext cx="4035973" cy="1717323"/>
          </a:xfrm>
          <a:custGeom>
            <a:avLst/>
            <a:gdLst>
              <a:gd name="connsiteX0" fmla="*/ 0 w 4035973"/>
              <a:gd name="connsiteY0" fmla="*/ 0 h 1717323"/>
              <a:gd name="connsiteX1" fmla="*/ 735724 w 4035973"/>
              <a:gd name="connsiteY1" fmla="*/ 1439918 h 1717323"/>
              <a:gd name="connsiteX2" fmla="*/ 1650124 w 4035973"/>
              <a:gd name="connsiteY2" fmla="*/ 1713187 h 1717323"/>
              <a:gd name="connsiteX3" fmla="*/ 2585545 w 4035973"/>
              <a:gd name="connsiteY3" fmla="*/ 1555531 h 1717323"/>
              <a:gd name="connsiteX4" fmla="*/ 3531476 w 4035973"/>
              <a:gd name="connsiteY4" fmla="*/ 935421 h 1717323"/>
              <a:gd name="connsiteX5" fmla="*/ 4035973 w 4035973"/>
              <a:gd name="connsiteY5" fmla="*/ 441435 h 171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973" h="1717323">
                <a:moveTo>
                  <a:pt x="0" y="0"/>
                </a:moveTo>
                <a:cubicBezTo>
                  <a:pt x="230351" y="577193"/>
                  <a:pt x="460703" y="1154387"/>
                  <a:pt x="735724" y="1439918"/>
                </a:cubicBezTo>
                <a:cubicBezTo>
                  <a:pt x="1010745" y="1725449"/>
                  <a:pt x="1341821" y="1693918"/>
                  <a:pt x="1650124" y="1713187"/>
                </a:cubicBezTo>
                <a:cubicBezTo>
                  <a:pt x="1958428" y="1732456"/>
                  <a:pt x="2271986" y="1685159"/>
                  <a:pt x="2585545" y="1555531"/>
                </a:cubicBezTo>
                <a:cubicBezTo>
                  <a:pt x="2899104" y="1425903"/>
                  <a:pt x="3289738" y="1121104"/>
                  <a:pt x="3531476" y="935421"/>
                </a:cubicBezTo>
                <a:cubicBezTo>
                  <a:pt x="3773214" y="749738"/>
                  <a:pt x="3904593" y="595586"/>
                  <a:pt x="4035973" y="441435"/>
                </a:cubicBezTo>
              </a:path>
            </a:pathLst>
          </a:cu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TextBox 12"/>
          <p:cNvSpPr txBox="1"/>
          <p:nvPr/>
        </p:nvSpPr>
        <p:spPr>
          <a:xfrm>
            <a:off x="6562396" y="3155770"/>
            <a:ext cx="1658007" cy="369332"/>
          </a:xfrm>
          <a:prstGeom prst="rect">
            <a:avLst/>
          </a:prstGeom>
          <a:noFill/>
        </p:spPr>
        <p:txBody>
          <a:bodyPr wrap="square" rtlCol="0">
            <a:spAutoFit/>
          </a:bodyPr>
          <a:lstStyle/>
          <a:p>
            <a:pPr algn="ctr"/>
            <a:r>
              <a:rPr lang="en-US" dirty="0" smtClean="0">
                <a:solidFill>
                  <a:schemeClr val="tx1"/>
                </a:solidFill>
              </a:rPr>
              <a:t>Algorithm </a:t>
            </a:r>
            <a:r>
              <a:rPr lang="en-US" i="1" dirty="0" smtClean="0">
                <a:solidFill>
                  <a:schemeClr val="tx1"/>
                </a:solidFill>
              </a:rPr>
              <a:t>A</a:t>
            </a:r>
            <a:endParaRPr lang="en-US" i="1" dirty="0">
              <a:solidFill>
                <a:schemeClr val="tx1"/>
              </a:solidFill>
            </a:endParaRPr>
          </a:p>
        </p:txBody>
      </p:sp>
      <p:cxnSp>
        <p:nvCxnSpPr>
          <p:cNvPr id="5" name="Straight Arrow Connector 4"/>
          <p:cNvCxnSpPr>
            <a:stCxn id="13" idx="1"/>
          </p:cNvCxnSpPr>
          <p:nvPr/>
        </p:nvCxnSpPr>
        <p:spPr bwMode="auto">
          <a:xfrm flipH="1" flipV="1">
            <a:off x="5667703" y="3230125"/>
            <a:ext cx="894693" cy="110311"/>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982" t="21663" r="21250" b="25687"/>
          <a:stretch/>
        </p:blipFill>
        <p:spPr bwMode="auto">
          <a:xfrm>
            <a:off x="7216140" y="1634533"/>
            <a:ext cx="1524000" cy="141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4" name="Straight Connector 63"/>
          <p:cNvCxnSpPr/>
          <p:nvPr/>
        </p:nvCxnSpPr>
        <p:spPr bwMode="auto">
          <a:xfrm>
            <a:off x="7467600" y="2407854"/>
            <a:ext cx="491147" cy="0"/>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 name="Rectangle 66"/>
          <p:cNvSpPr/>
          <p:nvPr/>
        </p:nvSpPr>
        <p:spPr bwMode="auto">
          <a:xfrm>
            <a:off x="8165305" y="2395949"/>
            <a:ext cx="240424" cy="54070"/>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22" name="TextBox 21"/>
          <p:cNvSpPr txBox="1"/>
          <p:nvPr/>
        </p:nvSpPr>
        <p:spPr>
          <a:xfrm>
            <a:off x="6781800" y="1307068"/>
            <a:ext cx="2341990" cy="369332"/>
          </a:xfrm>
          <a:prstGeom prst="rect">
            <a:avLst/>
          </a:prstGeom>
          <a:noFill/>
        </p:spPr>
        <p:txBody>
          <a:bodyPr wrap="square" rtlCol="0">
            <a:spAutoFit/>
          </a:bodyPr>
          <a:lstStyle/>
          <a:p>
            <a:pPr algn="ctr"/>
            <a:r>
              <a:rPr lang="en-US" dirty="0" smtClean="0">
                <a:solidFill>
                  <a:schemeClr val="tx1"/>
                </a:solidFill>
              </a:rPr>
              <a:t>Computational Limit</a:t>
            </a:r>
          </a:p>
        </p:txBody>
      </p:sp>
      <p:cxnSp>
        <p:nvCxnSpPr>
          <p:cNvPr id="11" name="Straight Connector 10"/>
          <p:cNvCxnSpPr/>
          <p:nvPr/>
        </p:nvCxnSpPr>
        <p:spPr bwMode="auto">
          <a:xfrm>
            <a:off x="4876800" y="2133600"/>
            <a:ext cx="0" cy="342900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5-Point Star 8"/>
          <p:cNvSpPr/>
          <p:nvPr/>
        </p:nvSpPr>
        <p:spPr bwMode="auto">
          <a:xfrm>
            <a:off x="4724400" y="469011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12304068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match-LP is loose?</a:t>
            </a:r>
            <a:endParaRPr lang="en-US" dirty="0"/>
          </a:p>
        </p:txBody>
      </p:sp>
      <p:sp>
        <p:nvSpPr>
          <p:cNvPr id="4" name="Slide Number Placeholder 3"/>
          <p:cNvSpPr>
            <a:spLocks noGrp="1"/>
          </p:cNvSpPr>
          <p:nvPr>
            <p:ph type="sldNum" idx="11"/>
          </p:nvPr>
        </p:nvSpPr>
        <p:spPr/>
        <p:txBody>
          <a:bodyPr/>
          <a:lstStyle/>
          <a:p>
            <a:fld id="{EB2E650A-A1FA-4E74-8175-5845299D71FD}" type="slidenum">
              <a:rPr lang="en-US" smtClean="0"/>
              <a:pPr/>
              <a:t>80</a:t>
            </a:fld>
            <a:endParaRPr lang="en-US"/>
          </a:p>
        </p:txBody>
      </p:sp>
      <p:sp>
        <p:nvSpPr>
          <p:cNvPr id="5" name="Dodecagon 4"/>
          <p:cNvSpPr/>
          <p:nvPr/>
        </p:nvSpPr>
        <p:spPr bwMode="auto">
          <a:xfrm>
            <a:off x="2143125" y="2286000"/>
            <a:ext cx="2978126" cy="3502454"/>
          </a:xfrm>
          <a:prstGeom prst="dodecagon">
            <a:avLst/>
          </a:prstGeom>
          <a:solidFill>
            <a:schemeClr val="accent2">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Freeform 5"/>
          <p:cNvSpPr/>
          <p:nvPr/>
        </p:nvSpPr>
        <p:spPr bwMode="auto">
          <a:xfrm>
            <a:off x="2162174" y="2286000"/>
            <a:ext cx="2943225" cy="3489946"/>
          </a:xfrm>
          <a:custGeom>
            <a:avLst/>
            <a:gdLst>
              <a:gd name="connsiteX0" fmla="*/ 1524000 w 2409825"/>
              <a:gd name="connsiteY0" fmla="*/ 0 h 2657475"/>
              <a:gd name="connsiteX1" fmla="*/ 323850 w 2409825"/>
              <a:gd name="connsiteY1" fmla="*/ 342900 h 2657475"/>
              <a:gd name="connsiteX2" fmla="*/ 0 w 2409825"/>
              <a:gd name="connsiteY2" fmla="*/ 1695450 h 2657475"/>
              <a:gd name="connsiteX3" fmla="*/ 857250 w 2409825"/>
              <a:gd name="connsiteY3" fmla="*/ 2657475 h 2657475"/>
              <a:gd name="connsiteX4" fmla="*/ 2076450 w 2409825"/>
              <a:gd name="connsiteY4" fmla="*/ 2305050 h 2657475"/>
              <a:gd name="connsiteX5" fmla="*/ 2409825 w 2409825"/>
              <a:gd name="connsiteY5" fmla="*/ 981075 h 2657475"/>
              <a:gd name="connsiteX6" fmla="*/ 1524000 w 2409825"/>
              <a:gd name="connsiteY6"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825" h="2657475">
                <a:moveTo>
                  <a:pt x="1524000" y="0"/>
                </a:moveTo>
                <a:lnTo>
                  <a:pt x="323850" y="342900"/>
                </a:lnTo>
                <a:lnTo>
                  <a:pt x="0" y="1695450"/>
                </a:lnTo>
                <a:lnTo>
                  <a:pt x="857250" y="2657475"/>
                </a:lnTo>
                <a:lnTo>
                  <a:pt x="2076450" y="2305050"/>
                </a:lnTo>
                <a:lnTo>
                  <a:pt x="2409825" y="981075"/>
                </a:lnTo>
                <a:lnTo>
                  <a:pt x="1524000" y="0"/>
                </a:lnTo>
                <a:close/>
              </a:path>
            </a:pathLst>
          </a:cu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3120923" y="22083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Oval 8"/>
          <p:cNvSpPr/>
          <p:nvPr/>
        </p:nvSpPr>
        <p:spPr bwMode="auto">
          <a:xfrm>
            <a:off x="4667096" y="2656204"/>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051450" y="4442888"/>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 name="Oval 11"/>
          <p:cNvSpPr/>
          <p:nvPr/>
        </p:nvSpPr>
        <p:spPr bwMode="auto">
          <a:xfrm>
            <a:off x="4639673" y="521348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975185" y="571076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Oval 13"/>
          <p:cNvSpPr/>
          <p:nvPr/>
        </p:nvSpPr>
        <p:spPr bwMode="auto">
          <a:xfrm>
            <a:off x="3120923" y="5698255"/>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2460573" y="52184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6" name="Oval 15"/>
          <p:cNvSpPr/>
          <p:nvPr/>
        </p:nvSpPr>
        <p:spPr bwMode="auto">
          <a:xfrm>
            <a:off x="2073325" y="4442888"/>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2076449" y="346330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8" name="Oval 17"/>
          <p:cNvSpPr/>
          <p:nvPr/>
        </p:nvSpPr>
        <p:spPr bwMode="auto">
          <a:xfrm>
            <a:off x="2483069" y="268466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1" name="Straight Arrow Connector 20"/>
          <p:cNvCxnSpPr/>
          <p:nvPr/>
        </p:nvCxnSpPr>
        <p:spPr bwMode="auto">
          <a:xfrm>
            <a:off x="1952624" y="2470696"/>
            <a:ext cx="333376" cy="107029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697901" y="3661395"/>
            <a:ext cx="1859549" cy="4008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779307" y="2003376"/>
            <a:ext cx="1697193" cy="3588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6" name="5-Point Star 45"/>
          <p:cNvSpPr/>
          <p:nvPr/>
        </p:nvSpPr>
        <p:spPr bwMode="auto">
          <a:xfrm>
            <a:off x="4539142" y="2491733"/>
            <a:ext cx="381000" cy="3858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8" name="Oval 7"/>
          <p:cNvSpPr/>
          <p:nvPr/>
        </p:nvSpPr>
        <p:spPr bwMode="auto">
          <a:xfrm>
            <a:off x="3895694" y="2208309"/>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Oval 9"/>
          <p:cNvSpPr/>
          <p:nvPr/>
        </p:nvSpPr>
        <p:spPr bwMode="auto">
          <a:xfrm>
            <a:off x="5051451" y="3464571"/>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40" name="TextBox 39"/>
          <p:cNvSpPr txBox="1"/>
          <p:nvPr/>
        </p:nvSpPr>
        <p:spPr>
          <a:xfrm>
            <a:off x="5943600" y="1981200"/>
            <a:ext cx="1524000" cy="1015663"/>
          </a:xfrm>
          <a:prstGeom prst="rect">
            <a:avLst/>
          </a:prstGeom>
          <a:noFill/>
        </p:spPr>
        <p:txBody>
          <a:bodyPr wrap="square" rtlCol="0">
            <a:spAutoFit/>
          </a:bodyPr>
          <a:lstStyle/>
          <a:p>
            <a:r>
              <a:rPr lang="en-US" sz="2000" dirty="0" smtClean="0">
                <a:solidFill>
                  <a:schemeClr val="tx1"/>
                </a:solidFill>
              </a:rPr>
              <a:t>Solution of match-LP is fractional </a:t>
            </a:r>
            <a:endParaRPr lang="en-US" sz="2000" dirty="0">
              <a:solidFill>
                <a:schemeClr val="tx1"/>
              </a:solidFill>
            </a:endParaRPr>
          </a:p>
        </p:txBody>
      </p:sp>
      <p:cxnSp>
        <p:nvCxnSpPr>
          <p:cNvPr id="39" name="Straight Arrow Connector 38"/>
          <p:cNvCxnSpPr/>
          <p:nvPr/>
        </p:nvCxnSpPr>
        <p:spPr bwMode="auto">
          <a:xfrm flipH="1">
            <a:off x="5051450" y="2470696"/>
            <a:ext cx="739750" cy="18550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924015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match-LP is loose?</a:t>
            </a:r>
          </a:p>
        </p:txBody>
      </p:sp>
      <p:sp>
        <p:nvSpPr>
          <p:cNvPr id="4" name="Slide Number Placeholder 3"/>
          <p:cNvSpPr>
            <a:spLocks noGrp="1"/>
          </p:cNvSpPr>
          <p:nvPr>
            <p:ph type="sldNum" idx="11"/>
          </p:nvPr>
        </p:nvSpPr>
        <p:spPr/>
        <p:txBody>
          <a:bodyPr/>
          <a:lstStyle/>
          <a:p>
            <a:fld id="{EB2E650A-A1FA-4E74-8175-5845299D71FD}" type="slidenum">
              <a:rPr lang="en-US" smtClean="0"/>
              <a:pPr/>
              <a:t>81</a:t>
            </a:fld>
            <a:endParaRPr lang="en-US"/>
          </a:p>
        </p:txBody>
      </p:sp>
      <p:sp>
        <p:nvSpPr>
          <p:cNvPr id="5" name="Dodecagon 4"/>
          <p:cNvSpPr/>
          <p:nvPr/>
        </p:nvSpPr>
        <p:spPr bwMode="auto">
          <a:xfrm>
            <a:off x="2143125" y="2286000"/>
            <a:ext cx="2978126" cy="3502454"/>
          </a:xfrm>
          <a:prstGeom prst="dodecagon">
            <a:avLst/>
          </a:prstGeom>
          <a:solidFill>
            <a:schemeClr val="accent2">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Freeform 5"/>
          <p:cNvSpPr/>
          <p:nvPr/>
        </p:nvSpPr>
        <p:spPr bwMode="auto">
          <a:xfrm>
            <a:off x="2162174" y="2286000"/>
            <a:ext cx="2943225" cy="3489946"/>
          </a:xfrm>
          <a:custGeom>
            <a:avLst/>
            <a:gdLst>
              <a:gd name="connsiteX0" fmla="*/ 1524000 w 2409825"/>
              <a:gd name="connsiteY0" fmla="*/ 0 h 2657475"/>
              <a:gd name="connsiteX1" fmla="*/ 323850 w 2409825"/>
              <a:gd name="connsiteY1" fmla="*/ 342900 h 2657475"/>
              <a:gd name="connsiteX2" fmla="*/ 0 w 2409825"/>
              <a:gd name="connsiteY2" fmla="*/ 1695450 h 2657475"/>
              <a:gd name="connsiteX3" fmla="*/ 857250 w 2409825"/>
              <a:gd name="connsiteY3" fmla="*/ 2657475 h 2657475"/>
              <a:gd name="connsiteX4" fmla="*/ 2076450 w 2409825"/>
              <a:gd name="connsiteY4" fmla="*/ 2305050 h 2657475"/>
              <a:gd name="connsiteX5" fmla="*/ 2409825 w 2409825"/>
              <a:gd name="connsiteY5" fmla="*/ 981075 h 2657475"/>
              <a:gd name="connsiteX6" fmla="*/ 1524000 w 2409825"/>
              <a:gd name="connsiteY6"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825" h="2657475">
                <a:moveTo>
                  <a:pt x="1524000" y="0"/>
                </a:moveTo>
                <a:lnTo>
                  <a:pt x="323850" y="342900"/>
                </a:lnTo>
                <a:lnTo>
                  <a:pt x="0" y="1695450"/>
                </a:lnTo>
                <a:lnTo>
                  <a:pt x="857250" y="2657475"/>
                </a:lnTo>
                <a:lnTo>
                  <a:pt x="2076450" y="2305050"/>
                </a:lnTo>
                <a:lnTo>
                  <a:pt x="2409825" y="981075"/>
                </a:lnTo>
                <a:lnTo>
                  <a:pt x="1524000" y="0"/>
                </a:lnTo>
                <a:close/>
              </a:path>
            </a:pathLst>
          </a:cu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3120923" y="22083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Oval 8"/>
          <p:cNvSpPr/>
          <p:nvPr/>
        </p:nvSpPr>
        <p:spPr bwMode="auto">
          <a:xfrm>
            <a:off x="4667096" y="2656204"/>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051450" y="4442888"/>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 name="Oval 11"/>
          <p:cNvSpPr/>
          <p:nvPr/>
        </p:nvSpPr>
        <p:spPr bwMode="auto">
          <a:xfrm>
            <a:off x="4639673" y="521348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975185" y="571076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Oval 13"/>
          <p:cNvSpPr/>
          <p:nvPr/>
        </p:nvSpPr>
        <p:spPr bwMode="auto">
          <a:xfrm>
            <a:off x="3120923" y="5698255"/>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2460573" y="52184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6" name="Oval 15"/>
          <p:cNvSpPr/>
          <p:nvPr/>
        </p:nvSpPr>
        <p:spPr bwMode="auto">
          <a:xfrm>
            <a:off x="2073325" y="4442888"/>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2076449" y="346330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8" name="Oval 17"/>
          <p:cNvSpPr/>
          <p:nvPr/>
        </p:nvSpPr>
        <p:spPr bwMode="auto">
          <a:xfrm>
            <a:off x="2483069" y="268466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1" name="Straight Arrow Connector 20"/>
          <p:cNvCxnSpPr/>
          <p:nvPr/>
        </p:nvCxnSpPr>
        <p:spPr bwMode="auto">
          <a:xfrm>
            <a:off x="1952624" y="2470696"/>
            <a:ext cx="333376" cy="107029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697901" y="3661395"/>
            <a:ext cx="1859549" cy="4008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779307" y="2003376"/>
            <a:ext cx="1697193" cy="3588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6" name="5-Point Star 45"/>
          <p:cNvSpPr/>
          <p:nvPr/>
        </p:nvSpPr>
        <p:spPr bwMode="auto">
          <a:xfrm>
            <a:off x="4539142" y="2491733"/>
            <a:ext cx="381000" cy="3858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p:nvPr/>
        </p:nvCxnSpPr>
        <p:spPr bwMode="auto">
          <a:xfrm>
            <a:off x="3460530" y="1654546"/>
            <a:ext cx="2209800" cy="2546964"/>
          </a:xfrm>
          <a:prstGeom prst="line">
            <a:avLst/>
          </a:prstGeom>
          <a:solidFill>
            <a:srgbClr val="00B8FF"/>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3895694" y="2208309"/>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Oval 9"/>
          <p:cNvSpPr/>
          <p:nvPr/>
        </p:nvSpPr>
        <p:spPr bwMode="auto">
          <a:xfrm>
            <a:off x="5051451" y="3464571"/>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TextBox 31"/>
          <p:cNvSpPr txBox="1"/>
          <p:nvPr/>
        </p:nvSpPr>
        <p:spPr>
          <a:xfrm>
            <a:off x="6324600" y="2209800"/>
            <a:ext cx="2286000" cy="1015663"/>
          </a:xfrm>
          <a:prstGeom prst="rect">
            <a:avLst/>
          </a:prstGeom>
          <a:noFill/>
        </p:spPr>
        <p:txBody>
          <a:bodyPr wrap="square" rtlCol="0">
            <a:spAutoFit/>
          </a:bodyPr>
          <a:lstStyle/>
          <a:p>
            <a:pPr algn="ctr"/>
            <a:r>
              <a:rPr lang="en-US" sz="2000" dirty="0" smtClean="0">
                <a:solidFill>
                  <a:schemeClr val="tx1"/>
                </a:solidFill>
              </a:rPr>
              <a:t>Remove fractional solution by adding constraints</a:t>
            </a:r>
            <a:endParaRPr lang="en-US" sz="2000" dirty="0">
              <a:solidFill>
                <a:schemeClr val="tx1"/>
              </a:solidFill>
            </a:endParaRPr>
          </a:p>
        </p:txBody>
      </p:sp>
      <p:cxnSp>
        <p:nvCxnSpPr>
          <p:cNvPr id="34" name="Straight Arrow Connector 33"/>
          <p:cNvCxnSpPr/>
          <p:nvPr/>
        </p:nvCxnSpPr>
        <p:spPr bwMode="auto">
          <a:xfrm flipH="1">
            <a:off x="5586248" y="3005844"/>
            <a:ext cx="966952" cy="790788"/>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044517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match-LP is loose?</a:t>
            </a:r>
          </a:p>
        </p:txBody>
      </p:sp>
      <p:sp>
        <p:nvSpPr>
          <p:cNvPr id="4" name="Slide Number Placeholder 3"/>
          <p:cNvSpPr>
            <a:spLocks noGrp="1"/>
          </p:cNvSpPr>
          <p:nvPr>
            <p:ph type="sldNum" idx="11"/>
          </p:nvPr>
        </p:nvSpPr>
        <p:spPr/>
        <p:txBody>
          <a:bodyPr/>
          <a:lstStyle/>
          <a:p>
            <a:fld id="{EB2E650A-A1FA-4E74-8175-5845299D71FD}" type="slidenum">
              <a:rPr lang="en-US" smtClean="0"/>
              <a:pPr/>
              <a:t>82</a:t>
            </a:fld>
            <a:endParaRPr lang="en-US"/>
          </a:p>
        </p:txBody>
      </p:sp>
      <p:sp>
        <p:nvSpPr>
          <p:cNvPr id="5" name="Dodecagon 4"/>
          <p:cNvSpPr/>
          <p:nvPr/>
        </p:nvSpPr>
        <p:spPr bwMode="auto">
          <a:xfrm>
            <a:off x="2143125" y="2286000"/>
            <a:ext cx="2978126" cy="3502454"/>
          </a:xfrm>
          <a:prstGeom prst="dodecagon">
            <a:avLst/>
          </a:prstGeom>
          <a:solidFill>
            <a:schemeClr val="accent2">
              <a:lumMod val="60000"/>
              <a:lumOff val="4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6" name="Freeform 5"/>
          <p:cNvSpPr/>
          <p:nvPr/>
        </p:nvSpPr>
        <p:spPr bwMode="auto">
          <a:xfrm>
            <a:off x="2162174" y="2286000"/>
            <a:ext cx="2943225" cy="3489946"/>
          </a:xfrm>
          <a:custGeom>
            <a:avLst/>
            <a:gdLst>
              <a:gd name="connsiteX0" fmla="*/ 1524000 w 2409825"/>
              <a:gd name="connsiteY0" fmla="*/ 0 h 2657475"/>
              <a:gd name="connsiteX1" fmla="*/ 323850 w 2409825"/>
              <a:gd name="connsiteY1" fmla="*/ 342900 h 2657475"/>
              <a:gd name="connsiteX2" fmla="*/ 0 w 2409825"/>
              <a:gd name="connsiteY2" fmla="*/ 1695450 h 2657475"/>
              <a:gd name="connsiteX3" fmla="*/ 857250 w 2409825"/>
              <a:gd name="connsiteY3" fmla="*/ 2657475 h 2657475"/>
              <a:gd name="connsiteX4" fmla="*/ 2076450 w 2409825"/>
              <a:gd name="connsiteY4" fmla="*/ 2305050 h 2657475"/>
              <a:gd name="connsiteX5" fmla="*/ 2409825 w 2409825"/>
              <a:gd name="connsiteY5" fmla="*/ 981075 h 2657475"/>
              <a:gd name="connsiteX6" fmla="*/ 1524000 w 2409825"/>
              <a:gd name="connsiteY6"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9825" h="2657475">
                <a:moveTo>
                  <a:pt x="1524000" y="0"/>
                </a:moveTo>
                <a:lnTo>
                  <a:pt x="323850" y="342900"/>
                </a:lnTo>
                <a:lnTo>
                  <a:pt x="0" y="1695450"/>
                </a:lnTo>
                <a:lnTo>
                  <a:pt x="857250" y="2657475"/>
                </a:lnTo>
                <a:lnTo>
                  <a:pt x="2076450" y="2305050"/>
                </a:lnTo>
                <a:lnTo>
                  <a:pt x="2409825" y="981075"/>
                </a:lnTo>
                <a:lnTo>
                  <a:pt x="1524000" y="0"/>
                </a:lnTo>
                <a:close/>
              </a:path>
            </a:pathLst>
          </a:custGeom>
          <a:solidFill>
            <a:schemeClr val="bg2">
              <a:lumMod val="40000"/>
              <a:lumOff val="60000"/>
            </a:schemeClr>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 name="Oval 6"/>
          <p:cNvSpPr/>
          <p:nvPr/>
        </p:nvSpPr>
        <p:spPr bwMode="auto">
          <a:xfrm>
            <a:off x="3120923" y="22083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Oval 8"/>
          <p:cNvSpPr/>
          <p:nvPr/>
        </p:nvSpPr>
        <p:spPr bwMode="auto">
          <a:xfrm>
            <a:off x="4667096" y="2656204"/>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1" name="Oval 10"/>
          <p:cNvSpPr/>
          <p:nvPr/>
        </p:nvSpPr>
        <p:spPr bwMode="auto">
          <a:xfrm>
            <a:off x="5051450" y="4442888"/>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2" name="Oval 11"/>
          <p:cNvSpPr/>
          <p:nvPr/>
        </p:nvSpPr>
        <p:spPr bwMode="auto">
          <a:xfrm>
            <a:off x="4639673" y="521348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3" name="Oval 12"/>
          <p:cNvSpPr/>
          <p:nvPr/>
        </p:nvSpPr>
        <p:spPr bwMode="auto">
          <a:xfrm>
            <a:off x="3975185" y="571076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 name="Oval 13"/>
          <p:cNvSpPr/>
          <p:nvPr/>
        </p:nvSpPr>
        <p:spPr bwMode="auto">
          <a:xfrm>
            <a:off x="3120923" y="5698255"/>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Oval 14"/>
          <p:cNvSpPr/>
          <p:nvPr/>
        </p:nvSpPr>
        <p:spPr bwMode="auto">
          <a:xfrm>
            <a:off x="2460573" y="5218409"/>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6" name="Oval 15"/>
          <p:cNvSpPr/>
          <p:nvPr/>
        </p:nvSpPr>
        <p:spPr bwMode="auto">
          <a:xfrm>
            <a:off x="2073325" y="4442888"/>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Oval 16"/>
          <p:cNvSpPr/>
          <p:nvPr/>
        </p:nvSpPr>
        <p:spPr bwMode="auto">
          <a:xfrm>
            <a:off x="2076449" y="3463303"/>
            <a:ext cx="139599" cy="155381"/>
          </a:xfrm>
          <a:prstGeom prst="ellipse">
            <a:avLst/>
          </a:prstGeom>
          <a:solidFill>
            <a:srgbClr val="FF0000"/>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8" name="Oval 17"/>
          <p:cNvSpPr/>
          <p:nvPr/>
        </p:nvSpPr>
        <p:spPr bwMode="auto">
          <a:xfrm>
            <a:off x="2483069" y="2684662"/>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1" name="Straight Arrow Connector 20"/>
          <p:cNvCxnSpPr/>
          <p:nvPr/>
        </p:nvCxnSpPr>
        <p:spPr bwMode="auto">
          <a:xfrm>
            <a:off x="1952624" y="2470696"/>
            <a:ext cx="333376" cy="1070297"/>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 name="Picture 27"/>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bwMode="auto">
          <a:xfrm>
            <a:off x="2697901" y="3661395"/>
            <a:ext cx="1859549" cy="40089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29" name="Picture 28"/>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bwMode="auto">
          <a:xfrm>
            <a:off x="779307" y="2003376"/>
            <a:ext cx="1697193" cy="3588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6" name="5-Point Star 45"/>
          <p:cNvSpPr/>
          <p:nvPr/>
        </p:nvSpPr>
        <p:spPr bwMode="auto">
          <a:xfrm>
            <a:off x="4518972" y="5098243"/>
            <a:ext cx="381000" cy="385858"/>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19" name="Straight Connector 18"/>
          <p:cNvCxnSpPr/>
          <p:nvPr/>
        </p:nvCxnSpPr>
        <p:spPr bwMode="auto">
          <a:xfrm>
            <a:off x="3460530" y="1654546"/>
            <a:ext cx="2209800" cy="2546964"/>
          </a:xfrm>
          <a:prstGeom prst="line">
            <a:avLst/>
          </a:prstGeom>
          <a:solidFill>
            <a:srgbClr val="00B8FF"/>
          </a:solidFill>
          <a:ln w="57150"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Oval 7"/>
          <p:cNvSpPr/>
          <p:nvPr/>
        </p:nvSpPr>
        <p:spPr bwMode="auto">
          <a:xfrm>
            <a:off x="3895694" y="2208309"/>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0" name="Oval 9"/>
          <p:cNvSpPr/>
          <p:nvPr/>
        </p:nvSpPr>
        <p:spPr bwMode="auto">
          <a:xfrm>
            <a:off x="5051451" y="3464571"/>
            <a:ext cx="139599" cy="155381"/>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32" name="TextBox 31"/>
          <p:cNvSpPr txBox="1"/>
          <p:nvPr/>
        </p:nvSpPr>
        <p:spPr>
          <a:xfrm>
            <a:off x="6177454" y="4012746"/>
            <a:ext cx="2737946" cy="1015663"/>
          </a:xfrm>
          <a:prstGeom prst="rect">
            <a:avLst/>
          </a:prstGeom>
          <a:noFill/>
        </p:spPr>
        <p:txBody>
          <a:bodyPr wrap="square" rtlCol="0">
            <a:spAutoFit/>
          </a:bodyPr>
          <a:lstStyle/>
          <a:p>
            <a:pPr algn="ctr"/>
            <a:r>
              <a:rPr lang="en-US" sz="2000" dirty="0" smtClean="0">
                <a:solidFill>
                  <a:schemeClr val="tx1"/>
                </a:solidFill>
              </a:rPr>
              <a:t>Solution of match-LP with additional cutting plane constraint</a:t>
            </a:r>
            <a:endParaRPr lang="en-US" sz="2000" dirty="0">
              <a:solidFill>
                <a:schemeClr val="tx1"/>
              </a:solidFill>
            </a:endParaRPr>
          </a:p>
        </p:txBody>
      </p:sp>
      <p:cxnSp>
        <p:nvCxnSpPr>
          <p:cNvPr id="34" name="Straight Arrow Connector 33"/>
          <p:cNvCxnSpPr/>
          <p:nvPr/>
        </p:nvCxnSpPr>
        <p:spPr bwMode="auto">
          <a:xfrm flipH="1">
            <a:off x="5090864" y="4800600"/>
            <a:ext cx="1309936" cy="433076"/>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13612536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36613"/>
          </a:xfrm>
        </p:spPr>
        <p:txBody>
          <a:bodyPr/>
          <a:lstStyle/>
          <a:p>
            <a:r>
              <a:rPr lang="en-US" dirty="0" smtClean="0"/>
              <a:t>Edmonds and Blossom Constraints</a:t>
            </a:r>
            <a:endParaRPr lang="en-US" dirty="0"/>
          </a:p>
        </p:txBody>
      </p:sp>
      <p:sp>
        <p:nvSpPr>
          <p:cNvPr id="3" name="Content Placeholder 2"/>
          <p:cNvSpPr>
            <a:spLocks noGrp="1"/>
          </p:cNvSpPr>
          <p:nvPr>
            <p:ph idx="1"/>
          </p:nvPr>
        </p:nvSpPr>
        <p:spPr/>
        <p:txBody>
          <a:bodyPr/>
          <a:lstStyle/>
          <a:p>
            <a:r>
              <a:rPr lang="en-US" dirty="0" smtClean="0"/>
              <a:t>Matching polytope is also given by</a:t>
            </a:r>
            <a:r>
              <a:rPr lang="en-US" sz="3600" dirty="0" smtClean="0"/>
              <a:t> </a:t>
            </a:r>
            <a:r>
              <a:rPr lang="en-US" sz="2000" dirty="0" smtClean="0"/>
              <a:t>[Edmonds 65]</a:t>
            </a:r>
            <a:r>
              <a:rPr lang="en-US" dirty="0" smtClean="0"/>
              <a:t>:</a:t>
            </a:r>
            <a:endParaRPr lang="en-US" sz="2800" dirty="0"/>
          </a:p>
        </p:txBody>
      </p:sp>
      <p:sp>
        <p:nvSpPr>
          <p:cNvPr id="13" name="TextBox 12"/>
          <p:cNvSpPr txBox="1"/>
          <p:nvPr/>
        </p:nvSpPr>
        <p:spPr>
          <a:xfrm>
            <a:off x="7223313" y="4943601"/>
            <a:ext cx="1600200" cy="646331"/>
          </a:xfrm>
          <a:prstGeom prst="rect">
            <a:avLst/>
          </a:prstGeom>
          <a:noFill/>
        </p:spPr>
        <p:txBody>
          <a:bodyPr wrap="square" rtlCol="0">
            <a:spAutoFit/>
          </a:bodyPr>
          <a:lstStyle/>
          <a:p>
            <a:pPr algn="ctr"/>
            <a:r>
              <a:rPr lang="en-US" dirty="0" smtClean="0">
                <a:solidFill>
                  <a:schemeClr val="tx1"/>
                </a:solidFill>
              </a:rPr>
              <a:t>All odd-sized subsets of </a:t>
            </a:r>
            <a:r>
              <a:rPr lang="en-US" i="1" dirty="0" smtClean="0">
                <a:solidFill>
                  <a:schemeClr val="tx1"/>
                </a:solidFill>
              </a:rPr>
              <a:t>V</a:t>
            </a:r>
            <a:endParaRPr lang="en-US" i="1" dirty="0">
              <a:solidFill>
                <a:schemeClr val="tx1"/>
              </a:solidFill>
            </a:endParaRPr>
          </a:p>
        </p:txBody>
      </p:sp>
      <p:sp>
        <p:nvSpPr>
          <p:cNvPr id="17" name="TextBox 16"/>
          <p:cNvSpPr txBox="1"/>
          <p:nvPr/>
        </p:nvSpPr>
        <p:spPr>
          <a:xfrm>
            <a:off x="4055930" y="5082100"/>
            <a:ext cx="2795367" cy="369332"/>
          </a:xfrm>
          <a:prstGeom prst="rect">
            <a:avLst/>
          </a:prstGeom>
          <a:noFill/>
        </p:spPr>
        <p:txBody>
          <a:bodyPr wrap="square" rtlCol="0">
            <a:spAutoFit/>
          </a:bodyPr>
          <a:lstStyle/>
          <a:p>
            <a:pPr algn="ctr"/>
            <a:r>
              <a:rPr lang="en-US" dirty="0" smtClean="0">
                <a:solidFill>
                  <a:schemeClr val="tx1"/>
                </a:solidFill>
              </a:rPr>
              <a:t>Edges w/ both ends in </a:t>
            </a:r>
            <a:r>
              <a:rPr lang="en-US" i="1" dirty="0" smtClean="0">
                <a:solidFill>
                  <a:schemeClr val="tx1"/>
                </a:solidFill>
              </a:rPr>
              <a:t>S</a:t>
            </a:r>
            <a:r>
              <a:rPr lang="en-US" dirty="0" smtClean="0">
                <a:solidFill>
                  <a:schemeClr val="tx1"/>
                </a:solidFill>
              </a:rPr>
              <a:t> </a:t>
            </a:r>
            <a:endParaRPr lang="en-US" i="1" dirty="0">
              <a:solidFill>
                <a:schemeClr val="tx1"/>
              </a:solidFill>
            </a:endParaRPr>
          </a:p>
        </p:txBody>
      </p:sp>
      <p:cxnSp>
        <p:nvCxnSpPr>
          <p:cNvPr id="19" name="Straight Arrow Connector 18"/>
          <p:cNvCxnSpPr/>
          <p:nvPr/>
        </p:nvCxnSpPr>
        <p:spPr bwMode="auto">
          <a:xfrm flipV="1">
            <a:off x="5410200" y="4552428"/>
            <a:ext cx="182069" cy="39117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7" name="Picture 26"/>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bwMode="auto">
          <a:xfrm>
            <a:off x="4118990" y="5507541"/>
            <a:ext cx="2795367" cy="24589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 name="Picture 3"/>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bwMode="auto">
          <a:xfrm>
            <a:off x="5105400" y="3546884"/>
            <a:ext cx="3476029" cy="89811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1352405" y="2213055"/>
            <a:ext cx="6419995" cy="4970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bwMode="auto">
          <a:xfrm>
            <a:off x="457200" y="3124200"/>
            <a:ext cx="7528113" cy="4371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idx="11"/>
          </p:nvPr>
        </p:nvSpPr>
        <p:spPr/>
        <p:txBody>
          <a:bodyPr/>
          <a:lstStyle/>
          <a:p>
            <a:fld id="{EB2E650A-A1FA-4E74-8175-5845299D71FD}" type="slidenum">
              <a:rPr lang="en-US" smtClean="0"/>
              <a:pPr/>
              <a:t>83</a:t>
            </a:fld>
            <a:endParaRPr lang="en-US"/>
          </a:p>
        </p:txBody>
      </p:sp>
      <p:cxnSp>
        <p:nvCxnSpPr>
          <p:cNvPr id="11" name="Straight Arrow Connector 10"/>
          <p:cNvCxnSpPr>
            <a:stCxn id="13" idx="0"/>
          </p:cNvCxnSpPr>
          <p:nvPr/>
        </p:nvCxnSpPr>
        <p:spPr bwMode="auto">
          <a:xfrm flipV="1">
            <a:off x="8023413" y="4254502"/>
            <a:ext cx="190500" cy="689099"/>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5803259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36613"/>
          </a:xfrm>
        </p:spPr>
        <p:txBody>
          <a:bodyPr/>
          <a:lstStyle/>
          <a:p>
            <a:r>
              <a:rPr lang="en-US" dirty="0" smtClean="0"/>
              <a:t>Edmonds and Blossom Constraints</a:t>
            </a:r>
            <a:endParaRPr lang="en-US" dirty="0"/>
          </a:p>
        </p:txBody>
      </p:sp>
      <p:sp>
        <p:nvSpPr>
          <p:cNvPr id="3" name="Content Placeholder 2"/>
          <p:cNvSpPr>
            <a:spLocks noGrp="1"/>
          </p:cNvSpPr>
          <p:nvPr>
            <p:ph idx="1"/>
          </p:nvPr>
        </p:nvSpPr>
        <p:spPr/>
        <p:txBody>
          <a:bodyPr/>
          <a:lstStyle/>
          <a:p>
            <a:r>
              <a:rPr lang="en-US" dirty="0" smtClean="0"/>
              <a:t>Matching polytope is also given by</a:t>
            </a:r>
            <a:r>
              <a:rPr lang="en-US" sz="3600" dirty="0" smtClean="0"/>
              <a:t> </a:t>
            </a:r>
            <a:r>
              <a:rPr lang="en-US" sz="2000" dirty="0" smtClean="0"/>
              <a:t>[Edmonds 65]</a:t>
            </a:r>
            <a:r>
              <a:rPr lang="en-US" dirty="0" smtClean="0"/>
              <a:t>:</a:t>
            </a:r>
            <a:endParaRPr lang="en-US" sz="2800" dirty="0"/>
          </a:p>
        </p:txBody>
      </p:sp>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bwMode="auto">
          <a:xfrm>
            <a:off x="5105400" y="3546884"/>
            <a:ext cx="3476029" cy="898118"/>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6" name="Picture 5"/>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bwMode="auto">
          <a:xfrm>
            <a:off x="1356297" y="2213055"/>
            <a:ext cx="6419995" cy="49708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7" name="Picture 6"/>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bwMode="auto">
          <a:xfrm>
            <a:off x="457200" y="3124200"/>
            <a:ext cx="7528113" cy="43715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 name="Slide Number Placeholder 4"/>
          <p:cNvSpPr>
            <a:spLocks noGrp="1"/>
          </p:cNvSpPr>
          <p:nvPr>
            <p:ph type="sldNum" idx="11"/>
          </p:nvPr>
        </p:nvSpPr>
        <p:spPr/>
        <p:txBody>
          <a:bodyPr/>
          <a:lstStyle/>
          <a:p>
            <a:fld id="{EB2E650A-A1FA-4E74-8175-5845299D71FD}" type="slidenum">
              <a:rPr lang="en-US" smtClean="0"/>
              <a:pPr/>
              <a:t>84</a:t>
            </a:fld>
            <a:endParaRPr lang="en-US"/>
          </a:p>
        </p:txBody>
      </p:sp>
      <p:sp>
        <p:nvSpPr>
          <p:cNvPr id="33" name="TextBox 32"/>
          <p:cNvSpPr txBox="1"/>
          <p:nvPr/>
        </p:nvSpPr>
        <p:spPr>
          <a:xfrm>
            <a:off x="802025" y="3733800"/>
            <a:ext cx="2398375" cy="461665"/>
          </a:xfrm>
          <a:prstGeom prst="rect">
            <a:avLst/>
          </a:prstGeom>
          <a:noFill/>
        </p:spPr>
        <p:txBody>
          <a:bodyPr wrap="square" rtlCol="0">
            <a:spAutoFit/>
          </a:bodyPr>
          <a:lstStyle/>
          <a:p>
            <a:pPr algn="ctr"/>
            <a:r>
              <a:rPr lang="en-US" sz="2400" u="sng" dirty="0" smtClean="0">
                <a:solidFill>
                  <a:schemeClr val="tx1"/>
                </a:solidFill>
                <a:latin typeface="+mn-lt"/>
              </a:rPr>
              <a:t>Subset of Size 3</a:t>
            </a:r>
            <a:endParaRPr lang="en-US" sz="2400" u="sng" dirty="0">
              <a:solidFill>
                <a:schemeClr val="tx1"/>
              </a:solidFill>
              <a:latin typeface="+mn-lt"/>
            </a:endParaRPr>
          </a:p>
        </p:txBody>
      </p:sp>
      <p:cxnSp>
        <p:nvCxnSpPr>
          <p:cNvPr id="19" name="Straight Arrow Connector 18"/>
          <p:cNvCxnSpPr/>
          <p:nvPr/>
        </p:nvCxnSpPr>
        <p:spPr bwMode="auto">
          <a:xfrm flipV="1">
            <a:off x="5410200" y="4476228"/>
            <a:ext cx="182069" cy="391173"/>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Rectangle 33"/>
          <p:cNvSpPr/>
          <p:nvPr/>
        </p:nvSpPr>
        <p:spPr bwMode="auto">
          <a:xfrm>
            <a:off x="788887" y="4161547"/>
            <a:ext cx="7593113" cy="1782053"/>
          </a:xfrm>
          <a:prstGeom prst="rect">
            <a:avLst/>
          </a:prstGeom>
          <a:solidFill>
            <a:schemeClr val="bg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35" name="Picture 34"/>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bwMode="auto">
          <a:xfrm>
            <a:off x="5334000" y="4516398"/>
            <a:ext cx="2330020" cy="2808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9" name="TextBox 38"/>
          <p:cNvSpPr txBox="1"/>
          <p:nvPr/>
        </p:nvSpPr>
        <p:spPr>
          <a:xfrm>
            <a:off x="3733800" y="4407932"/>
            <a:ext cx="1752600" cy="461665"/>
          </a:xfrm>
          <a:prstGeom prst="rect">
            <a:avLst/>
          </a:prstGeom>
          <a:noFill/>
        </p:spPr>
        <p:txBody>
          <a:bodyPr wrap="square" rtlCol="0">
            <a:spAutoFit/>
          </a:bodyPr>
          <a:lstStyle/>
          <a:p>
            <a:r>
              <a:rPr lang="en-US" sz="2400" dirty="0" smtClean="0">
                <a:solidFill>
                  <a:schemeClr val="tx1"/>
                </a:solidFill>
                <a:latin typeface="+mn-lt"/>
              </a:rPr>
              <a:t>Constraint:</a:t>
            </a:r>
            <a:endParaRPr lang="en-US" sz="2400" dirty="0">
              <a:solidFill>
                <a:schemeClr val="tx1"/>
              </a:solidFill>
              <a:latin typeface="+mn-lt"/>
            </a:endParaRPr>
          </a:p>
        </p:txBody>
      </p:sp>
      <p:pic>
        <p:nvPicPr>
          <p:cNvPr id="40" name="Picture 3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bwMode="auto">
          <a:xfrm>
            <a:off x="5181600" y="5157961"/>
            <a:ext cx="2442315" cy="36508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41" name="TextBox 40"/>
          <p:cNvSpPr txBox="1"/>
          <p:nvPr/>
        </p:nvSpPr>
        <p:spPr>
          <a:xfrm>
            <a:off x="3733800" y="5089267"/>
            <a:ext cx="1752600" cy="461665"/>
          </a:xfrm>
          <a:prstGeom prst="rect">
            <a:avLst/>
          </a:prstGeom>
          <a:noFill/>
        </p:spPr>
        <p:txBody>
          <a:bodyPr wrap="square" rtlCol="0">
            <a:spAutoFit/>
          </a:bodyPr>
          <a:lstStyle/>
          <a:p>
            <a:r>
              <a:rPr lang="en-US" sz="2400" dirty="0" smtClean="0">
                <a:solidFill>
                  <a:schemeClr val="tx1"/>
                </a:solidFill>
                <a:latin typeface="+mn-lt"/>
              </a:rPr>
              <a:t>Removes:</a:t>
            </a:r>
            <a:endParaRPr lang="en-US" sz="2400" dirty="0">
              <a:solidFill>
                <a:schemeClr val="tx1"/>
              </a:solidFill>
              <a:latin typeface="+mn-lt"/>
            </a:endParaRPr>
          </a:p>
        </p:txBody>
      </p:sp>
      <p:sp>
        <p:nvSpPr>
          <p:cNvPr id="15" name="Oval 14"/>
          <p:cNvSpPr/>
          <p:nvPr/>
        </p:nvSpPr>
        <p:spPr bwMode="auto">
          <a:xfrm>
            <a:off x="2092441" y="4386048"/>
            <a:ext cx="213358" cy="248046"/>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6" name="Oval 15"/>
          <p:cNvSpPr/>
          <p:nvPr/>
        </p:nvSpPr>
        <p:spPr bwMode="auto">
          <a:xfrm>
            <a:off x="1379969" y="5369043"/>
            <a:ext cx="182131" cy="232905"/>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8" name="Oval 17"/>
          <p:cNvSpPr/>
          <p:nvPr/>
        </p:nvSpPr>
        <p:spPr bwMode="auto">
          <a:xfrm>
            <a:off x="2819400" y="5396039"/>
            <a:ext cx="190500" cy="213282"/>
          </a:xfrm>
          <a:prstGeom prst="ellipse">
            <a:avLst/>
          </a:prstGeom>
          <a:solidFill>
            <a:schemeClr val="tx1"/>
          </a:solidFill>
          <a:ln w="9525" cap="flat" cmpd="sng" algn="ctr">
            <a:solidFill>
              <a:srgbClr val="00206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cxnSp>
        <p:nvCxnSpPr>
          <p:cNvPr id="20" name="Straight Connector 19"/>
          <p:cNvCxnSpPr>
            <a:stCxn id="15" idx="3"/>
            <a:endCxn id="16" idx="7"/>
          </p:cNvCxnSpPr>
          <p:nvPr/>
        </p:nvCxnSpPr>
        <p:spPr bwMode="auto">
          <a:xfrm flipH="1">
            <a:off x="1535428" y="4597769"/>
            <a:ext cx="588259" cy="805382"/>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stCxn id="18" idx="4"/>
          </p:cNvCxnSpPr>
          <p:nvPr/>
        </p:nvCxnSpPr>
        <p:spPr bwMode="auto">
          <a:xfrm flipH="1">
            <a:off x="2743200" y="5609321"/>
            <a:ext cx="171450" cy="22276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a:endCxn id="18" idx="5"/>
          </p:cNvCxnSpPr>
          <p:nvPr/>
        </p:nvCxnSpPr>
        <p:spPr bwMode="auto">
          <a:xfrm flipH="1" flipV="1">
            <a:off x="2982002" y="5578087"/>
            <a:ext cx="294598" cy="10858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a:endCxn id="18" idx="7"/>
          </p:cNvCxnSpPr>
          <p:nvPr/>
        </p:nvCxnSpPr>
        <p:spPr bwMode="auto">
          <a:xfrm flipH="1">
            <a:off x="2982002" y="5216643"/>
            <a:ext cx="142198" cy="21063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5" idx="7"/>
          </p:cNvCxnSpPr>
          <p:nvPr/>
        </p:nvCxnSpPr>
        <p:spPr bwMode="auto">
          <a:xfrm flipV="1">
            <a:off x="2274553" y="4289545"/>
            <a:ext cx="115066" cy="13282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p:cNvCxnSpPr>
            <a:stCxn id="15" idx="1"/>
          </p:cNvCxnSpPr>
          <p:nvPr/>
        </p:nvCxnSpPr>
        <p:spPr bwMode="auto">
          <a:xfrm flipH="1" flipV="1">
            <a:off x="1829557" y="4289545"/>
            <a:ext cx="294130" cy="13282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a:stCxn id="16" idx="2"/>
          </p:cNvCxnSpPr>
          <p:nvPr/>
        </p:nvCxnSpPr>
        <p:spPr bwMode="auto">
          <a:xfrm flipH="1" flipV="1">
            <a:off x="1219200" y="5301809"/>
            <a:ext cx="160769" cy="18368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a:stCxn id="16" idx="3"/>
          </p:cNvCxnSpPr>
          <p:nvPr/>
        </p:nvCxnSpPr>
        <p:spPr bwMode="auto">
          <a:xfrm flipH="1">
            <a:off x="1143000" y="5567840"/>
            <a:ext cx="263641" cy="102265"/>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stCxn id="16" idx="4"/>
          </p:cNvCxnSpPr>
          <p:nvPr/>
        </p:nvCxnSpPr>
        <p:spPr bwMode="auto">
          <a:xfrm>
            <a:off x="1471035" y="5601948"/>
            <a:ext cx="45532" cy="230134"/>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a:stCxn id="16" idx="5"/>
          </p:cNvCxnSpPr>
          <p:nvPr/>
        </p:nvCxnSpPr>
        <p:spPr bwMode="auto">
          <a:xfrm>
            <a:off x="1535428" y="5567840"/>
            <a:ext cx="441194" cy="152861"/>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5" idx="5"/>
            <a:endCxn id="18" idx="1"/>
          </p:cNvCxnSpPr>
          <p:nvPr/>
        </p:nvCxnSpPr>
        <p:spPr bwMode="auto">
          <a:xfrm>
            <a:off x="2274553" y="4597769"/>
            <a:ext cx="572745" cy="82950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a:stCxn id="18" idx="2"/>
            <a:endCxn id="16" idx="6"/>
          </p:cNvCxnSpPr>
          <p:nvPr/>
        </p:nvCxnSpPr>
        <p:spPr bwMode="auto">
          <a:xfrm flipH="1" flipV="1">
            <a:off x="1562100" y="5485496"/>
            <a:ext cx="1257300" cy="17184"/>
          </a:xfrm>
          <a:prstGeom prst="line">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6" name="Picture 3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bwMode="auto">
          <a:xfrm>
            <a:off x="1690319" y="4818326"/>
            <a:ext cx="402122" cy="247210"/>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7" name="Picture 36"/>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bwMode="auto">
          <a:xfrm>
            <a:off x="2325688" y="4822945"/>
            <a:ext cx="432901" cy="216683"/>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38" name="Picture 37"/>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bwMode="auto">
          <a:xfrm>
            <a:off x="2005346" y="5422799"/>
            <a:ext cx="463987" cy="247306"/>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28508073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1"/>
          </p:nvPr>
        </p:nvSpPr>
        <p:spPr/>
        <p:txBody>
          <a:bodyPr/>
          <a:lstStyle/>
          <a:p>
            <a:fld id="{EB2E650A-A1FA-4E74-8175-5845299D71FD}" type="slidenum">
              <a:rPr lang="en-US" smtClean="0"/>
              <a:pPr/>
              <a:t>85</a:t>
            </a:fld>
            <a:endParaRPr lang="en-US"/>
          </a:p>
        </p:txBody>
      </p:sp>
      <p:sp>
        <p:nvSpPr>
          <p:cNvPr id="7" name="Title 1"/>
          <p:cNvSpPr>
            <a:spLocks noGrp="1"/>
          </p:cNvSpPr>
          <p:nvPr>
            <p:ph type="title"/>
          </p:nvPr>
        </p:nvSpPr>
        <p:spPr>
          <a:xfrm>
            <a:off x="457200" y="533400"/>
            <a:ext cx="8382000" cy="836613"/>
          </a:xfrm>
        </p:spPr>
        <p:txBody>
          <a:bodyPr/>
          <a:lstStyle/>
          <a:p>
            <a:r>
              <a:rPr lang="en-US" sz="4200" dirty="0" smtClean="0"/>
              <a:t>Solving Weighted Matching Problems</a:t>
            </a:r>
            <a:endParaRPr lang="en-US" sz="4200" dirty="0"/>
          </a:p>
        </p:txBody>
      </p:sp>
      <p:sp>
        <p:nvSpPr>
          <p:cNvPr id="8" name="Rectangle 7"/>
          <p:cNvSpPr/>
          <p:nvPr/>
        </p:nvSpPr>
        <p:spPr>
          <a:xfrm>
            <a:off x="3657600" y="1905000"/>
            <a:ext cx="1380067" cy="5334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match-IP</a:t>
            </a:r>
            <a:endParaRPr lang="en-US" sz="2400" dirty="0">
              <a:solidFill>
                <a:schemeClr val="tx1"/>
              </a:solidFill>
            </a:endParaRPr>
          </a:p>
        </p:txBody>
      </p:sp>
      <p:sp>
        <p:nvSpPr>
          <p:cNvPr id="9" name="Rectangle 8"/>
          <p:cNvSpPr/>
          <p:nvPr/>
        </p:nvSpPr>
        <p:spPr>
          <a:xfrm>
            <a:off x="5363633" y="3581400"/>
            <a:ext cx="1494367" cy="533400"/>
          </a:xfrm>
          <a:prstGeom prst="rect">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match-LP</a:t>
            </a:r>
            <a:endParaRPr lang="en-US" sz="2400" dirty="0">
              <a:solidFill>
                <a:schemeClr val="tx1"/>
              </a:solidFill>
            </a:endParaRPr>
          </a:p>
        </p:txBody>
      </p:sp>
      <p:sp>
        <p:nvSpPr>
          <p:cNvPr id="10" name="Rectangle 9"/>
          <p:cNvSpPr/>
          <p:nvPr/>
        </p:nvSpPr>
        <p:spPr>
          <a:xfrm>
            <a:off x="1752600" y="3581400"/>
            <a:ext cx="1676400" cy="533400"/>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MAP-match</a:t>
            </a:r>
            <a:endParaRPr lang="en-US" sz="2400" dirty="0">
              <a:solidFill>
                <a:schemeClr val="tx1"/>
              </a:solidFill>
            </a:endParaRPr>
          </a:p>
        </p:txBody>
      </p:sp>
      <p:cxnSp>
        <p:nvCxnSpPr>
          <p:cNvPr id="18" name="Elbow Connector 17"/>
          <p:cNvCxnSpPr>
            <a:stCxn id="8" idx="2"/>
            <a:endCxn id="9" idx="0"/>
          </p:cNvCxnSpPr>
          <p:nvPr/>
        </p:nvCxnSpPr>
        <p:spPr bwMode="auto">
          <a:xfrm rot="16200000" flipH="1">
            <a:off x="4657725" y="2128308"/>
            <a:ext cx="1143000" cy="1763183"/>
          </a:xfrm>
          <a:prstGeom prst="bentConnector3">
            <a:avLst>
              <a:gd name="adj1" fmla="val 50000"/>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Elbow Connector 19"/>
          <p:cNvCxnSpPr>
            <a:stCxn id="8" idx="2"/>
            <a:endCxn id="10" idx="0"/>
          </p:cNvCxnSpPr>
          <p:nvPr/>
        </p:nvCxnSpPr>
        <p:spPr bwMode="auto">
          <a:xfrm rot="5400000">
            <a:off x="2897717" y="2131483"/>
            <a:ext cx="1143000" cy="1756834"/>
          </a:xfrm>
          <a:prstGeom prst="bentConnector3">
            <a:avLst>
              <a:gd name="adj1" fmla="val 50000"/>
            </a:avLst>
          </a:prstGeom>
          <a:solidFill>
            <a:srgbClr val="00B8FF"/>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4" name="Table 23"/>
          <p:cNvGraphicFramePr>
            <a:graphicFrameLocks noGrp="1"/>
          </p:cNvGraphicFramePr>
          <p:nvPr>
            <p:extLst>
              <p:ext uri="{D42A27DB-BD31-4B8C-83A1-F6EECF244321}">
                <p14:modId xmlns:p14="http://schemas.microsoft.com/office/powerpoint/2010/main" val="3141765683"/>
              </p:ext>
            </p:extLst>
          </p:nvPr>
        </p:nvGraphicFramePr>
        <p:xfrm>
          <a:off x="1219200" y="4800600"/>
          <a:ext cx="6705600" cy="741680"/>
        </p:xfrm>
        <a:graphic>
          <a:graphicData uri="http://schemas.openxmlformats.org/drawingml/2006/table">
            <a:tbl>
              <a:tblPr firstRow="1" bandRow="1">
                <a:tableStyleId>{F5AB1C69-6EDB-4FF4-983F-18BD219EF322}</a:tableStyleId>
              </a:tblPr>
              <a:tblGrid>
                <a:gridCol w="4495800"/>
                <a:gridCol w="685800"/>
                <a:gridCol w="1524000"/>
              </a:tblGrid>
              <a:tr h="370840">
                <a:tc>
                  <a:txBody>
                    <a:bodyPr/>
                    <a:lstStyle/>
                    <a:p>
                      <a:r>
                        <a:rPr lang="en-US" b="0" dirty="0" err="1" smtClean="0">
                          <a:solidFill>
                            <a:schemeClr val="tx1"/>
                          </a:solidFill>
                        </a:rPr>
                        <a:t>Bayati</a:t>
                      </a:r>
                      <a:r>
                        <a:rPr lang="en-US" b="0" dirty="0" smtClean="0">
                          <a:solidFill>
                            <a:schemeClr val="tx1"/>
                          </a:solidFill>
                        </a:rPr>
                        <a:t>,</a:t>
                      </a:r>
                      <a:r>
                        <a:rPr lang="en-US" b="0" baseline="0" dirty="0" smtClean="0">
                          <a:solidFill>
                            <a:schemeClr val="tx1"/>
                          </a:solidFill>
                        </a:rPr>
                        <a:t> Shah, Sharma  [bipartite graphs]</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0" dirty="0" smtClean="0">
                          <a:solidFill>
                            <a:schemeClr val="tx1"/>
                          </a:solidFill>
                        </a:rPr>
                        <a:t>2005</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0" i="1" dirty="0" smtClean="0">
                          <a:solidFill>
                            <a:schemeClr val="tx1"/>
                          </a:solidFill>
                        </a:rPr>
                        <a:t>O</a:t>
                      </a:r>
                      <a:r>
                        <a:rPr lang="en-US" b="0" dirty="0" smtClean="0">
                          <a:solidFill>
                            <a:schemeClr val="tx1"/>
                          </a:solidFill>
                        </a:rPr>
                        <a:t>(c</a:t>
                      </a:r>
                      <a:r>
                        <a:rPr lang="en-US" b="0" baseline="0" dirty="0" smtClean="0">
                          <a:solidFill>
                            <a:schemeClr val="tx1"/>
                          </a:solidFill>
                        </a:rPr>
                        <a:t> </a:t>
                      </a:r>
                      <a:r>
                        <a:rPr lang="en-US" b="0" dirty="0" smtClean="0">
                          <a:solidFill>
                            <a:schemeClr val="tx1"/>
                          </a:solidFill>
                        </a:rPr>
                        <a:t>|</a:t>
                      </a:r>
                      <a:r>
                        <a:rPr lang="en-US" b="0" i="1" dirty="0" smtClean="0">
                          <a:solidFill>
                            <a:schemeClr val="tx1"/>
                          </a:solidFill>
                        </a:rPr>
                        <a:t>V</a:t>
                      </a:r>
                      <a:r>
                        <a:rPr lang="en-US" b="0" dirty="0" smtClean="0">
                          <a:solidFill>
                            <a:schemeClr val="tx1"/>
                          </a:solidFill>
                        </a:rPr>
                        <a:t>|</a:t>
                      </a:r>
                      <a:r>
                        <a:rPr lang="en-US" b="0" baseline="30000" dirty="0" smtClean="0">
                          <a:solidFill>
                            <a:schemeClr val="tx1"/>
                          </a:solidFill>
                        </a:rPr>
                        <a:t>3</a:t>
                      </a:r>
                      <a:r>
                        <a:rPr lang="en-US" b="0" dirty="0" smtClean="0">
                          <a:solidFill>
                            <a:schemeClr val="tx1"/>
                          </a:solidFill>
                        </a:rPr>
                        <a:t>)</a:t>
                      </a: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err="1" smtClean="0">
                          <a:solidFill>
                            <a:schemeClr val="tx1"/>
                          </a:solidFill>
                        </a:rPr>
                        <a:t>Sanghavi,Malioutov</a:t>
                      </a:r>
                      <a:r>
                        <a:rPr lang="en-US" dirty="0" smtClean="0">
                          <a:solidFill>
                            <a:schemeClr val="tx1"/>
                          </a:solidFill>
                        </a:rPr>
                        <a:t>, </a:t>
                      </a:r>
                      <a:r>
                        <a:rPr lang="en-US" dirty="0" err="1" smtClean="0">
                          <a:solidFill>
                            <a:schemeClr val="tx1"/>
                          </a:solidFill>
                        </a:rPr>
                        <a:t>Willsky</a:t>
                      </a:r>
                      <a:r>
                        <a:rPr lang="en-US" dirty="0" smtClean="0">
                          <a:solidFill>
                            <a:schemeClr val="tx1"/>
                          </a:solidFill>
                        </a:rPr>
                        <a:t>  [general graphs]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chemeClr val="tx1"/>
                          </a:solidFill>
                        </a:rPr>
                        <a:t>2007</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solidFill>
                            <a:schemeClr val="tx1"/>
                          </a:solidFill>
                        </a:rPr>
                        <a:t>O</a:t>
                      </a:r>
                      <a:r>
                        <a:rPr lang="en-US" dirty="0" smtClean="0">
                          <a:solidFill>
                            <a:schemeClr val="tx1"/>
                          </a:solidFill>
                        </a:rPr>
                        <a:t>(</a:t>
                      </a:r>
                      <a:r>
                        <a:rPr lang="en-US" i="1" dirty="0" smtClean="0">
                          <a:solidFill>
                            <a:schemeClr val="tx1"/>
                          </a:solidFill>
                        </a:rPr>
                        <a:t>c</a:t>
                      </a:r>
                      <a:r>
                        <a:rPr lang="en-US" i="0" baseline="0" dirty="0" smtClean="0">
                          <a:solidFill>
                            <a:schemeClr val="tx1"/>
                          </a:solidFill>
                        </a:rPr>
                        <a:t> </a:t>
                      </a:r>
                      <a:r>
                        <a:rPr lang="en-US" i="1" dirty="0" smtClean="0">
                          <a:solidFill>
                            <a:schemeClr val="tx1"/>
                          </a:solidFill>
                        </a:rPr>
                        <a:t>w</a:t>
                      </a:r>
                      <a:r>
                        <a:rPr lang="en-US" baseline="30000" dirty="0" smtClean="0">
                          <a:solidFill>
                            <a:schemeClr val="tx1"/>
                          </a:solidFill>
                        </a:rPr>
                        <a:t>max</a:t>
                      </a:r>
                      <a:r>
                        <a:rPr lang="en-US" dirty="0" smtClean="0">
                          <a:solidFill>
                            <a:schemeClr val="tx1"/>
                          </a:solidFill>
                        </a:rPr>
                        <a:t>|</a:t>
                      </a:r>
                      <a:r>
                        <a:rPr lang="en-US" i="1" dirty="0" smtClean="0">
                          <a:solidFill>
                            <a:schemeClr val="tx1"/>
                          </a:solidFill>
                        </a:rPr>
                        <a:t>V</a:t>
                      </a:r>
                      <a:r>
                        <a:rPr lang="en-US" dirty="0" smtClean="0">
                          <a:solidFill>
                            <a:schemeClr val="tx1"/>
                          </a:solidFill>
                        </a:rPr>
                        <a:t>|</a:t>
                      </a:r>
                      <a:r>
                        <a:rPr lang="en-US" baseline="30000" dirty="0" smtClean="0">
                          <a:solidFill>
                            <a:schemeClr val="tx1"/>
                          </a:solidFill>
                        </a:rPr>
                        <a:t>3</a:t>
                      </a:r>
                      <a:r>
                        <a:rPr lang="en-US" dirty="0" smtClean="0">
                          <a:solidFill>
                            <a:schemeClr val="tx1"/>
                          </a:solidFill>
                        </a:rPr>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5" name="TextBox 24"/>
          <p:cNvSpPr txBox="1"/>
          <p:nvPr/>
        </p:nvSpPr>
        <p:spPr>
          <a:xfrm>
            <a:off x="5029200" y="1524000"/>
            <a:ext cx="2419350" cy="646331"/>
          </a:xfrm>
          <a:prstGeom prst="rect">
            <a:avLst/>
          </a:prstGeom>
          <a:noFill/>
        </p:spPr>
        <p:txBody>
          <a:bodyPr wrap="square" rtlCol="0">
            <a:spAutoFit/>
          </a:bodyPr>
          <a:lstStyle/>
          <a:p>
            <a:pPr algn="ctr"/>
            <a:r>
              <a:rPr lang="en-US" dirty="0" smtClean="0">
                <a:solidFill>
                  <a:schemeClr val="tx1"/>
                </a:solidFill>
              </a:rPr>
              <a:t>Matching problem as Integer Program (IP)</a:t>
            </a:r>
            <a:endParaRPr lang="en-US" dirty="0">
              <a:solidFill>
                <a:schemeClr val="tx1"/>
              </a:solidFill>
            </a:endParaRPr>
          </a:p>
        </p:txBody>
      </p:sp>
      <p:sp>
        <p:nvSpPr>
          <p:cNvPr id="26" name="TextBox 25"/>
          <p:cNvSpPr txBox="1"/>
          <p:nvPr/>
        </p:nvSpPr>
        <p:spPr>
          <a:xfrm>
            <a:off x="6019800" y="2630269"/>
            <a:ext cx="2819400" cy="646331"/>
          </a:xfrm>
          <a:prstGeom prst="rect">
            <a:avLst/>
          </a:prstGeom>
          <a:noFill/>
        </p:spPr>
        <p:txBody>
          <a:bodyPr wrap="square" rtlCol="0">
            <a:spAutoFit/>
          </a:bodyPr>
          <a:lstStyle/>
          <a:p>
            <a:pPr algn="ctr"/>
            <a:r>
              <a:rPr lang="en-US" dirty="0" smtClean="0">
                <a:solidFill>
                  <a:schemeClr val="tx1"/>
                </a:solidFill>
              </a:rPr>
              <a:t>Linear Programming (LP) Relaxation of match-IP</a:t>
            </a:r>
            <a:endParaRPr lang="en-US" dirty="0">
              <a:solidFill>
                <a:schemeClr val="tx1"/>
              </a:solidFill>
            </a:endParaRPr>
          </a:p>
        </p:txBody>
      </p:sp>
      <p:sp>
        <p:nvSpPr>
          <p:cNvPr id="27" name="TextBox 26"/>
          <p:cNvSpPr txBox="1"/>
          <p:nvPr/>
        </p:nvSpPr>
        <p:spPr>
          <a:xfrm>
            <a:off x="381000" y="2630269"/>
            <a:ext cx="2362200" cy="646331"/>
          </a:xfrm>
          <a:prstGeom prst="rect">
            <a:avLst/>
          </a:prstGeom>
          <a:noFill/>
        </p:spPr>
        <p:txBody>
          <a:bodyPr wrap="square" rtlCol="0">
            <a:spAutoFit/>
          </a:bodyPr>
          <a:lstStyle/>
          <a:p>
            <a:pPr algn="ctr"/>
            <a:r>
              <a:rPr lang="en-US" dirty="0" smtClean="0">
                <a:solidFill>
                  <a:schemeClr val="tx1"/>
                </a:solidFill>
              </a:rPr>
              <a:t>match-IP as a MAP inference problem</a:t>
            </a:r>
            <a:endParaRPr lang="en-US" dirty="0">
              <a:solidFill>
                <a:schemeClr val="tx1"/>
              </a:solidFill>
            </a:endParaRPr>
          </a:p>
        </p:txBody>
      </p:sp>
    </p:spTree>
    <p:extLst>
      <p:ext uri="{BB962C8B-B14F-4D97-AF65-F5344CB8AC3E}">
        <p14:creationId xmlns:p14="http://schemas.microsoft.com/office/powerpoint/2010/main" val="6939304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Results</a:t>
            </a:r>
            <a:endParaRPr lang="en-US" dirty="0"/>
          </a:p>
        </p:txBody>
      </p:sp>
      <p:sp>
        <p:nvSpPr>
          <p:cNvPr id="11" name="Rectangle 10"/>
          <p:cNvSpPr/>
          <p:nvPr/>
        </p:nvSpPr>
        <p:spPr>
          <a:xfrm>
            <a:off x="796565" y="2427939"/>
            <a:ext cx="1303867"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match-IP</a:t>
            </a:r>
            <a:endParaRPr lang="en-US" sz="2400" dirty="0">
              <a:solidFill>
                <a:schemeClr val="tx1"/>
              </a:solidFill>
            </a:endParaRPr>
          </a:p>
        </p:txBody>
      </p:sp>
      <p:sp>
        <p:nvSpPr>
          <p:cNvPr id="12" name="Rectangle 11"/>
          <p:cNvSpPr/>
          <p:nvPr/>
        </p:nvSpPr>
        <p:spPr>
          <a:xfrm>
            <a:off x="3251906" y="2427939"/>
            <a:ext cx="1494367"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match-LP</a:t>
            </a:r>
            <a:endParaRPr lang="en-US" sz="2400" dirty="0">
              <a:solidFill>
                <a:schemeClr val="tx1"/>
              </a:solidFill>
            </a:endParaRPr>
          </a:p>
        </p:txBody>
      </p:sp>
      <p:sp>
        <p:nvSpPr>
          <p:cNvPr id="13" name="Rectangle 12"/>
          <p:cNvSpPr/>
          <p:nvPr/>
        </p:nvSpPr>
        <p:spPr>
          <a:xfrm>
            <a:off x="6290734" y="2427939"/>
            <a:ext cx="1490133"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a:t>
            </a:r>
            <a:r>
              <a:rPr lang="en-US" sz="2400" dirty="0" err="1" smtClean="0">
                <a:solidFill>
                  <a:schemeClr val="tx1"/>
                </a:solidFill>
              </a:rPr>
              <a:t>LP</a:t>
            </a:r>
            <a:r>
              <a:rPr lang="en-US" sz="2400" i="1" baseline="-25000" dirty="0" err="1" smtClean="0">
                <a:solidFill>
                  <a:schemeClr val="tx1"/>
                </a:solidFill>
              </a:rPr>
              <a:t>t</a:t>
            </a:r>
            <a:endParaRPr lang="en-US" sz="2400" i="1" baseline="-25000" dirty="0">
              <a:solidFill>
                <a:schemeClr val="tx1"/>
              </a:solidFill>
            </a:endParaRPr>
          </a:p>
        </p:txBody>
      </p:sp>
      <p:cxnSp>
        <p:nvCxnSpPr>
          <p:cNvPr id="18" name="Straight Arrow Connector 17"/>
          <p:cNvCxnSpPr>
            <a:stCxn id="11" idx="3"/>
            <a:endCxn id="12" idx="1"/>
          </p:cNvCxnSpPr>
          <p:nvPr/>
        </p:nvCxnSpPr>
        <p:spPr>
          <a:xfrm>
            <a:off x="2100432" y="2694639"/>
            <a:ext cx="1151474"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3"/>
            <a:endCxn id="13" idx="1"/>
          </p:cNvCxnSpPr>
          <p:nvPr/>
        </p:nvCxnSpPr>
        <p:spPr>
          <a:xfrm>
            <a:off x="4746273" y="2694639"/>
            <a:ext cx="1544461"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bwMode="auto">
          <a:xfrm>
            <a:off x="5650546" y="2372661"/>
            <a:ext cx="280005" cy="294339"/>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32" name="Rectangle 31"/>
          <p:cNvSpPr/>
          <p:nvPr/>
        </p:nvSpPr>
        <p:spPr>
          <a:xfrm>
            <a:off x="5410200" y="1981199"/>
            <a:ext cx="2971800" cy="335280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23"/>
          <p:cNvSpPr>
            <a:spLocks noGrp="1"/>
          </p:cNvSpPr>
          <p:nvPr>
            <p:ph type="sldNum" idx="11"/>
          </p:nvPr>
        </p:nvSpPr>
        <p:spPr/>
        <p:txBody>
          <a:bodyPr/>
          <a:lstStyle/>
          <a:p>
            <a:fld id="{EB2E650A-A1FA-4E74-8175-5845299D71FD}" type="slidenum">
              <a:rPr lang="en-US" smtClean="0"/>
              <a:pPr/>
              <a:t>86</a:t>
            </a:fld>
            <a:endParaRPr lang="en-US"/>
          </a:p>
        </p:txBody>
      </p:sp>
      <p:sp>
        <p:nvSpPr>
          <p:cNvPr id="36" name="Rectangle 35"/>
          <p:cNvSpPr/>
          <p:nvPr/>
        </p:nvSpPr>
        <p:spPr>
          <a:xfrm>
            <a:off x="609600" y="4485339"/>
            <a:ext cx="1676400"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MAP-match</a:t>
            </a:r>
            <a:endParaRPr lang="en-US" sz="2400" dirty="0">
              <a:solidFill>
                <a:schemeClr val="tx1"/>
              </a:solidFill>
            </a:endParaRPr>
          </a:p>
        </p:txBody>
      </p:sp>
      <p:sp>
        <p:nvSpPr>
          <p:cNvPr id="38" name="Rectangle 37"/>
          <p:cNvSpPr/>
          <p:nvPr/>
        </p:nvSpPr>
        <p:spPr>
          <a:xfrm>
            <a:off x="2903180" y="4485339"/>
            <a:ext cx="2209699"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t>
            </a:r>
            <a:r>
              <a:rPr lang="en-US" sz="2400" dirty="0" smtClean="0">
                <a:solidFill>
                  <a:schemeClr val="tx1"/>
                </a:solidFill>
              </a:rPr>
              <a:t>atch-MAP-LP</a:t>
            </a:r>
            <a:endParaRPr lang="en-US" sz="2400" dirty="0">
              <a:solidFill>
                <a:schemeClr val="tx1"/>
              </a:solidFill>
            </a:endParaRPr>
          </a:p>
        </p:txBody>
      </p:sp>
      <p:sp>
        <p:nvSpPr>
          <p:cNvPr id="39" name="Rectangle 38"/>
          <p:cNvSpPr/>
          <p:nvPr/>
        </p:nvSpPr>
        <p:spPr>
          <a:xfrm>
            <a:off x="5865109" y="4485339"/>
            <a:ext cx="2353733" cy="53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m</a:t>
            </a:r>
            <a:r>
              <a:rPr lang="en-US" sz="2400" dirty="0" smtClean="0">
                <a:solidFill>
                  <a:schemeClr val="tx1"/>
                </a:solidFill>
              </a:rPr>
              <a:t>atch-MAP-</a:t>
            </a:r>
            <a:r>
              <a:rPr lang="en-US" sz="2400" dirty="0" err="1" smtClean="0">
                <a:solidFill>
                  <a:schemeClr val="tx1"/>
                </a:solidFill>
              </a:rPr>
              <a:t>LP</a:t>
            </a:r>
            <a:r>
              <a:rPr lang="en-US" sz="2400" i="1" baseline="-25000" dirty="0" err="1" smtClean="0">
                <a:solidFill>
                  <a:schemeClr val="tx1"/>
                </a:solidFill>
              </a:rPr>
              <a:t>t</a:t>
            </a:r>
            <a:endParaRPr lang="en-US" sz="2400" i="1" baseline="-25000" dirty="0">
              <a:solidFill>
                <a:schemeClr val="tx1"/>
              </a:solidFill>
            </a:endParaRPr>
          </a:p>
        </p:txBody>
      </p:sp>
      <p:cxnSp>
        <p:nvCxnSpPr>
          <p:cNvPr id="40" name="Straight Connector 39"/>
          <p:cNvCxnSpPr>
            <a:stCxn id="11" idx="2"/>
            <a:endCxn id="36" idx="0"/>
          </p:cNvCxnSpPr>
          <p:nvPr/>
        </p:nvCxnSpPr>
        <p:spPr>
          <a:xfrm flipH="1">
            <a:off x="1447800" y="2961339"/>
            <a:ext cx="699"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36" idx="3"/>
            <a:endCxn id="38" idx="1"/>
          </p:cNvCxnSpPr>
          <p:nvPr/>
        </p:nvCxnSpPr>
        <p:spPr>
          <a:xfrm>
            <a:off x="2286000" y="4752039"/>
            <a:ext cx="61718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38" idx="3"/>
            <a:endCxn id="39" idx="1"/>
          </p:cNvCxnSpPr>
          <p:nvPr/>
        </p:nvCxnSpPr>
        <p:spPr>
          <a:xfrm>
            <a:off x="5112879" y="4752039"/>
            <a:ext cx="75223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2" idx="2"/>
            <a:endCxn id="38" idx="0"/>
          </p:cNvCxnSpPr>
          <p:nvPr/>
        </p:nvCxnSpPr>
        <p:spPr>
          <a:xfrm>
            <a:off x="3999090" y="2961339"/>
            <a:ext cx="8940"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3" idx="2"/>
            <a:endCxn id="39" idx="0"/>
          </p:cNvCxnSpPr>
          <p:nvPr/>
        </p:nvCxnSpPr>
        <p:spPr>
          <a:xfrm>
            <a:off x="7035801" y="2961339"/>
            <a:ext cx="6175" cy="1524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bwMode="auto">
          <a:xfrm>
            <a:off x="1554432" y="3581400"/>
            <a:ext cx="279602" cy="1631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7" name="Picture 46"/>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bwMode="auto">
          <a:xfrm>
            <a:off x="4114800" y="3570676"/>
            <a:ext cx="279602" cy="1631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pic>
        <p:nvPicPr>
          <p:cNvPr id="48" name="Picture 47"/>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bwMode="auto">
          <a:xfrm>
            <a:off x="7157758" y="3570676"/>
            <a:ext cx="279602" cy="163124"/>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51" name="TextBox 50"/>
          <p:cNvSpPr txBox="1"/>
          <p:nvPr/>
        </p:nvSpPr>
        <p:spPr>
          <a:xfrm>
            <a:off x="5715000" y="1524000"/>
            <a:ext cx="2362200" cy="369332"/>
          </a:xfrm>
          <a:prstGeom prst="rect">
            <a:avLst/>
          </a:prstGeom>
          <a:noFill/>
        </p:spPr>
        <p:txBody>
          <a:bodyPr wrap="square" rtlCol="0">
            <a:spAutoFit/>
          </a:bodyPr>
          <a:lstStyle/>
          <a:p>
            <a:pPr algn="ctr"/>
            <a:r>
              <a:rPr lang="en-US" dirty="0" smtClean="0">
                <a:solidFill>
                  <a:schemeClr val="tx1"/>
                </a:solidFill>
              </a:rPr>
              <a:t>Tightened Relaxation</a:t>
            </a:r>
            <a:endParaRPr lang="en-US" dirty="0">
              <a:solidFill>
                <a:schemeClr val="tx1"/>
              </a:solidFill>
            </a:endParaRPr>
          </a:p>
        </p:txBody>
      </p:sp>
      <p:pic>
        <p:nvPicPr>
          <p:cNvPr id="54" name="Picture 53"/>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bwMode="auto">
          <a:xfrm>
            <a:off x="2514600" y="2286000"/>
            <a:ext cx="280207" cy="360007"/>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Tree>
    <p:extLst>
      <p:ext uri="{BB962C8B-B14F-4D97-AF65-F5344CB8AC3E}">
        <p14:creationId xmlns:p14="http://schemas.microsoft.com/office/powerpoint/2010/main" val="33625758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“Bottom-up” approach</a:t>
            </a:r>
          </a:p>
        </p:txBody>
      </p:sp>
      <p:sp>
        <p:nvSpPr>
          <p:cNvPr id="4" name="Slide Number Placeholder 3"/>
          <p:cNvSpPr>
            <a:spLocks noGrp="1"/>
          </p:cNvSpPr>
          <p:nvPr>
            <p:ph type="sldNum" idx="11"/>
          </p:nvPr>
        </p:nvSpPr>
        <p:spPr/>
        <p:txBody>
          <a:bodyPr/>
          <a:lstStyle/>
          <a:p>
            <a:fld id="{EB2E650A-A1FA-4E74-8175-5845299D71FD}" type="slidenum">
              <a:rPr lang="en-US" smtClean="0"/>
              <a:pPr/>
              <a:t>9</a:t>
            </a:fld>
            <a:endParaRPr lang="en-US"/>
          </a:p>
        </p:txBody>
      </p:sp>
      <p:cxnSp>
        <p:nvCxnSpPr>
          <p:cNvPr id="6" name="Straight Arrow Connector 5"/>
          <p:cNvCxnSpPr/>
          <p:nvPr/>
        </p:nvCxnSpPr>
        <p:spPr bwMode="auto">
          <a:xfrm>
            <a:off x="1676400" y="5562600"/>
            <a:ext cx="5791200" cy="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828800" y="2133600"/>
            <a:ext cx="0" cy="3581400"/>
          </a:xfrm>
          <a:prstGeom prst="straightConnector1">
            <a:avLst/>
          </a:prstGeom>
          <a:solidFill>
            <a:srgbClr val="00B8FF"/>
          </a:solidFill>
          <a:ln w="2857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Box 11"/>
          <p:cNvSpPr txBox="1"/>
          <p:nvPr/>
        </p:nvSpPr>
        <p:spPr>
          <a:xfrm>
            <a:off x="5562600" y="5650468"/>
            <a:ext cx="2438400" cy="400110"/>
          </a:xfrm>
          <a:prstGeom prst="rect">
            <a:avLst/>
          </a:prstGeom>
          <a:noFill/>
        </p:spPr>
        <p:txBody>
          <a:bodyPr wrap="square" rtlCol="0">
            <a:spAutoFit/>
          </a:bodyPr>
          <a:lstStyle/>
          <a:p>
            <a:r>
              <a:rPr lang="en-US" sz="2000" b="1" dirty="0" smtClean="0">
                <a:solidFill>
                  <a:schemeClr val="tx1"/>
                </a:solidFill>
              </a:rPr>
              <a:t>Model Complexity</a:t>
            </a:r>
            <a:endParaRPr lang="en-US" sz="2000" b="1" dirty="0">
              <a:solidFill>
                <a:schemeClr val="tx1"/>
              </a:solidFill>
            </a:endParaRPr>
          </a:p>
        </p:txBody>
      </p:sp>
      <p:sp>
        <p:nvSpPr>
          <p:cNvPr id="14" name="TextBox 13"/>
          <p:cNvSpPr txBox="1"/>
          <p:nvPr/>
        </p:nvSpPr>
        <p:spPr>
          <a:xfrm>
            <a:off x="838200" y="3554968"/>
            <a:ext cx="938048" cy="400110"/>
          </a:xfrm>
          <a:prstGeom prst="rect">
            <a:avLst/>
          </a:prstGeom>
          <a:noFill/>
        </p:spPr>
        <p:txBody>
          <a:bodyPr wrap="square" rtlCol="0">
            <a:spAutoFit/>
          </a:bodyPr>
          <a:lstStyle/>
          <a:p>
            <a:r>
              <a:rPr lang="en-US" sz="2000" b="1" dirty="0" smtClean="0">
                <a:solidFill>
                  <a:schemeClr val="tx1"/>
                </a:solidFill>
              </a:rPr>
              <a:t>Error</a:t>
            </a:r>
            <a:endParaRPr lang="en-US" sz="2000" b="1" dirty="0">
              <a:solidFill>
                <a:schemeClr val="tx1"/>
              </a:solidFill>
            </a:endParaRPr>
          </a:p>
        </p:txBody>
      </p:sp>
      <p:sp>
        <p:nvSpPr>
          <p:cNvPr id="16" name="Freeform 15"/>
          <p:cNvSpPr/>
          <p:nvPr/>
        </p:nvSpPr>
        <p:spPr bwMode="auto">
          <a:xfrm>
            <a:off x="2007476" y="2291255"/>
            <a:ext cx="5076496" cy="3132083"/>
          </a:xfrm>
          <a:custGeom>
            <a:avLst/>
            <a:gdLst>
              <a:gd name="connsiteX0" fmla="*/ 0 w 5013434"/>
              <a:gd name="connsiteY0" fmla="*/ 0 h 3132083"/>
              <a:gd name="connsiteX1" fmla="*/ 1177159 w 5013434"/>
              <a:gd name="connsiteY1" fmla="*/ 1902373 h 3132083"/>
              <a:gd name="connsiteX2" fmla="*/ 5013434 w 5013434"/>
              <a:gd name="connsiteY2" fmla="*/ 3132083 h 3132083"/>
            </a:gdLst>
            <a:ahLst/>
            <a:cxnLst>
              <a:cxn ang="0">
                <a:pos x="connsiteX0" y="connsiteY0"/>
              </a:cxn>
              <a:cxn ang="0">
                <a:pos x="connsiteX1" y="connsiteY1"/>
              </a:cxn>
              <a:cxn ang="0">
                <a:pos x="connsiteX2" y="connsiteY2"/>
              </a:cxn>
            </a:cxnLst>
            <a:rect l="l" t="t" r="r" b="b"/>
            <a:pathLst>
              <a:path w="5013434" h="3132083">
                <a:moveTo>
                  <a:pt x="0" y="0"/>
                </a:moveTo>
                <a:cubicBezTo>
                  <a:pt x="170793" y="690179"/>
                  <a:pt x="341587" y="1380359"/>
                  <a:pt x="1177159" y="1902373"/>
                </a:cubicBezTo>
                <a:cubicBezTo>
                  <a:pt x="2012731" y="2424387"/>
                  <a:pt x="3513082" y="2778235"/>
                  <a:pt x="5013434" y="3132083"/>
                </a:cubicBezTo>
              </a:path>
            </a:pathLst>
          </a:custGeom>
          <a:noFill/>
          <a:ln w="38100" cap="flat" cmpd="sng" algn="ctr">
            <a:solidFill>
              <a:schemeClr val="accent2">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7" name="Freeform 16"/>
          <p:cNvSpPr/>
          <p:nvPr/>
        </p:nvSpPr>
        <p:spPr bwMode="auto">
          <a:xfrm>
            <a:off x="2146738" y="3657600"/>
            <a:ext cx="5244662" cy="1524000"/>
          </a:xfrm>
          <a:custGeom>
            <a:avLst/>
            <a:gdLst>
              <a:gd name="connsiteX0" fmla="*/ 0 w 5087006"/>
              <a:gd name="connsiteY0" fmla="*/ 2617076 h 2617076"/>
              <a:gd name="connsiteX1" fmla="*/ 2701158 w 5087006"/>
              <a:gd name="connsiteY1" fmla="*/ 1933903 h 2617076"/>
              <a:gd name="connsiteX2" fmla="*/ 5087006 w 5087006"/>
              <a:gd name="connsiteY2" fmla="*/ 0 h 2617076"/>
            </a:gdLst>
            <a:ahLst/>
            <a:cxnLst>
              <a:cxn ang="0">
                <a:pos x="connsiteX0" y="connsiteY0"/>
              </a:cxn>
              <a:cxn ang="0">
                <a:pos x="connsiteX1" y="connsiteY1"/>
              </a:cxn>
              <a:cxn ang="0">
                <a:pos x="connsiteX2" y="connsiteY2"/>
              </a:cxn>
            </a:cxnLst>
            <a:rect l="l" t="t" r="r" b="b"/>
            <a:pathLst>
              <a:path w="5087006" h="2617076">
                <a:moveTo>
                  <a:pt x="0" y="2617076"/>
                </a:moveTo>
                <a:cubicBezTo>
                  <a:pt x="926662" y="2493579"/>
                  <a:pt x="1853324" y="2370082"/>
                  <a:pt x="2701158" y="1933903"/>
                </a:cubicBezTo>
                <a:cubicBezTo>
                  <a:pt x="3548992" y="1497724"/>
                  <a:pt x="4317999" y="748862"/>
                  <a:pt x="5087006" y="0"/>
                </a:cubicBezTo>
              </a:path>
            </a:pathLst>
          </a:custGeom>
          <a:noFill/>
          <a:ln w="38100" cap="flat" cmpd="sng" algn="ctr">
            <a:solidFill>
              <a:srgbClr val="00B05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9" name="Freeform 18"/>
          <p:cNvSpPr/>
          <p:nvPr/>
        </p:nvSpPr>
        <p:spPr bwMode="auto">
          <a:xfrm>
            <a:off x="2070538" y="2554015"/>
            <a:ext cx="4025462" cy="2627585"/>
          </a:xfrm>
          <a:custGeom>
            <a:avLst/>
            <a:gdLst>
              <a:gd name="connsiteX0" fmla="*/ 0 w 3205655"/>
              <a:gd name="connsiteY0" fmla="*/ 2774731 h 2774731"/>
              <a:gd name="connsiteX1" fmla="*/ 1692165 w 3205655"/>
              <a:gd name="connsiteY1" fmla="*/ 1881352 h 2774731"/>
              <a:gd name="connsiteX2" fmla="*/ 3205655 w 3205655"/>
              <a:gd name="connsiteY2" fmla="*/ 0 h 2774731"/>
            </a:gdLst>
            <a:ahLst/>
            <a:cxnLst>
              <a:cxn ang="0">
                <a:pos x="connsiteX0" y="connsiteY0"/>
              </a:cxn>
              <a:cxn ang="0">
                <a:pos x="connsiteX1" y="connsiteY1"/>
              </a:cxn>
              <a:cxn ang="0">
                <a:pos x="connsiteX2" y="connsiteY2"/>
              </a:cxn>
            </a:cxnLst>
            <a:rect l="l" t="t" r="r" b="b"/>
            <a:pathLst>
              <a:path w="3205655" h="2774731">
                <a:moveTo>
                  <a:pt x="0" y="2774731"/>
                </a:moveTo>
                <a:cubicBezTo>
                  <a:pt x="578944" y="2559269"/>
                  <a:pt x="1157889" y="2343807"/>
                  <a:pt x="1692165" y="1881352"/>
                </a:cubicBezTo>
                <a:cubicBezTo>
                  <a:pt x="2226441" y="1418897"/>
                  <a:pt x="2716048" y="709448"/>
                  <a:pt x="3205655" y="0"/>
                </a:cubicBezTo>
              </a:path>
            </a:pathLst>
          </a:cu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75" name="Freeform 74"/>
          <p:cNvSpPr/>
          <p:nvPr/>
        </p:nvSpPr>
        <p:spPr bwMode="auto">
          <a:xfrm>
            <a:off x="1970690" y="1709975"/>
            <a:ext cx="5192110" cy="2328625"/>
          </a:xfrm>
          <a:custGeom>
            <a:avLst/>
            <a:gdLst>
              <a:gd name="connsiteX0" fmla="*/ 0 w 5192110"/>
              <a:gd name="connsiteY0" fmla="*/ 0 h 2328625"/>
              <a:gd name="connsiteX1" fmla="*/ 735724 w 5192110"/>
              <a:gd name="connsiteY1" fmla="*/ 1524000 h 2328625"/>
              <a:gd name="connsiteX2" fmla="*/ 1650124 w 5192110"/>
              <a:gd name="connsiteY2" fmla="*/ 2228193 h 2328625"/>
              <a:gd name="connsiteX3" fmla="*/ 2554014 w 5192110"/>
              <a:gd name="connsiteY3" fmla="*/ 2322787 h 2328625"/>
              <a:gd name="connsiteX4" fmla="*/ 3478924 w 5192110"/>
              <a:gd name="connsiteY4" fmla="*/ 2291255 h 2328625"/>
              <a:gd name="connsiteX5" fmla="*/ 4382814 w 5192110"/>
              <a:gd name="connsiteY5" fmla="*/ 2070538 h 2328625"/>
              <a:gd name="connsiteX6" fmla="*/ 5192110 w 5192110"/>
              <a:gd name="connsiteY6" fmla="*/ 1660635 h 23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2110" h="2328625">
                <a:moveTo>
                  <a:pt x="0" y="0"/>
                </a:moveTo>
                <a:cubicBezTo>
                  <a:pt x="230351" y="576317"/>
                  <a:pt x="460703" y="1152635"/>
                  <a:pt x="735724" y="1524000"/>
                </a:cubicBezTo>
                <a:cubicBezTo>
                  <a:pt x="1010745" y="1895365"/>
                  <a:pt x="1347076" y="2095062"/>
                  <a:pt x="1650124" y="2228193"/>
                </a:cubicBezTo>
                <a:cubicBezTo>
                  <a:pt x="1953172" y="2361324"/>
                  <a:pt x="2249214" y="2312277"/>
                  <a:pt x="2554014" y="2322787"/>
                </a:cubicBezTo>
                <a:cubicBezTo>
                  <a:pt x="2858814" y="2333297"/>
                  <a:pt x="3174124" y="2333297"/>
                  <a:pt x="3478924" y="2291255"/>
                </a:cubicBezTo>
                <a:cubicBezTo>
                  <a:pt x="3783724" y="2249214"/>
                  <a:pt x="4097283" y="2175641"/>
                  <a:pt x="4382814" y="2070538"/>
                </a:cubicBezTo>
                <a:cubicBezTo>
                  <a:pt x="4668345" y="1965435"/>
                  <a:pt x="4930227" y="1813035"/>
                  <a:pt x="5192110" y="1660635"/>
                </a:cubicBezTo>
              </a:path>
            </a:pathLst>
          </a:custGeom>
          <a:noFill/>
          <a:ln w="38100" cap="flat" cmpd="sng" algn="ctr">
            <a:solidFill>
              <a:srgbClr val="FF0000"/>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1" name="Freeform 90"/>
          <p:cNvSpPr/>
          <p:nvPr/>
        </p:nvSpPr>
        <p:spPr bwMode="auto">
          <a:xfrm>
            <a:off x="1986455" y="1807779"/>
            <a:ext cx="4035973" cy="1717323"/>
          </a:xfrm>
          <a:custGeom>
            <a:avLst/>
            <a:gdLst>
              <a:gd name="connsiteX0" fmla="*/ 0 w 4035973"/>
              <a:gd name="connsiteY0" fmla="*/ 0 h 1717323"/>
              <a:gd name="connsiteX1" fmla="*/ 735724 w 4035973"/>
              <a:gd name="connsiteY1" fmla="*/ 1439918 h 1717323"/>
              <a:gd name="connsiteX2" fmla="*/ 1650124 w 4035973"/>
              <a:gd name="connsiteY2" fmla="*/ 1713187 h 1717323"/>
              <a:gd name="connsiteX3" fmla="*/ 2585545 w 4035973"/>
              <a:gd name="connsiteY3" fmla="*/ 1555531 h 1717323"/>
              <a:gd name="connsiteX4" fmla="*/ 3531476 w 4035973"/>
              <a:gd name="connsiteY4" fmla="*/ 935421 h 1717323"/>
              <a:gd name="connsiteX5" fmla="*/ 4035973 w 4035973"/>
              <a:gd name="connsiteY5" fmla="*/ 441435 h 1717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5973" h="1717323">
                <a:moveTo>
                  <a:pt x="0" y="0"/>
                </a:moveTo>
                <a:cubicBezTo>
                  <a:pt x="230351" y="577193"/>
                  <a:pt x="460703" y="1154387"/>
                  <a:pt x="735724" y="1439918"/>
                </a:cubicBezTo>
                <a:cubicBezTo>
                  <a:pt x="1010745" y="1725449"/>
                  <a:pt x="1341821" y="1693918"/>
                  <a:pt x="1650124" y="1713187"/>
                </a:cubicBezTo>
                <a:cubicBezTo>
                  <a:pt x="1958428" y="1732456"/>
                  <a:pt x="2271986" y="1685159"/>
                  <a:pt x="2585545" y="1555531"/>
                </a:cubicBezTo>
                <a:cubicBezTo>
                  <a:pt x="2899104" y="1425903"/>
                  <a:pt x="3289738" y="1121104"/>
                  <a:pt x="3531476" y="935421"/>
                </a:cubicBezTo>
                <a:cubicBezTo>
                  <a:pt x="3773214" y="749738"/>
                  <a:pt x="3904593" y="595586"/>
                  <a:pt x="4035973" y="441435"/>
                </a:cubicBezTo>
              </a:path>
            </a:pathLst>
          </a:custGeom>
          <a:noFill/>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15" name="TextBox 14"/>
          <p:cNvSpPr txBox="1"/>
          <p:nvPr/>
        </p:nvSpPr>
        <p:spPr>
          <a:xfrm>
            <a:off x="7257393" y="4507468"/>
            <a:ext cx="1658007" cy="369332"/>
          </a:xfrm>
          <a:prstGeom prst="rect">
            <a:avLst/>
          </a:prstGeom>
          <a:noFill/>
        </p:spPr>
        <p:txBody>
          <a:bodyPr wrap="square" rtlCol="0">
            <a:spAutoFit/>
          </a:bodyPr>
          <a:lstStyle/>
          <a:p>
            <a:pPr algn="ctr"/>
            <a:r>
              <a:rPr lang="en-US" dirty="0" smtClean="0">
                <a:solidFill>
                  <a:schemeClr val="tx1"/>
                </a:solidFill>
              </a:rPr>
              <a:t>Algorithm </a:t>
            </a:r>
            <a:r>
              <a:rPr lang="en-US" i="1" dirty="0" smtClean="0">
                <a:solidFill>
                  <a:schemeClr val="tx1"/>
                </a:solidFill>
              </a:rPr>
              <a:t>B</a:t>
            </a:r>
            <a:endParaRPr lang="en-US" i="1" dirty="0">
              <a:solidFill>
                <a:schemeClr val="tx1"/>
              </a:solidFill>
            </a:endParaRPr>
          </a:p>
        </p:txBody>
      </p:sp>
      <p:cxnSp>
        <p:nvCxnSpPr>
          <p:cNvPr id="18" name="Straight Arrow Connector 17"/>
          <p:cNvCxnSpPr/>
          <p:nvPr/>
        </p:nvCxnSpPr>
        <p:spPr bwMode="auto">
          <a:xfrm flipH="1" flipV="1">
            <a:off x="6553200" y="4334048"/>
            <a:ext cx="814552" cy="304800"/>
          </a:xfrm>
          <a:prstGeom prst="straightConnector1">
            <a:avLst/>
          </a:prstGeom>
          <a:solidFill>
            <a:srgbClr val="00B8FF"/>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a:off x="4876800" y="2133600"/>
            <a:ext cx="0" cy="342900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5-Point Star 49"/>
          <p:cNvSpPr/>
          <p:nvPr/>
        </p:nvSpPr>
        <p:spPr bwMode="auto">
          <a:xfrm>
            <a:off x="4724400" y="4690110"/>
            <a:ext cx="304800" cy="304800"/>
          </a:xfrm>
          <a:prstGeom prst="star5">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5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982" t="21663" r="21250" b="25687"/>
          <a:stretch/>
        </p:blipFill>
        <p:spPr bwMode="auto">
          <a:xfrm>
            <a:off x="7216140" y="1634533"/>
            <a:ext cx="1524000" cy="141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2" name="Straight Connector 51"/>
          <p:cNvCxnSpPr/>
          <p:nvPr/>
        </p:nvCxnSpPr>
        <p:spPr bwMode="auto">
          <a:xfrm>
            <a:off x="7963882" y="1890712"/>
            <a:ext cx="0" cy="507704"/>
          </a:xfrm>
          <a:prstGeom prst="line">
            <a:avLst/>
          </a:prstGeom>
          <a:solidFill>
            <a:srgbClr val="00B8FF"/>
          </a:solidFill>
          <a:ln w="762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Rectangle 52"/>
          <p:cNvSpPr/>
          <p:nvPr/>
        </p:nvSpPr>
        <p:spPr bwMode="auto">
          <a:xfrm>
            <a:off x="8165305" y="2395949"/>
            <a:ext cx="240424" cy="54070"/>
          </a:xfrm>
          <a:prstGeom prst="rect">
            <a:avLst/>
          </a:prstGeom>
          <a:solidFill>
            <a:schemeClr val="bg2">
              <a:lumMod val="40000"/>
              <a:lumOff val="6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4" name="TextBox 53"/>
          <p:cNvSpPr txBox="1"/>
          <p:nvPr/>
        </p:nvSpPr>
        <p:spPr>
          <a:xfrm>
            <a:off x="6781800" y="1307068"/>
            <a:ext cx="2341990" cy="369332"/>
          </a:xfrm>
          <a:prstGeom prst="rect">
            <a:avLst/>
          </a:prstGeom>
          <a:noFill/>
        </p:spPr>
        <p:txBody>
          <a:bodyPr wrap="square" rtlCol="0">
            <a:spAutoFit/>
          </a:bodyPr>
          <a:lstStyle/>
          <a:p>
            <a:pPr algn="ctr"/>
            <a:r>
              <a:rPr lang="en-US" dirty="0" smtClean="0">
                <a:solidFill>
                  <a:schemeClr val="tx1"/>
                </a:solidFill>
              </a:rPr>
              <a:t>Computational Limit</a:t>
            </a:r>
          </a:p>
        </p:txBody>
      </p:sp>
    </p:spTree>
    <p:extLst>
      <p:ext uri="{BB962C8B-B14F-4D97-AF65-F5344CB8AC3E}">
        <p14:creationId xmlns:p14="http://schemas.microsoft.com/office/powerpoint/2010/main" val="214633420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AGELFAND@EQKBAYNFUVWXY5L9" val="4323"/>
  <p:tag name="DEFAULTDISPLAYSOURCE" val="\documentclass{article}\pagestyle{empty}&#10;\begin{document}&#10;&#10;\end{document}&#10;"/>
  <p:tag name="EMBEDFONTS" val="1"/>
</p:tagLst>
</file>

<file path=ppt/tags/tag10.xml><?xml version="1.0" encoding="utf-8"?>
<p:tagLst xmlns:a="http://schemas.openxmlformats.org/drawingml/2006/main" xmlns:r="http://schemas.openxmlformats.org/officeDocument/2006/relationships" xmlns:p="http://schemas.openxmlformats.org/presentationml/2006/main">
  <p:tag name="TEXPOINT" val="template"/>
  <p:tag name="SOURCE" val="TPT1  equation G=(V,E)  template TPT1  env TPENV1  fore 0  back 16777215  eqnno 1"/>
  <p:tag name="FILENAME" val="TP_tmp"/>
  <p:tag name="ORIGWIDTH" val="47"/>
  <p:tag name="PICTUREFILESIZE" val="19358"/>
</p:tagLst>
</file>

<file path=ppt/tags/tag100.xml><?xml version="1.0" encoding="utf-8"?>
<p:tagLst xmlns:a="http://schemas.openxmlformats.org/drawingml/2006/main" xmlns:r="http://schemas.openxmlformats.org/officeDocument/2006/relationships" xmlns:p="http://schemas.openxmlformats.org/presentationml/2006/main">
  <p:tag name="TEXPOINT" val="template"/>
  <p:tag name="SOURCE" val="TPT1  equation b_{1}(y_1)  template TPT1  env TPENV1  fore 0  back 16777215  eqnno 5"/>
  <p:tag name="FILENAME" val="TP_tmp"/>
  <p:tag name="ORIGWIDTH" val="25"/>
  <p:tag name="PICTUREFILESIZE" val="12903"/>
</p:tagLst>
</file>

<file path=ppt/tags/tag101.xml><?xml version="1.0" encoding="utf-8"?>
<p:tagLst xmlns:a="http://schemas.openxmlformats.org/drawingml/2006/main" xmlns:r="http://schemas.openxmlformats.org/officeDocument/2006/relationships" xmlns:p="http://schemas.openxmlformats.org/presentationml/2006/main">
  <p:tag name="TEXPOINT" val="template"/>
  <p:tag name="SOURCE" val="TPT1  equation b_{12}(y_1,y_2)  template TPT1  env TPENV1  fore 0  back 16777215  eqnno 5"/>
  <p:tag name="FILENAME" val="TP_tmp"/>
  <p:tag name="ORIGWIDTH" val="43"/>
  <p:tag name="PICTUREFILESIZE" val="20570"/>
</p:tagLst>
</file>

<file path=ppt/tags/tag102.xml><?xml version="1.0" encoding="utf-8"?>
<p:tagLst xmlns:a="http://schemas.openxmlformats.org/drawingml/2006/main" xmlns:r="http://schemas.openxmlformats.org/officeDocument/2006/relationships" xmlns:p="http://schemas.openxmlformats.org/presentationml/2006/main">
  <p:tag name="TEXPOINT" val="template"/>
  <p:tag name="SOURCE" val="TPT1  equation b_{1}(y_1)  template TPT1  env TPENV1  fore 0  back 16777215  eqnno 5"/>
  <p:tag name="FILENAME" val="TP_tmp"/>
  <p:tag name="ORIGWIDTH" val="25"/>
  <p:tag name="PICTUREFILESIZE" val="12903"/>
</p:tagLst>
</file>

<file path=ppt/tags/tag10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bin{\textcolor{red}{ m_{12 \rightarrow 1}(y_1)}} = \frac{\sum_{y_2}b_{12}(y_1,y_2)}{b_1(y_1)} = \mathbin{\textcolor[rgb]{0,0.4,0}{m_{1 \rightarrow 13}(y_1)}} = \mathbin{\textcolor[rgb]{0,0.1,0.5}{m_{1 \rightarrow 14}(y_1)}}  template TPT1  env TPENV1  fore 0  back 16777215  eqnno 5"/>
  <p:tag name="FILENAME" val="TP_tmp"/>
  <p:tag name="ORIGWIDTH" val="236"/>
  <p:tag name="PICTUREFILESIZE" val="144307"/>
</p:tagLst>
</file>

<file path=ppt/tags/tag104.xml><?xml version="1.0" encoding="utf-8"?>
<p:tagLst xmlns:a="http://schemas.openxmlformats.org/drawingml/2006/main" xmlns:r="http://schemas.openxmlformats.org/officeDocument/2006/relationships" xmlns:p="http://schemas.openxmlformats.org/presentationml/2006/main">
  <p:tag name="TEXPOINT" val="template"/>
  <p:tag name="SOURCE" val="TPT1  equation b_1(y_1) \leftarrow b_1(y_1) \mathbin{\textcolor{red}{ m_{12 \rightarrow 1}(y_1) }}  template TPT1  env TPENV1  fore 0  back 16777215  eqnno 5"/>
  <p:tag name="FILENAME" val="TP_tmp"/>
  <p:tag name="ORIGWIDTH" val="113"/>
  <p:tag name="PICTUREFILESIZE" val="44949"/>
</p:tagLst>
</file>

<file path=ppt/tags/tag105.xml><?xml version="1.0" encoding="utf-8"?>
<p:tagLst xmlns:a="http://schemas.openxmlformats.org/drawingml/2006/main" xmlns:r="http://schemas.openxmlformats.org/officeDocument/2006/relationships" xmlns:p="http://schemas.openxmlformats.org/presentationml/2006/main">
  <p:tag name="TEXPOINT" val="template"/>
  <p:tag name="SOURCE" val="TPT1  equation = \mathbin{\textcolor{red}{ m_{1 \rightarrow 13}(y_1)}} = \mathbin{\textcolor{red}{ m_{1 \rightarrow 14}(y_1)}}  template TPT1  env TPENV1  fore 0  back 16777215  eqnno 5"/>
  <p:tag name="FILENAME" val="TP_tmp"/>
  <p:tag name="ORIGWIDTH" val="115"/>
  <p:tag name="PICTUREFILESIZE" val="39163"/>
</p:tagLst>
</file>

<file path=ppt/tags/tag106.xml><?xml version="1.0" encoding="utf-8"?>
<p:tagLst xmlns:a="http://schemas.openxmlformats.org/drawingml/2006/main" xmlns:r="http://schemas.openxmlformats.org/officeDocument/2006/relationships" xmlns:p="http://schemas.openxmlformats.org/presentationml/2006/main">
  <p:tag name="TEXPOINT" val="template"/>
  <p:tag name="SOURCE" val="TPT1  equation = \mathbin{\textcolor{red}{ m_{1 \rightarrow 13}(y_1)}} = \mathbin{\textcolor{red}{ m_{1 \rightarrow 14}(y_1)}}  template TPT1  env TPENV1  fore 0  back 16777215  eqnno 5"/>
  <p:tag name="FILENAME" val="TP_tmp"/>
  <p:tag name="ORIGWIDTH" val="115"/>
  <p:tag name="PICTUREFILESIZE" val="39163"/>
</p:tagLst>
</file>

<file path=ppt/tags/tag107.xml><?xml version="1.0" encoding="utf-8"?>
<p:tagLst xmlns:a="http://schemas.openxmlformats.org/drawingml/2006/main" xmlns:r="http://schemas.openxmlformats.org/officeDocument/2006/relationships" xmlns:p="http://schemas.openxmlformats.org/presentationml/2006/main">
  <p:tag name="TEXPOINT" val="template"/>
  <p:tag name="SOURCE" val="TPT1  equation b_{12}(y_1,y_2)  template TPT1  env TPENV1  fore 0  back 16777215  eqnno 5"/>
  <p:tag name="FILENAME" val="TP_tmp"/>
  <p:tag name="ORIGWIDTH" val="43"/>
  <p:tag name="PICTUREFILESIZE" val="20570"/>
</p:tagLst>
</file>

<file path=ppt/tags/tag108.xml><?xml version="1.0" encoding="utf-8"?>
<p:tagLst xmlns:a="http://schemas.openxmlformats.org/drawingml/2006/main" xmlns:r="http://schemas.openxmlformats.org/officeDocument/2006/relationships" xmlns:p="http://schemas.openxmlformats.org/presentationml/2006/main">
  <p:tag name="TEXPOINT" val="template"/>
  <p:tag name="SOURCE" val="TPT1  equation b_{1}(y_1)  template TPT1  env TPENV1  fore 0  back 16777215  eqnno 5"/>
  <p:tag name="FILENAME" val="TP_tmp"/>
  <p:tag name="ORIGWIDTH" val="25"/>
  <p:tag name="PICTUREFILESIZE" val="12903"/>
</p:tagLst>
</file>

<file path=ppt/tags/tag109.xml><?xml version="1.0" encoding="utf-8"?>
<p:tagLst xmlns:a="http://schemas.openxmlformats.org/drawingml/2006/main" xmlns:r="http://schemas.openxmlformats.org/officeDocument/2006/relationships" xmlns:p="http://schemas.openxmlformats.org/presentationml/2006/main">
  <p:tag name="TEXPOINT" val="template"/>
  <p:tag name="SOURCE" val="TPT1  equation b_{124}(y_1,y_2,y_4)  template TPT1  env TPENV1  fore 0  back 16777215  eqnno 5"/>
  <p:tag name="FILENAME" val="TP_tmp"/>
  <p:tag name="ORIGWIDTH" val="61"/>
  <p:tag name="PICTUREFILESIZE" val="26917"/>
</p:tagLst>
</file>

<file path=ppt/tags/tag1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n)}, {\bf y}^{(n)}  template TPT1  env TPENV1  fore 0  back 16777215  eqnno 1"/>
  <p:tag name="FILENAME" val="TP_tmp"/>
  <p:tag name="ORIGWIDTH" val="40"/>
  <p:tag name="PICTUREFILESIZE" val="19222"/>
</p:tagLst>
</file>

<file path=ppt/tags/tag110.xml><?xml version="1.0" encoding="utf-8"?>
<p:tagLst xmlns:a="http://schemas.openxmlformats.org/drawingml/2006/main" xmlns:r="http://schemas.openxmlformats.org/officeDocument/2006/relationships" xmlns:p="http://schemas.openxmlformats.org/presentationml/2006/main">
  <p:tag name="TEXPOINT" val="template"/>
  <p:tag name="SOURCE" val="TPT1  equation b_{1}(y_1)  template TPT1  env TPENV1  fore 0  back 16777215  eqnno 5"/>
  <p:tag name="FILENAME" val="TP_tmp"/>
  <p:tag name="ORIGWIDTH" val="25"/>
  <p:tag name="PICTUREFILESIZE" val="12903"/>
</p:tagLst>
</file>

<file path=ppt/tags/tag111.xml><?xml version="1.0" encoding="utf-8"?>
<p:tagLst xmlns:a="http://schemas.openxmlformats.org/drawingml/2006/main" xmlns:r="http://schemas.openxmlformats.org/officeDocument/2006/relationships" xmlns:p="http://schemas.openxmlformats.org/presentationml/2006/main">
  <p:tag name="TEXPOINT" val="template"/>
  <p:tag name="SOURCE" val="TPT1  equation b_{14}(y_1,y_4)  template TPT1  env TPENV1  fore 0  back 16777215  eqnno 5"/>
  <p:tag name="FILENAME" val="TP_tmp"/>
  <p:tag name="ORIGWIDTH" val="43"/>
  <p:tag name="PICTUREFILESIZE" val="19514"/>
</p:tagLst>
</file>

<file path=ppt/tags/tag11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bin{\textcolor{red}{ m_{124 \rightarrow 14}(y_1,y_4)}} = \frac{\sum_{y_2}b_{124}(y_1,y_2,y_4)}{b_{14}(y_1,y_4)}  template TPT1  env TPENV1  fore 0  back 16777215  eqnno 5"/>
  <p:tag name="FILENAME" val="TP_tmp"/>
  <p:tag name="ORIGWIDTH" val="152"/>
  <p:tag name="PICTUREFILESIZE" val="91915"/>
</p:tagLst>
</file>

<file path=ppt/tags/tag113.xml><?xml version="1.0" encoding="utf-8"?>
<p:tagLst xmlns:a="http://schemas.openxmlformats.org/drawingml/2006/main" xmlns:r="http://schemas.openxmlformats.org/officeDocument/2006/relationships" xmlns:p="http://schemas.openxmlformats.org/presentationml/2006/main">
  <p:tag name="TEXPOINT" val="template"/>
  <p:tag name="SOURCE" val="TPT1  equation = \mathbin{\textcolor{red}{ m_{14 \rightarrow 134}(y_1,y_4)}}  template TPT1  env TPENV1  fore 0  back 16777215  eqnno 5"/>
  <p:tag name="FILENAME" val="TP_tmp"/>
  <p:tag name="ORIGWIDTH" val="78"/>
  <p:tag name="PICTUREFILESIZE" val="29339"/>
</p:tagLst>
</file>

<file path=ppt/tags/tag114.xml><?xml version="1.0" encoding="utf-8"?>
<p:tagLst xmlns:a="http://schemas.openxmlformats.org/drawingml/2006/main" xmlns:r="http://schemas.openxmlformats.org/officeDocument/2006/relationships" xmlns:p="http://schemas.openxmlformats.org/presentationml/2006/main">
  <p:tag name="TEXPOINT" val="template"/>
  <p:tag name="SOURCE" val="TPT1  equation \{ w_e \}_{e \in E}  template TPT1  env TPENV1  fore 0  back 16777215  eqnno 1"/>
  <p:tag name="FILENAME" val="TP_tmp"/>
  <p:tag name="ORIGWIDTH" val="37"/>
  <p:tag name="PICTUREFILESIZE" val="17098"/>
</p:tagLst>
</file>

<file path=ppt/tags/tag115.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match-IP}: \;\; \max_{{\bf x}} \sum_e w_e x_e  template TPT1  env TPENV1  fore 0  back 16777215  eqnno 5"/>
  <p:tag name="FILENAME" val="TP_tmp"/>
  <p:tag name="ORIGWIDTH" val="117"/>
  <p:tag name="PICTUREFILESIZE" val="45991"/>
</p:tagLst>
</file>

<file path=ppt/tags/tag116.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s.t.} \;\; \sum\limits_{e \in \delta(i)} x_e \leq 1 \;\; \forall i \in V, \;\; x_e \in \{0,1\} \;\; \forall e \in E  template TPT1  env TPENV1  fore 0  back 16777215  eqnno 5"/>
  <p:tag name="FILENAME" val="TP_tmp"/>
  <p:tag name="ORIGWIDTH" val="198"/>
  <p:tag name="PICTUREFILESIZE" val="102501"/>
</p:tagLst>
</file>

<file path=ppt/tags/tag117.xml><?xml version="1.0" encoding="utf-8"?>
<p:tagLst xmlns:a="http://schemas.openxmlformats.org/drawingml/2006/main" xmlns:r="http://schemas.openxmlformats.org/officeDocument/2006/relationships" xmlns:p="http://schemas.openxmlformats.org/presentationml/2006/main">
  <p:tag name="TEXPOINT" val="template"/>
  <p:tag name="SOURCE" val="TPT1  equation \{ w_e \}_{e \in E}  template TPT1  env TPENV1  fore 0  back 16777215  eqnno 1"/>
  <p:tag name="FILENAME" val="TP_tmp"/>
  <p:tag name="ORIGWIDTH" val="37"/>
  <p:tag name="PICTUREFILESIZE" val="17098"/>
</p:tagLst>
</file>

<file path=ppt/tags/tag118.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template TPT1  env TPENV1  fore 0  back 16777215  eqnno 5"/>
  <p:tag name="FILENAME" val="TP_tmp"/>
  <p:tag name="ORIGWIDTH" val="51"/>
  <p:tag name="PICTUREFILESIZE" val="21319"/>
</p:tagLst>
</file>

<file path=ppt/tags/tag119.xml><?xml version="1.0" encoding="utf-8"?>
<p:tagLst xmlns:a="http://schemas.openxmlformats.org/drawingml/2006/main" xmlns:r="http://schemas.openxmlformats.org/officeDocument/2006/relationships" xmlns:p="http://schemas.openxmlformats.org/presentationml/2006/main">
  <p:tag name="TEXPOINT" val="template"/>
  <p:tag name="SOURCE" val="TPT1  equation \{ w_e \}_{e \in E}  template TPT1  env TPENV1  fore 0  back 16777215  eqnno 1"/>
  <p:tag name="FILENAME" val="TP_tmp"/>
  <p:tag name="ORIGWIDTH" val="37"/>
  <p:tag name="PICTUREFILESIZE" val="17098"/>
</p:tagLst>
</file>

<file path=ppt/tags/tag12.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 ; {\bf \theta})  template TPT1  env TPENV1  fore 0  back 16777215  eqnno 1"/>
  <p:tag name="FILENAME" val="TP_tmp"/>
  <p:tag name="ORIGWIDTH" val="37"/>
  <p:tag name="PICTUREFILESIZE" val="19094"/>
</p:tagLst>
</file>

<file path=ppt/tags/tag120.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s.t.} \;\; \sum\limits_{e \in \delta(i)} x_e \leq 1 \;\; \forall i \in V, \;\; x_e \in \mathbin{\textcolor{red}{[0,1]}} \;\; \forall e \in E  template TPT1  env TPENV1  fore 0  back 16777215  eqnno 5"/>
  <p:tag name="FILENAME" val="TP_tmp"/>
  <p:tag name="ORIGWIDTH" val="193"/>
  <p:tag name="PICTUREFILESIZE" val="99465"/>
</p:tagLst>
</file>

<file path=ppt/tags/tag121.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match-\textcolor{red}{LP}}: \;\; \max_{{\bf x}} \sum_e w_e x_e  template TPT1  env TPENV1  fore 0  back 16777215  eqnno 5"/>
  <p:tag name="FILENAME" val="TP_tmp"/>
  <p:tag name="ORIGWIDTH" val="120"/>
  <p:tag name="PICTUREFILESIZE" val="46848"/>
</p:tagLst>
</file>

<file path=ppt/tags/tag12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LP}}(G)  template TPT1  env TPENV1  fore 0  back 16777215  eqnno 5"/>
  <p:tag name="FILENAME" val="TP_tmp"/>
  <p:tag name="ORIGWIDTH" val="52"/>
  <p:tag name="PICTUREFILESIZE" val="21656"/>
</p:tagLst>
</file>

<file path=ppt/tags/tag123.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 = \{x_e\}_{e \in E}  template TPT1  env TPENV1  fore 0  back 16777215  eqnno 5"/>
  <p:tag name="FILENAME" val="TP_tmp"/>
  <p:tag name="ORIGWIDTH" val="56"/>
  <p:tag name="PICTUREFILESIZE" val="22430"/>
</p:tagLst>
</file>

<file path=ppt/tags/tag124.xml><?xml version="1.0" encoding="utf-8"?>
<p:tagLst xmlns:a="http://schemas.openxmlformats.org/drawingml/2006/main" xmlns:r="http://schemas.openxmlformats.org/officeDocument/2006/relationships" xmlns:p="http://schemas.openxmlformats.org/presentationml/2006/main">
  <p:tag name="TEXPOINT" val="template"/>
  <p:tag name="SOURCE" val="TPT1  equation \theta_e(x_e) = w_e x_e  template TPT1  env TPENV1  fore 0  back 16777215  eqnno 5"/>
  <p:tag name="FILENAME" val="TP_tmp"/>
  <p:tag name="ORIGWIDTH" val="61"/>
  <p:tag name="PICTUREFILESIZE" val="25779"/>
</p:tagLst>
</file>

<file path=ppt/tags/tag1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math}&#10;\begin{document}&#10;\begin{equation}&#10;\theta_i({\bf x}_i) =&#10;  \begin{cases}&#10;   0 &amp; \text{if } \sum\limits_{e \in \delta(i)} x_e \leq 1 \\&#10;   - \infty       &amp; \text{otherwise }&#10;  \end{cases} \nonumber&#10;\end{equation}&#10;\end{document}&#10;"/>
  <p:tag name="FILENAME" val="TP_tmp"/>
  <p:tag name="FORMAT" val="png16m"/>
  <p:tag name="RES" val="4800"/>
  <p:tag name="BLEND" val="0"/>
  <p:tag name="TRANSPARENT" val="0"/>
  <p:tag name="TBUG" val="0"/>
  <p:tag name="ALLOWFS" val="0"/>
  <p:tag name="ORIGWIDTH" val="138"/>
  <p:tag name="PICTUREFILESIZE" val="123163"/>
</p:tagLst>
</file>

<file path=ppt/tags/tag126.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match-MAP}: \;\; \max_{{\bf x}} \sum\limits_{e \in E} \theta_e(x_e) + \sum\limits_{i \in V} \theta_i({\bf x}_i)  template TPT1  env TPENV1  fore 0  back 16777215  eqnno 5"/>
  <p:tag name="FILENAME" val="TP_tmp"/>
  <p:tag name="ORIGWIDTH" val="189"/>
  <p:tag name="PICTUREFILESIZE" val="101462"/>
</p:tagLst>
</file>

<file path=ppt/tags/tag127.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template TPT1  env TPENV1  fore 0  back 16777215  eqnno 5"/>
  <p:tag name="FILENAME" val="TP_tmp"/>
  <p:tag name="ORIGWIDTH" val="51"/>
  <p:tag name="PICTUREFILESIZE" val="21319"/>
</p:tagLst>
</file>

<file path=ppt/tags/tag128.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LP}}(G)  template TPT1  env TPENV1  fore 0  back 16777215  eqnno 5"/>
  <p:tag name="FILENAME" val="TP_tmp"/>
  <p:tag name="ORIGWIDTH" val="52"/>
  <p:tag name="PICTUREFILESIZE" val="21656"/>
</p:tagLst>
</file>

<file path=ppt/tags/tag129.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template TPT1  env TPENV1  fore 0  back 16777215  eqnno 5"/>
  <p:tag name="FILENAME" val="TP_tmp"/>
  <p:tag name="ORIGWIDTH" val="51"/>
  <p:tag name="PICTUREFILESIZE" val="21319"/>
</p:tagLst>
</file>

<file path=ppt/tags/tag13.xml><?xml version="1.0" encoding="utf-8"?>
<p:tagLst xmlns:a="http://schemas.openxmlformats.org/drawingml/2006/main" xmlns:r="http://schemas.openxmlformats.org/officeDocument/2006/relationships" xmlns:p="http://schemas.openxmlformats.org/presentationml/2006/main">
  <p:tag name="TEXPOINT" val="template"/>
  <p:tag name="SOURCE" val="TPT1  equation \hat{{\bf \theta}}  template TPT1  env TPENV1  fore 0  back 16777215  eqnno 1"/>
  <p:tag name="FILENAME" val="TP_tmp"/>
  <p:tag name="ORIGWIDTH" val="5"/>
  <p:tag name="PICTUREFILESIZE" val="4862"/>
</p:tagLst>
</file>

<file path=ppt/tags/tag130.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LP}}(G)  template TPT1  env TPENV1  fore 0  back 16777215  eqnno 5"/>
  <p:tag name="FILENAME" val="TP_tmp"/>
  <p:tag name="ORIGWIDTH" val="52"/>
  <p:tag name="PICTUREFILESIZE" val="21656"/>
</p:tagLst>
</file>

<file path=ppt/tags/tag131.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template TPT1  env TPENV1  fore 0  back 16777215  eqnno 5"/>
  <p:tag name="FILENAME" val="TP_tmp"/>
  <p:tag name="ORIGWIDTH" val="51"/>
  <p:tag name="PICTUREFILESIZE" val="21319"/>
</p:tagLst>
</file>

<file path=ppt/tags/tag13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LP}}(G)  template TPT1  env TPENV1  fore 0  back 16777215  eqnno 5"/>
  <p:tag name="FILENAME" val="TP_tmp"/>
  <p:tag name="ORIGWIDTH" val="52"/>
  <p:tag name="PICTUREFILESIZE" val="21656"/>
</p:tagLst>
</file>

<file path=ppt/tags/tag13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template TPT1  env TPENV1  fore 0  back 16777215  eqnno 5"/>
  <p:tag name="FILENAME" val="TP_tmp"/>
  <p:tag name="ORIGWIDTH" val="51"/>
  <p:tag name="PICTUREFILESIZE" val="21319"/>
</p:tagLst>
</file>

<file path=ppt/tags/tag134.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LP}}(G)  template TPT1  env TPENV1  fore 0  back 16777215  eqnno 5"/>
  <p:tag name="FILENAME" val="TP_tmp"/>
  <p:tag name="ORIGWIDTH" val="52"/>
  <p:tag name="PICTUREFILESIZE" val="21656"/>
</p:tagLst>
</file>

<file path=ppt/tags/tag135.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template TPT1  env TPENV1  fore 0  back 16777215  eqnno 5"/>
  <p:tag name="FILENAME" val="TP_tmp"/>
  <p:tag name="ORIGWIDTH" val="51"/>
  <p:tag name="PICTUREFILESIZE" val="21319"/>
</p:tagLst>
</file>

<file path=ppt/tags/tag136.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LP}}(G)  template TPT1  env TPENV1  fore 0  back 16777215  eqnno 5"/>
  <p:tag name="FILENAME" val="TP_tmp"/>
  <p:tag name="ORIGWIDTH" val="52"/>
  <p:tag name="PICTUREFILESIZE" val="21656"/>
</p:tagLst>
</file>

<file path=ppt/tags/tag137.xml><?xml version="1.0" encoding="utf-8"?>
<p:tagLst xmlns:a="http://schemas.openxmlformats.org/drawingml/2006/main" xmlns:r="http://schemas.openxmlformats.org/officeDocument/2006/relationships" xmlns:p="http://schemas.openxmlformats.org/presentationml/2006/main">
  <p:tag name="TEXPOINT" val="template"/>
  <p:tag name="SOURCE" val="TPT1  equation E(S) = \{(i,j) \in E \;\vert \; i,j \in S  \}  template TPT1  env TPENV1  fore 0  back 16777215  eqnno 5"/>
  <p:tag name="FILENAME" val="TP_tmp"/>
  <p:tag name="ORIGWIDTH" val="125"/>
  <p:tag name="PICTUREFILESIZE" val="47469"/>
</p:tagLst>
</file>

<file path=ppt/tags/tag138.xml><?xml version="1.0" encoding="utf-8"?>
<p:tagLst xmlns:a="http://schemas.openxmlformats.org/drawingml/2006/main" xmlns:r="http://schemas.openxmlformats.org/officeDocument/2006/relationships" xmlns:p="http://schemas.openxmlformats.org/presentationml/2006/main">
  <p:tag name="TEXPOINT" val="template"/>
  <p:tag name="SOURCE" val="TPT1  equation \left. \mathbin{\textcolor{red}{\sum\limits_{e \in E(S)} x_e \leq \frac{|S| - 1}{2}, \; \forall S \in \mathcal{S} }} \right\rbrace  template TPT1  env TPENV1  fore 0  back 16777215  eqnno 5"/>
  <p:tag name="FILENAME" val="TP_tmp"/>
  <p:tag name="ORIGWIDTH" val="120"/>
  <p:tag name="PICTUREFILESIZE" val="91141"/>
</p:tagLst>
</file>

<file path=ppt/tags/tag139.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 \mathcal{P}_{\mbox{\tiny match-blossom-LP}}(G)  template TPT1  env TPENV1  fore 0  back 16777215  eqnno 5"/>
  <p:tag name="FILENAME" val="TP_tmp"/>
  <p:tag name="ORIGWIDTH" val="142"/>
  <p:tag name="PICTUREFILESIZE" val="49573"/>
</p:tagLst>
</file>

<file path=ppt/tags/tag14.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mbox{\scriptsize tst}} =  template TPT1  env TPENV1  fore 0  back 16777215  eqnno 1"/>
  <p:tag name="FILENAME" val="TP_tmp"/>
  <p:tag name="ORIGWIDTH" val="27"/>
  <p:tag name="PICTUREFILESIZE" val="9081"/>
</p:tagLst>
</file>

<file path=ppt/tags/tag140.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blossom-LP}}(G) = \left\lbrace {\bf x} \in [0,1]^{|E|} \; \vert \; {\bf x}(\delta(i)) \leq 1, \; \forall i \in V,  \right.  template TPT1  env TPENV1  fore 0  back 16777215  eqnno 5"/>
  <p:tag name="FILENAME" val="TP_tmp"/>
  <p:tag name="ORIGWIDTH" val="241"/>
  <p:tag name="PICTUREFILESIZE" val="97424"/>
</p:tagLst>
</file>

<file path=ppt/tags/tag141.xml><?xml version="1.0" encoding="utf-8"?>
<p:tagLst xmlns:a="http://schemas.openxmlformats.org/drawingml/2006/main" xmlns:r="http://schemas.openxmlformats.org/officeDocument/2006/relationships" xmlns:p="http://schemas.openxmlformats.org/presentationml/2006/main">
  <p:tag name="TEXPOINT" val="template"/>
  <p:tag name="SOURCE" val="TPT1  equation \left. \mathbin{\textcolor{red}{\sum\limits_{e \in E(S)} x_e \leq \frac{|S| - 1}{2}, \; \forall S \in \mathcal{S} }} \right\rbrace  template TPT1  env TPENV1  fore 0  back 16777215  eqnno 5"/>
  <p:tag name="FILENAME" val="TP_tmp"/>
  <p:tag name="ORIGWIDTH" val="120"/>
  <p:tag name="PICTUREFILESIZE" val="91141"/>
</p:tagLst>
</file>

<file path=ppt/tags/tag142.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IP}}(G) = \mathcal{P}_{\mbox{\tiny match-blossom-LP}}(G)  template TPT1  env TPENV1  fore 0  back 16777215  eqnno 5"/>
  <p:tag name="FILENAME" val="TP_tmp"/>
  <p:tag name="ORIGWIDTH" val="142"/>
  <p:tag name="PICTUREFILESIZE" val="49573"/>
</p:tagLst>
</file>

<file path=ppt/tags/tag143.xml><?xml version="1.0" encoding="utf-8"?>
<p:tagLst xmlns:a="http://schemas.openxmlformats.org/drawingml/2006/main" xmlns:r="http://schemas.openxmlformats.org/officeDocument/2006/relationships" xmlns:p="http://schemas.openxmlformats.org/presentationml/2006/main">
  <p:tag name="TEXPOINT" val="template"/>
  <p:tag name="SOURCE" val="TPT1  equation \mathcal{P}_{\mbox{\tiny match-blossom-LP}}(G) = \left\lbrace {\bf x} \in [0,1]^{|E|} \; \vert \; {\bf x}(\delta(i)) \leq 1, \; \forall i \in V,  \right.  template TPT1  env TPENV1  fore 0  back 16777215  eqnno 5"/>
  <p:tag name="FILENAME" val="TP_tmp"/>
  <p:tag name="ORIGWIDTH" val="241"/>
  <p:tag name="PICTUREFILESIZE" val="97424"/>
</p:tagLst>
</file>

<file path=ppt/tags/tag144.xml><?xml version="1.0" encoding="utf-8"?>
<p:tagLst xmlns:a="http://schemas.openxmlformats.org/drawingml/2006/main" xmlns:r="http://schemas.openxmlformats.org/officeDocument/2006/relationships" xmlns:p="http://schemas.openxmlformats.org/presentationml/2006/main">
  <p:tag name="TEXPOINT" val="template"/>
  <p:tag name="SOURCE" val="TPT1  equation x_{ij} + x_{ik} + x_{jk} \leq 1  template TPT1  env TPENV1  fore 0  back 16777215  eqnno 5"/>
  <p:tag name="FILENAME" val="TP_tmp"/>
  <p:tag name="ORIGWIDTH" val="83"/>
  <p:tag name="PICTUREFILESIZE" val="28619"/>
</p:tagLst>
</file>

<file path=ppt/tags/tag145.xml><?xml version="1.0" encoding="utf-8"?>
<p:tagLst xmlns:a="http://schemas.openxmlformats.org/drawingml/2006/main" xmlns:r="http://schemas.openxmlformats.org/officeDocument/2006/relationships" xmlns:p="http://schemas.openxmlformats.org/presentationml/2006/main">
  <p:tag name="TEXPOINT" val="template"/>
  <p:tag name="SOURCE" val="TPT1  equation x_{ij} = x_{ik} = x_{jk} = \frac{1}{2}  template TPT1  env TPENV1  fore 0  back 16777215  eqnno 5"/>
  <p:tag name="FILENAME" val="TP_tmp"/>
  <p:tag name="ORIGWIDTH" val="87"/>
  <p:tag name="PICTUREFILESIZE" val="32462"/>
</p:tagLst>
</file>

<file path=ppt/tags/tag146.xml><?xml version="1.0" encoding="utf-8"?>
<p:tagLst xmlns:a="http://schemas.openxmlformats.org/drawingml/2006/main" xmlns:r="http://schemas.openxmlformats.org/officeDocument/2006/relationships" xmlns:p="http://schemas.openxmlformats.org/presentationml/2006/main">
  <p:tag name="TEXPOINT" val="template"/>
  <p:tag name="SOURCE" val="TPT1  equation x_{ij}  template TPT1  env TPENV1  fore 0  back 16777215  eqnno 5"/>
  <p:tag name="FILENAME" val="TP_tmp"/>
  <p:tag name="ORIGWIDTH" val="13"/>
  <p:tag name="PICTUREFILESIZE" val="7229"/>
</p:tagLst>
</file>

<file path=ppt/tags/tag147.xml><?xml version="1.0" encoding="utf-8"?>
<p:tagLst xmlns:a="http://schemas.openxmlformats.org/drawingml/2006/main" xmlns:r="http://schemas.openxmlformats.org/officeDocument/2006/relationships" xmlns:p="http://schemas.openxmlformats.org/presentationml/2006/main">
  <p:tag name="TEXPOINT" val="template"/>
  <p:tag name="SOURCE" val="TPT1  equation x_{ik}  template TPT1  env TPENV1  fore 0  back 16777215  eqnno 5"/>
  <p:tag name="FILENAME" val="TP_tmp"/>
  <p:tag name="ORIGWIDTH" val="14"/>
  <p:tag name="PICTUREFILESIZE" val="7359"/>
</p:tagLst>
</file>

<file path=ppt/tags/tag148.xml><?xml version="1.0" encoding="utf-8"?>
<p:tagLst xmlns:a="http://schemas.openxmlformats.org/drawingml/2006/main" xmlns:r="http://schemas.openxmlformats.org/officeDocument/2006/relationships" xmlns:p="http://schemas.openxmlformats.org/presentationml/2006/main">
  <p:tag name="TEXPOINT" val="template"/>
  <p:tag name="SOURCE" val="TPT1  equation x_{jk}  template TPT1  env TPENV1  fore 0  back 16777215  eqnno 5"/>
  <p:tag name="FILENAME" val="TP_tmp"/>
  <p:tag name="ORIGWIDTH" val="15"/>
  <p:tag name="PICTUREFILESIZE" val="7965"/>
</p:tagLst>
</file>

<file path=ppt/tags/tag149.xml><?xml version="1.0" encoding="utf-8"?>
<p:tagLst xmlns:a="http://schemas.openxmlformats.org/drawingml/2006/main" xmlns:r="http://schemas.openxmlformats.org/officeDocument/2006/relationships" xmlns:p="http://schemas.openxmlformats.org/presentationml/2006/main">
  <p:tag name="TEXPOINT" val="template"/>
  <p:tag name="SOURCE" val="TPT1  equation \geq  template TPT1  env TPENV1  fore 0  back 16777215  eqnno 1"/>
  <p:tag name="FILENAME" val="TP_tmp"/>
  <p:tag name="ORIGWIDTH" val="7"/>
  <p:tag name="PICTUREFILESIZE" val="3794"/>
</p:tagLst>
</file>

<file path=ppt/tags/tag15.xml><?xml version="1.0" encoding="utf-8"?>
<p:tagLst xmlns:a="http://schemas.openxmlformats.org/drawingml/2006/main" xmlns:r="http://schemas.openxmlformats.org/officeDocument/2006/relationships" xmlns:p="http://schemas.openxmlformats.org/presentationml/2006/main">
  <p:tag name="TEXPOINT" val="template"/>
  <p:tag name="SOURCE" val="TPT1  equation \hat{{\bf y}}^{\mbox{\scriptsize tst}}  template TPT1  env TPENV1  fore 0  back 16777215  eqnno 1"/>
  <p:tag name="FILENAME" val="TP_tmp"/>
  <p:tag name="ORIGWIDTH" val="16"/>
  <p:tag name="PICTUREFILESIZE" val="9453"/>
</p:tagLst>
</file>

<file path=ppt/tags/tag150.xml><?xml version="1.0" encoding="utf-8"?>
<p:tagLst xmlns:a="http://schemas.openxmlformats.org/drawingml/2006/main" xmlns:r="http://schemas.openxmlformats.org/officeDocument/2006/relationships" xmlns:p="http://schemas.openxmlformats.org/presentationml/2006/main">
  <p:tag name="TEXPOINT" val="template"/>
  <p:tag name="SOURCE" val="TPT1  equation \equiv  template TPT1  env TPENV1  fore 0  back 16777215  eqnno 1"/>
  <p:tag name="FILENAME" val="TP_tmp"/>
  <p:tag name="ORIGWIDTH" val="7"/>
  <p:tag name="PICTUREFILESIZE" val="1584"/>
</p:tagLst>
</file>

<file path=ppt/tags/tag151.xml><?xml version="1.0" encoding="utf-8"?>
<p:tagLst xmlns:a="http://schemas.openxmlformats.org/drawingml/2006/main" xmlns:r="http://schemas.openxmlformats.org/officeDocument/2006/relationships" xmlns:p="http://schemas.openxmlformats.org/presentationml/2006/main">
  <p:tag name="TEXPOINT" val="template"/>
  <p:tag name="SOURCE" val="TPT1  equation \equiv  template TPT1  env TPENV1  fore 0  back 16777215  eqnno 1"/>
  <p:tag name="FILENAME" val="TP_tmp"/>
  <p:tag name="ORIGWIDTH" val="7"/>
  <p:tag name="PICTUREFILESIZE" val="1584"/>
</p:tagLst>
</file>

<file path=ppt/tags/tag152.xml><?xml version="1.0" encoding="utf-8"?>
<p:tagLst xmlns:a="http://schemas.openxmlformats.org/drawingml/2006/main" xmlns:r="http://schemas.openxmlformats.org/officeDocument/2006/relationships" xmlns:p="http://schemas.openxmlformats.org/presentationml/2006/main">
  <p:tag name="TEXPOINT" val="template"/>
  <p:tag name="SOURCE" val="TPT1  equation \equiv  template TPT1  env TPENV1  fore 0  back 16777215  eqnno 1"/>
  <p:tag name="FILENAME" val="TP_tmp"/>
  <p:tag name="ORIGWIDTH" val="7"/>
  <p:tag name="PICTUREFILESIZE" val="1584"/>
</p:tagLst>
</file>

<file path=ppt/tags/tag153.xml><?xml version="1.0" encoding="utf-8"?>
<p:tagLst xmlns:a="http://schemas.openxmlformats.org/drawingml/2006/main" xmlns:r="http://schemas.openxmlformats.org/officeDocument/2006/relationships" xmlns:p="http://schemas.openxmlformats.org/presentationml/2006/main">
  <p:tag name="TEXPOINT" val="template"/>
  <p:tag name="SOURCE" val="TPT1  equation \leq  template TPT1  env TPENV1  fore 0  back 16777215  eqnno 1"/>
  <p:tag name="FILENAME" val="TP_tmp"/>
  <p:tag name="ORIGWIDTH" val="7"/>
  <p:tag name="PICTUREFILESIZE" val="3820"/>
</p:tagLst>
</file>

<file path=ppt/tags/tag16.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042"/>
</p:tagLst>
</file>

<file path=ppt/tags/tag17.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mbox{\tiny tst}} ; \hat{{\bf \theta}})  template TPT1  env TPENV1  fore 0  back 16777215  eqnno 1"/>
  <p:tag name="FILENAME" val="TP_tmp"/>
  <p:tag name="ORIGWIDTH" val="46"/>
  <p:tag name="PICTUREFILESIZE" val="24657"/>
</p:tagLst>
</file>

<file path=ppt/tags/tag18.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n)}, {\bf y}^{(n)}  template TPT1  env TPENV1  fore 0  back 16777215  eqnno 1"/>
  <p:tag name="FILENAME" val="TP_tmp"/>
  <p:tag name="ORIGWIDTH" val="40"/>
  <p:tag name="PICTUREFILESIZE" val="19222"/>
</p:tagLst>
</file>

<file path=ppt/tags/tag19.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 ; {\bf \theta})  template TPT1  env TPENV1  fore 0  back 16777215  eqnno 1"/>
  <p:tag name="FILENAME" val="TP_tmp"/>
  <p:tag name="ORIGWIDTH" val="37"/>
  <p:tag name="PICTUREFILESIZE" val="19094"/>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 {\bf x})  template TPT1  env TPENV1  fore 0  back 16777215  eqnno 1"/>
  <p:tag name="FILENAME" val="TP_tmp"/>
  <p:tag name="ORIGWIDTH" val="30"/>
  <p:tag name="PICTUREFILESIZE" val="15516"/>
</p:tagLst>
</file>

<file path=ppt/tags/tag20.xml><?xml version="1.0" encoding="utf-8"?>
<p:tagLst xmlns:a="http://schemas.openxmlformats.org/drawingml/2006/main" xmlns:r="http://schemas.openxmlformats.org/officeDocument/2006/relationships" xmlns:p="http://schemas.openxmlformats.org/presentationml/2006/main">
  <p:tag name="TEXPOINT" val="template"/>
  <p:tag name="SOURCE" val="TPT1  equation \hat{{\bf \theta}}  template TPT1  env TPENV1  fore 0  back 16777215  eqnno 1"/>
  <p:tag name="FILENAME" val="TP_tmp"/>
  <p:tag name="ORIGWIDTH" val="5"/>
  <p:tag name="PICTUREFILESIZE" val="4862"/>
</p:tagLst>
</file>

<file path=ppt/tags/tag2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mbox{\scriptsize tst}} =  template TPT1  env TPENV1  fore 0  back 16777215  eqnno 1"/>
  <p:tag name="FILENAME" val="TP_tmp"/>
  <p:tag name="ORIGWIDTH" val="27"/>
  <p:tag name="PICTUREFILESIZE" val="9081"/>
</p:tagLst>
</file>

<file path=ppt/tags/tag22.xml><?xml version="1.0" encoding="utf-8"?>
<p:tagLst xmlns:a="http://schemas.openxmlformats.org/drawingml/2006/main" xmlns:r="http://schemas.openxmlformats.org/officeDocument/2006/relationships" xmlns:p="http://schemas.openxmlformats.org/presentationml/2006/main">
  <p:tag name="TEXPOINT" val="template"/>
  <p:tag name="SOURCE" val="TPT1  equation \hat{{\bf y}}^{\mbox{\scriptsize tst}}  template TPT1  env TPENV1  fore 0  back 16777215  eqnno 1"/>
  <p:tag name="FILENAME" val="TP_tmp"/>
  <p:tag name="ORIGWIDTH" val="16"/>
  <p:tag name="PICTUREFILESIZE" val="9453"/>
</p:tagLst>
</file>

<file path=ppt/tags/tag23.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042"/>
</p:tagLst>
</file>

<file path=ppt/tags/tag24.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mbox{\tiny tst}} ; \hat{{\bf \theta}})  template TPT1  env TPENV1  fore 0  back 16777215  eqnno 1"/>
  <p:tag name="FILENAME" val="TP_tmp"/>
  <p:tag name="ORIGWIDTH" val="46"/>
  <p:tag name="PICTUREFILESIZE" val="24657"/>
</p:tagLst>
</file>

<file path=ppt/tags/tag2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hat{\vtheta} = \argmax_{\vtheta \in \mathbb{R}^D} \ell_N(\vtheta) \nonumber&#10;\end{equation}&#10;\end{document}&#10;"/>
  <p:tag name="FILENAME" val="TP_tmp"/>
  <p:tag name="FORMAT" val="png16m"/>
  <p:tag name="RES" val="2400"/>
  <p:tag name="BLEND" val="0"/>
  <p:tag name="TRANSPARENT" val="0"/>
  <p:tag name="TBUG" val="0"/>
  <p:tag name="ALLOWFS" val="0"/>
  <p:tag name="ORIGWIDTH" val="80"/>
  <p:tag name="PICTUREFILESIZE" val="19708"/>
</p:tagLst>
</file>

<file path=ppt/tags/tag2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mu}  {\bm{\mu}}&#10;\newcommand{\vx}{\bm{x}}&#10;\newcommand{\vy}{\bm{y}}&#10;\DeclareMathOperator*{\argmax}{arg\,max}&#10;\begin{document}&#10;\begin{equation}&#10;\ell_N(\vtheta) = \frac{1}{N} \sum\limits^N_{n=1} \log p(\vy^{(n)} ; \vtheta) = \bar{\vmu}_N \cdot \vtheta - \log Z(\vtheta) \nonumber \nonumber&#10;\end{equation}&#10;\end{document}&#10;"/>
  <p:tag name="FILENAME" val="TP_tmp"/>
  <p:tag name="FORMAT" val="png16m"/>
  <p:tag name="RES" val="2400"/>
  <p:tag name="BLEND" val="0"/>
  <p:tag name="TRANSPARENT" val="0"/>
  <p:tag name="TBUG" val="0"/>
  <p:tag name="ALLOWFS" val="0"/>
  <p:tag name="ORIGWIDTH" val="213"/>
  <p:tag name="PICTUREFILESIZE" val="51113"/>
</p:tagLst>
</file>

<file path=ppt/tags/tag2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mu}  {\bm{\mu}}&#10;\newcommand{\vx}{\bm{x}}&#10;\newcommand{\vy}{\bm{y}}&#10;\newcommand{\vY}{\bm{Y}}&#10;\DeclareMathOperator*{\argmax}{arg\,max}&#10;\begin{document}&#10;\begin{equation}&#10;\bar{\mu}(\vy_c) = \frac{1}{N}\sum_n I[\vY_c^{(n)} = \vy_c ] \nonumber&#10;\end{equation}&#10;\end{document}&#10;"/>
  <p:tag name="FILENAME" val="TP_tmp"/>
  <p:tag name="FORMAT" val="png16m"/>
  <p:tag name="RES" val="2400"/>
  <p:tag name="BLEND" val="0"/>
  <p:tag name="TRANSPARENT" val="0"/>
  <p:tag name="TBUG" val="0"/>
  <p:tag name="ALLOWFS" val="0"/>
  <p:tag name="ORIGWIDTH" val="120"/>
  <p:tag name="PICTUREFILESIZE" val="27265"/>
</p:tagLst>
</file>

<file path=ppt/tags/tag2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p(\vy ; \vtheta) = \exp \left( \sum\limits_{c \in C} \theta_c(\vy_c) -\log Z(\vtheta)  \right)  \nonumber&#10;\end{equation}&#10;\end{document}&#10;"/>
  <p:tag name="FILENAME" val="TP_tmp"/>
  <p:tag name="FORMAT" val="png16m"/>
  <p:tag name="RES" val="2400"/>
  <p:tag name="BLEND" val="0"/>
  <p:tag name="TRANSPARENT" val="0"/>
  <p:tag name="TBUG" val="0"/>
  <p:tag name="ALLOWFS" val="0"/>
  <p:tag name="ORIGWIDTH" val="165"/>
  <p:tag name="PICTUREFILESIZE" val="45728"/>
</p:tagLst>
</file>

<file path=ppt/tags/tag2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Z(\vtheta)  \nonumber&#10;\end{equation}&#10;\end{document}&#10;"/>
  <p:tag name="FILENAME" val="TP_tmp"/>
  <p:tag name="FORMAT" val="png16m"/>
  <p:tag name="RES" val="2400"/>
  <p:tag name="BLEND" val="0"/>
  <p:tag name="TRANSPARENT" val="0"/>
  <p:tag name="TBUG" val="0"/>
  <p:tag name="ALLOWFS" val="0"/>
  <p:tag name="ORIGWIDTH" val="35"/>
  <p:tag name="PICTUREFILESIZE" val="7732"/>
</p:tagLst>
</file>

<file path=ppt/tags/tag3.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template TPT1  env TPENV1  fore 0  back 16777215  eqnno 1"/>
  <p:tag name="FILENAME" val="TP_tmp"/>
  <p:tag name="ORIGWIDTH" val="17"/>
  <p:tag name="PICTUREFILESIZE" val="8738"/>
</p:tagLst>
</file>

<file path=ppt/tags/tag3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tilde{Z}(\vtheta)  \nonumber&#10;\end{equation}&#10;\end{document}&#10;"/>
  <p:tag name="FILENAME" val="TP_tmp"/>
  <p:tag name="FORMAT" val="png16m"/>
  <p:tag name="RES" val="2400"/>
  <p:tag name="BLEND" val="0"/>
  <p:tag name="TRANSPARENT" val="0"/>
  <p:tag name="TBUG" val="0"/>
  <p:tag name="ALLOWFS" val="0"/>
  <p:tag name="ORIGWIDTH" val="35"/>
  <p:tag name="PICTUREFILESIZE" val="8484"/>
</p:tagLst>
</file>

<file path=ppt/tags/tag3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mu}  {\bm{\mu}}&#10;\newcommand{\vx}{\bm{x}}&#10;\newcommand{\vy}{\bm{y}}&#10;\DeclareMathOperator*{\argmax}{arg\,max}&#10;\begin{document}&#10;\begin{equation}&#10;\ell_N(\vtheta) \approx \tilde{\ell}_N(\vtheta) = \bar{\vmu}_N \cdot \vtheta - \log \tilde{Z}(\vtheta) \nonumber \nonumber&#10;\end{equation}&#10;\end{document}&#10;"/>
  <p:tag name="FILENAME" val="TP_tmp"/>
  <p:tag name="FORMAT" val="png16m"/>
  <p:tag name="RES" val="2400"/>
  <p:tag name="BLEND" val="0"/>
  <p:tag name="TRANSPARENT" val="0"/>
  <p:tag name="TBUG" val="0"/>
  <p:tag name="ALLOWFS" val="0"/>
  <p:tag name="ORIGWIDTH" val="153"/>
  <p:tag name="PICTUREFILESIZE" val="25326"/>
</p:tagLst>
</file>

<file path=ppt/tags/tag3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Z(\vtheta) \leq \log \tilde{Z}^{\mbox{\tiny WMB}}(\vtheta, \mbox{iBound})  \nonumber&#10;\end{equation}&#10;\end{document}&#10;"/>
  <p:tag name="FILENAME" val="TP_tmp"/>
  <p:tag name="FORMAT" val="png16m"/>
  <p:tag name="RES" val="2400"/>
  <p:tag name="BLEND" val="0"/>
  <p:tag name="TRANSPARENT" val="0"/>
  <p:tag name="TBUG" val="0"/>
  <p:tag name="ALLOWFS" val="0"/>
  <p:tag name="ORIGWIDTH" val="138"/>
  <p:tag name="PICTUREFILESIZE" val="23523"/>
</p:tagLst>
</file>

<file path=ppt/tags/tag3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Z(\vtheta) \approx \log \tilde{Z}^{\mbox{\tiny GBP}}(\vtheta, \mbox{iBound})  \nonumber&#10;\end{equation}&#10;\end{document}&#10;"/>
  <p:tag name="FILENAME" val="TP_tmp"/>
  <p:tag name="FORMAT" val="png16m"/>
  <p:tag name="RES" val="2400"/>
  <p:tag name="BLEND" val="0"/>
  <p:tag name="TRANSPARENT" val="0"/>
  <p:tag name="TBUG" val="0"/>
  <p:tag name="ALLOWFS" val="0"/>
  <p:tag name="ORIGWIDTH" val="135"/>
  <p:tag name="PICTUREFILESIZE" val="23476"/>
</p:tagLst>
</file>

<file path=ppt/tags/tag3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Z(\vtheta)  \nonumber&#10;\end{equation}&#10;\end{document}&#10;"/>
  <p:tag name="FILENAME" val="TP_tmp"/>
  <p:tag name="FORMAT" val="png16m"/>
  <p:tag name="RES" val="2400"/>
  <p:tag name="BLEND" val="0"/>
  <p:tag name="TRANSPARENT" val="0"/>
  <p:tag name="TBUG" val="0"/>
  <p:tag name="ALLOWFS" val="0"/>
  <p:tag name="ORIGWIDTH" val="35"/>
  <p:tag name="PICTUREFILESIZE" val="7732"/>
</p:tagLst>
</file>

<file path=ppt/tags/tag3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tilde{Z}(\vtheta)  \nonumber&#10;\end{equation}&#10;\end{document}&#10;"/>
  <p:tag name="FILENAME" val="TP_tmp"/>
  <p:tag name="FORMAT" val="png16m"/>
  <p:tag name="RES" val="2400"/>
  <p:tag name="BLEND" val="0"/>
  <p:tag name="TRANSPARENT" val="0"/>
  <p:tag name="TBUG" val="0"/>
  <p:tag name="ALLOWFS" val="0"/>
  <p:tag name="ORIGWIDTH" val="35"/>
  <p:tag name="PICTUREFILESIZE" val="8484"/>
</p:tagLst>
</file>

<file path=ppt/tags/tag3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mu}  {\bm{\mu}}&#10;\newcommand{\vx}{\bm{x}}&#10;\newcommand{\vy}{\bm{y}}&#10;\DeclareMathOperator*{\argmax}{arg\,max}&#10;\begin{document}&#10;\begin{equation}&#10;\ell_N(\vtheta) \approx \tilde{\ell}_N(\vtheta) = \bar{\vmu}_N \cdot \vtheta - \log \tilde{Z}(\vtheta) \nonumber \nonumber&#10;\end{equation}&#10;\end{document}&#10;"/>
  <p:tag name="FILENAME" val="TP_tmp"/>
  <p:tag name="FORMAT" val="png16m"/>
  <p:tag name="RES" val="2400"/>
  <p:tag name="BLEND" val="0"/>
  <p:tag name="TRANSPARENT" val="0"/>
  <p:tag name="TBUG" val="0"/>
  <p:tag name="ALLOWFS" val="0"/>
  <p:tag name="ORIGWIDTH" val="153"/>
  <p:tag name="PICTUREFILESIZE" val="25326"/>
</p:tagLst>
</file>

<file path=ppt/tags/tag3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Z(\vtheta)  \nonumber&#10;\end{equation}&#10;\end{document}&#10;"/>
  <p:tag name="FILENAME" val="TP_tmp"/>
  <p:tag name="FORMAT" val="png16m"/>
  <p:tag name="RES" val="2400"/>
  <p:tag name="BLEND" val="0"/>
  <p:tag name="TRANSPARENT" val="0"/>
  <p:tag name="TBUG" val="0"/>
  <p:tag name="ALLOWFS" val="0"/>
  <p:tag name="ORIGWIDTH" val="35"/>
  <p:tag name="PICTUREFILESIZE" val="7732"/>
</p:tagLst>
</file>

<file path=ppt/tags/tag3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log \tilde{Z}(\vtheta)  \nonumber&#10;\end{equation}&#10;\end{document}&#10;"/>
  <p:tag name="FILENAME" val="TP_tmp"/>
  <p:tag name="FORMAT" val="png16m"/>
  <p:tag name="RES" val="2400"/>
  <p:tag name="BLEND" val="0"/>
  <p:tag name="TRANSPARENT" val="0"/>
  <p:tag name="TBUG" val="0"/>
  <p:tag name="ALLOWFS" val="0"/>
  <p:tag name="ORIGWIDTH" val="35"/>
  <p:tag name="PICTUREFILESIZE" val="8484"/>
</p:tagLst>
</file>

<file path=ppt/tags/tag3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mu}  {\bm{\mu}}&#10;\newcommand{\vx}{\bm{x}}&#10;\newcommand{\vy}{\bm{y}}&#10;\DeclareMathOperator*{\argmax}{arg\,max}&#10;\begin{document}&#10;\begin{equation}&#10;\ell_N(\vtheta) \approx \tilde{\ell}_N(\vtheta) = \bar{\vmu}_N \cdot \vtheta - \log \tilde{Z}(\vtheta) \nonumber \nonumber&#10;\end{equation}&#10;\end{document}&#10;"/>
  <p:tag name="FILENAME" val="TP_tmp"/>
  <p:tag name="FORMAT" val="png16m"/>
  <p:tag name="RES" val="2400"/>
  <p:tag name="BLEND" val="0"/>
  <p:tag name="TRANSPARENT" val="0"/>
  <p:tag name="TBUG" val="0"/>
  <p:tag name="ALLOWFS" val="0"/>
  <p:tag name="ORIGWIDTH" val="153"/>
  <p:tag name="PICTUREFILESIZE" val="25326"/>
</p:tagLst>
</file>

<file path=ppt/tags/tag4.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 \in R^{3L}  template TPT1  env TPENV1  fore 0  back 16777215  eqnno 1"/>
  <p:tag name="FILENAME" val="TP_tmp"/>
  <p:tag name="ORIGWIDTH" val="36"/>
  <p:tag name="PICTUREFILESIZE" val="15438"/>
</p:tagLst>
</file>

<file path=ppt/tags/tag4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vy^{(n)} \overset{\mbox{\tiny iid}}{\sim} p(\vy ; \vtheta^\star) \nonumber&#10;\end{equation}&#10;\end{document}&#10;"/>
  <p:tag name="FILENAME" val="TP_tmp"/>
  <p:tag name="FORMAT" val="png16m"/>
  <p:tag name="RES" val="2400"/>
  <p:tag name="BLEND" val="0"/>
  <p:tag name="TRANSPARENT" val="0"/>
  <p:tag name="TBUG" val="0"/>
  <p:tag name="ALLOWFS" val="0"/>
  <p:tag name="ORIGWIDTH" val="65"/>
  <p:tag name="PICTUREFILESIZE" val="13781"/>
</p:tagLst>
</file>

<file path=ppt/tags/tag4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vtheta^\star \in \Theta \nonumber&#10;\end{equation}&#10;\end{document}&#10;"/>
  <p:tag name="FILENAME" val="TP_tmp"/>
  <p:tag name="FORMAT" val="png16m"/>
  <p:tag name="RES" val="2400"/>
  <p:tag name="BLEND" val="0"/>
  <p:tag name="TRANSPARENT" val="0"/>
  <p:tag name="TBUG" val="0"/>
  <p:tag name="ALLOWFS" val="0"/>
  <p:tag name="ORIGWIDTH" val="31"/>
  <p:tag name="PICTUREFILESIZE" val="5206"/>
</p:tagLst>
</file>

<file path=ppt/tags/tag4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vtheta \in \underline{\Theta} \nonumber&#10;\end{equation}&#10;\end{document}&#10;"/>
  <p:tag name="FILENAME" val="TP_tmp"/>
  <p:tag name="FORMAT" val="png16m"/>
  <p:tag name="RES" val="2400"/>
  <p:tag name="BLEND" val="0"/>
  <p:tag name="TRANSPARENT" val="0"/>
  <p:tag name="TBUG" val="0"/>
  <p:tag name="ALLOWFS" val="0"/>
  <p:tag name="ORIGWIDTH" val="26"/>
  <p:tag name="PICTUREFILESIZE" val="4584"/>
</p:tagLst>
</file>

<file path=ppt/tags/tag4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underline{\Theta} \nonumber&#10;\end{equation}&#10;\end{document}&#10;"/>
  <p:tag name="FILENAME" val="TP_tmp"/>
  <p:tag name="FORMAT" val="png16m"/>
  <p:tag name="RES" val="2400"/>
  <p:tag name="BLEND" val="0"/>
  <p:tag name="TRANSPARENT" val="0"/>
  <p:tag name="TBUG" val="0"/>
  <p:tag name="ALLOWFS" val="0"/>
  <p:tag name="ORIGWIDTH" val="9"/>
  <p:tag name="PICTUREFILESIZE" val="2331"/>
</p:tagLst>
</file>

<file path=ppt/tags/tag4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Theta \nonumber&#10;\end{equation}&#10;\end{document}&#10;"/>
  <p:tag name="FILENAME" val="TP_tmp"/>
  <p:tag name="FORMAT" val="png16m"/>
  <p:tag name="RES" val="2400"/>
  <p:tag name="BLEND" val="0"/>
  <p:tag name="TRANSPARENT" val="0"/>
  <p:tag name="TBUG" val="0"/>
  <p:tag name="ALLOWFS" val="0"/>
  <p:tag name="ORIGWIDTH" val="7"/>
  <p:tag name="PICTUREFILESIZE" val="2036"/>
</p:tagLst>
</file>

<file path=ppt/tags/tag4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vtheta^\star \nonumber&#10;\end{equation}&#10;\end{document}&#10;"/>
  <p:tag name="FILENAME" val="TP_tmp"/>
  <p:tag name="FORMAT" val="png16m"/>
  <p:tag name="RES" val="2400"/>
  <p:tag name="BLEND" val="0"/>
  <p:tag name="TRANSPARENT" val="0"/>
  <p:tag name="TBUG" val="0"/>
  <p:tag name="ALLOWFS" val="0"/>
  <p:tag name="ORIGWIDTH" val="11"/>
  <p:tag name="PICTUREFILESIZE" val="2699"/>
</p:tagLst>
</file>

<file path=ppt/tags/tag4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usepackage{xcolor}&#10;\newcommand{\vtheta}  {\bm{\theta}}&#10;\newcommand{\vx}{\bm{x}}&#10;\newcommand{\vy}{\bm{y}}&#10;\DeclareMathOperator*{\argmax}{arg\,max}&#10;\begin{document}&#10;\begin{equation}&#10;\mathbin{\textcolor{red}{\ell_N(\vtheta)}} = \mathbin{\textcolor{red}{\frac{1}{N}\sum\limits^N_{n=1} \log p(\vy^{(n)} ; \vtheta)}} \; \overset{a.s.}{\rightarrow} \; \mathbb{E}_{\vtheta^\star} \left[ \log p(\vy ; \vtheta) \right] = \sum\limits_{\vy} p(\vy ; \vtheta^\star) \log p(\vy ; \vtheta) \nonumber&#10;\end{equation}&#10;\end{document}&#10;"/>
  <p:tag name="FILENAME" val="TP_tmp"/>
  <p:tag name="FORMAT" val="png16m"/>
  <p:tag name="RES" val="2400"/>
  <p:tag name="BLEND" val="0"/>
  <p:tag name="TRANSPARENT" val="0"/>
  <p:tag name="TBUG" val="0"/>
  <p:tag name="ALLOWFS" val="0"/>
  <p:tag name="ORIGWIDTH" val="324"/>
  <p:tag name="PICTUREFILESIZE" val="82053"/>
</p:tagLst>
</file>

<file path=ppt/tags/tag4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usepackage{xcolor}&#10;\newcommand{\vtheta}  {\bm{\theta}}&#10;\newcommand{\vx}{\bm{x}}&#10;\newcommand{\vy}{\bm{y}}&#10;\DeclareMathOperator*{\argmax}{arg\,max}&#10;\begin{document}&#10;\begin{equation}&#10;\mathbin{\textcolor[rgb]{0,0.1,0.4}{\tilde{\ell}_N(\vtheta)}} \approx \mathbin{\textcolor{red}{\ell_N(\vtheta)}} \nonumber&#10;\end{equation}&#10;\end{document}&#10;"/>
  <p:tag name="FILENAME" val="TP_tmp"/>
  <p:tag name="FORMAT" val="png16m"/>
  <p:tag name="RES" val="2400"/>
  <p:tag name="BLEND" val="0"/>
  <p:tag name="TRANSPARENT" val="0"/>
  <p:tag name="TBUG" val="0"/>
  <p:tag name="ALLOWFS" val="0"/>
  <p:tag name="ORIGWIDTH" val="64"/>
  <p:tag name="PICTUREFILESIZE" val="14023"/>
</p:tagLst>
</file>

<file path=ppt/tags/tag48.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 ; {\bf \theta})  template TPT1  env TPENV1  fore 0  back 16777215  eqnno 1"/>
  <p:tag name="FILENAME" val="TP_tmp"/>
  <p:tag name="ORIGWIDTH" val="37"/>
  <p:tag name="PICTUREFILESIZE" val="19094"/>
</p:tagLst>
</file>

<file path=ppt/tags/tag49.xml><?xml version="1.0" encoding="utf-8"?>
<p:tagLst xmlns:a="http://schemas.openxmlformats.org/drawingml/2006/main" xmlns:r="http://schemas.openxmlformats.org/officeDocument/2006/relationships" xmlns:p="http://schemas.openxmlformats.org/presentationml/2006/main">
  <p:tag name="TEXPOINT" val="template"/>
  <p:tag name="SOURCE" val="TPT1  equation \hat{{\bf \theta}}  template TPT1  env TPENV1  fore 0  back 16777215  eqnno 1"/>
  <p:tag name="FILENAME" val="TP_tmp"/>
  <p:tag name="ORIGWIDTH" val="5"/>
  <p:tag name="PICTUREFILESIZE" val="4862"/>
</p:tagLst>
</file>

<file path=ppt/tags/tag5.xml><?xml version="1.0" encoding="utf-8"?>
<p:tagLst xmlns:a="http://schemas.openxmlformats.org/drawingml/2006/main" xmlns:r="http://schemas.openxmlformats.org/officeDocument/2006/relationships" xmlns:p="http://schemas.openxmlformats.org/presentationml/2006/main">
  <p:tag name="TEXPOINT" val="template"/>
  <p:tag name="SOURCE" val="TPT1  equation {\bf y} \in \{1,...,K\}^L  template TPT1  env TPENV1  fore 0  back 16777215  eqnno 1"/>
  <p:tag name="FILENAME" val="TP_tmp"/>
  <p:tag name="ORIGWIDTH" val="66"/>
  <p:tag name="PICTUREFILESIZE" val="25241"/>
</p:tagLst>
</file>

<file path=ppt/tags/tag5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underline{\Theta} \nonumber&#10;\end{equation}&#10;\end{document}&#10;"/>
  <p:tag name="FILENAME" val="TP_tmp"/>
  <p:tag name="FORMAT" val="png16m"/>
  <p:tag name="RES" val="2400"/>
  <p:tag name="BLEND" val="0"/>
  <p:tag name="TRANSPARENT" val="0"/>
  <p:tag name="TBUG" val="0"/>
  <p:tag name="ALLOWFS" val="0"/>
  <p:tag name="ORIGWIDTH" val="9"/>
  <p:tag name="PICTUREFILESIZE" val="2331"/>
</p:tagLst>
</file>

<file path=ppt/tags/tag5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Theta \nonumber&#10;\end{equation}&#10;\end{document}&#10;"/>
  <p:tag name="FILENAME" val="TP_tmp"/>
  <p:tag name="FORMAT" val="png16m"/>
  <p:tag name="RES" val="2400"/>
  <p:tag name="BLEND" val="0"/>
  <p:tag name="TRANSPARENT" val="0"/>
  <p:tag name="TBUG" val="0"/>
  <p:tag name="ALLOWFS" val="0"/>
  <p:tag name="ORIGWIDTH" val="7"/>
  <p:tag name="PICTUREFILESIZE" val="2036"/>
</p:tagLst>
</file>

<file path=ppt/tags/tag52.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MSE}: \; || \hat{{\bf \theta}} - {\bf \theta}^\star ||^2  template TPT1  env TPENV1  fore 0  back 16777215  eqnno 1"/>
  <p:tag name="FILENAME" val="TP_tmp"/>
  <p:tag name="ORIGWIDTH" val="74"/>
  <p:tag name="PICTUREFILESIZE" val="29176"/>
</p:tagLst>
</file>

<file path=ppt/tags/tag5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vx^{(n)},\vy^{(n)}) \overset{\mbox{\tiny iid}}{\sim} p(\vy ; \vtheta^\star) \nonumber&#10;\end{equation}&#10;\end{document}&#10;"/>
  <p:tag name="FILENAME" val="TP_tmp"/>
  <p:tag name="FORMAT" val="png16m"/>
  <p:tag name="RES" val="2400"/>
  <p:tag name="BLEND" val="0"/>
  <p:tag name="TRANSPARENT" val="0"/>
  <p:tag name="TBUG" val="0"/>
  <p:tag name="ALLOWFS" val="0"/>
  <p:tag name="ORIGWIDTH" val="95"/>
  <p:tag name="PICTUREFILESIZE" val="18887"/>
</p:tagLst>
</file>

<file path=ppt/tags/tag5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vx^{(n)},\vy^{(n)}) \overset{\mbox{\tiny iid}}{\sim} p(\vy ; \vtheta^\star) \nonumber&#10;\end{equation}&#10;\end{document}&#10;"/>
  <p:tag name="FILENAME" val="TP_tmp"/>
  <p:tag name="FORMAT" val="png16m"/>
  <p:tag name="RES" val="2400"/>
  <p:tag name="BLEND" val="0"/>
  <p:tag name="TRANSPARENT" val="0"/>
  <p:tag name="TBUG" val="0"/>
  <p:tag name="ALLOWFS" val="0"/>
  <p:tag name="ORIGWIDTH" val="95"/>
  <p:tag name="PICTUREFILESIZE" val="18887"/>
</p:tagLst>
</file>

<file path=ppt/tags/tag5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p(\vy ; \vtheta) = \exp \left( \sum\limits_{i \in V} \theta_i(y_i) + \sum\limits_{(i,j) \in E} \theta_{ij}(y_i,y_j) -\log Z(\vtheta)  \right)  \nonumber&#10;\end{equation}&#10;\end{document}&#10;"/>
  <p:tag name="FILENAME" val="TP_tmp"/>
  <p:tag name="FORMAT" val="png16m"/>
  <p:tag name="RES" val="2400"/>
  <p:tag name="BLEND" val="0"/>
  <p:tag name="TRANSPARENT" val="0"/>
  <p:tag name="TBUG" val="0"/>
  <p:tag name="ALLOWFS" val="0"/>
  <p:tag name="ORIGWIDTH" val="246"/>
  <p:tag name="PICTUREFILESIZE" val="71122"/>
</p:tagLst>
</file>

<file path=ppt/tags/tag5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theta_i(y_i) \sim \mathcal{N}(0,\sigma_i^2)  \nonumber&#10;\end{equation}&#10;\end{document}&#10;"/>
  <p:tag name="FILENAME" val="TP_tmp"/>
  <p:tag name="FORMAT" val="png16m"/>
  <p:tag name="RES" val="2400"/>
  <p:tag name="BLEND" val="0"/>
  <p:tag name="TRANSPARENT" val="0"/>
  <p:tag name="TBUG" val="0"/>
  <p:tag name="ALLOWFS" val="0"/>
  <p:tag name="ORIGWIDTH" val="74"/>
  <p:tag name="PICTUREFILESIZE" val="15101"/>
</p:tagLst>
</file>

<file path=ppt/tags/tag57.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theta_{ij}(y_i,y_j) \sim \mathcal{N}(0,\sigma_{ij}^2)  \nonumber&#10;\end{equation}&#10;\end{document}&#10;"/>
  <p:tag name="FILENAME" val="TP_tmp"/>
  <p:tag name="FORMAT" val="png16m"/>
  <p:tag name="RES" val="2400"/>
  <p:tag name="BLEND" val="0"/>
  <p:tag name="TRANSPARENT" val="0"/>
  <p:tag name="TBUG" val="0"/>
  <p:tag name="ALLOWFS" val="0"/>
  <p:tag name="ORIGWIDTH" val="93"/>
  <p:tag name="PICTUREFILESIZE" val="19052"/>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tilde{\vtheta}_N = \argmax\nolimits_{\vtheta} \tilde{\ell}_N(\vtheta) \nonumber&#10;\end{equation}&#10;\end{document}&#10;"/>
  <p:tag name="FILENAME" val="TP_tmp"/>
  <p:tag name="FORMAT" val="png16m"/>
  <p:tag name="RES" val="2400"/>
  <p:tag name="BLEND" val="0"/>
  <p:tag name="TRANSPARENT" val="0"/>
  <p:tag name="TBUG" val="0"/>
  <p:tag name="ALLOWFS" val="0"/>
  <p:tag name="ORIGWIDTH" val="93"/>
  <p:tag name="PICTUREFILESIZE" val="16688"/>
</p:tagLst>
</file>

<file path=ppt/tags/tag59.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Theta = \underline{\Theta} = \nonumber&#10;\end{equation}&#10;\end{document}&#10;"/>
  <p:tag name="FILENAME" val="TP_tmp"/>
  <p:tag name="FORMAT" val="png16m"/>
  <p:tag name="RES" val="2400"/>
  <p:tag name="BLEND" val="0"/>
  <p:tag name="TRANSPARENT" val="0"/>
  <p:tag name="TBUG" val="0"/>
  <p:tag name="ALLOWFS" val="0"/>
  <p:tag name="ORIGWIDTH" val="39"/>
  <p:tag name="PICTUREFILESIZE" val="4447"/>
</p:tagLst>
</file>

<file path=ppt/tags/tag6.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 {\bf x})  template TPT1  env TPENV1  fore 0  back 16777215  eqnno 1"/>
  <p:tag name="FILENAME" val="TP_tmp"/>
  <p:tag name="ORIGWIDTH" val="30"/>
  <p:tag name="PICTUREFILESIZE" val="15516"/>
</p:tagLst>
</file>

<file path=ppt/tags/tag60.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underline{\Theta} = \nonumber&#10;\end{equation}&#10;\end{document}&#10;"/>
  <p:tag name="FILENAME" val="TP_tmp"/>
  <p:tag name="FORMAT" val="png16m"/>
  <p:tag name="RES" val="2400"/>
  <p:tag name="BLEND" val="0"/>
  <p:tag name="TRANSPARENT" val="0"/>
  <p:tag name="TBUG" val="0"/>
  <p:tag name="ALLOWFS" val="0"/>
  <p:tag name="ORIGWIDTH" val="19"/>
  <p:tag name="PICTUREFILESIZE" val="2776"/>
</p:tagLst>
</file>

<file path=ppt/tags/tag61.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Theta = \nonumber&#10;\end{equation}&#10;\end{document}&#10;"/>
  <p:tag name="FILENAME" val="TP_tmp"/>
  <p:tag name="FORMAT" val="png16m"/>
  <p:tag name="RES" val="2400"/>
  <p:tag name="BLEND" val="0"/>
  <p:tag name="TRANSPARENT" val="0"/>
  <p:tag name="TBUG" val="0"/>
  <p:tag name="ALLOWFS" val="0"/>
  <p:tag name="ORIGWIDTH" val="19"/>
  <p:tag name="PICTUREFILESIZE" val="2491"/>
</p:tagLst>
</file>

<file path=ppt/tags/tag6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vy^{(n)} \overset{\mbox{\tiny iid}}{\sim} p(\vy ; \vtheta^\star) \nonumber&#10;\end{equation}&#10;\end{document}&#10;"/>
  <p:tag name="FILENAME" val="TP_tmp"/>
  <p:tag name="FORMAT" val="png16m"/>
  <p:tag name="RES" val="2400"/>
  <p:tag name="BLEND" val="0"/>
  <p:tag name="TRANSPARENT" val="0"/>
  <p:tag name="TBUG" val="0"/>
  <p:tag name="ALLOWFS" val="0"/>
  <p:tag name="ORIGWIDTH" val="65"/>
  <p:tag name="PICTUREFILESIZE" val="13781"/>
</p:tagLst>
</file>

<file path=ppt/tags/tag6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vtheta^\star \in \Theta \nonumber&#10;\end{equation}&#10;\end{document}&#10;"/>
  <p:tag name="FILENAME" val="TP_tmp"/>
  <p:tag name="FORMAT" val="png16m"/>
  <p:tag name="RES" val="2400"/>
  <p:tag name="BLEND" val="0"/>
  <p:tag name="TRANSPARENT" val="0"/>
  <p:tag name="TBUG" val="0"/>
  <p:tag name="ALLOWFS" val="0"/>
  <p:tag name="ORIGWIDTH" val="31"/>
  <p:tag name="PICTUREFILESIZE" val="5206"/>
</p:tagLst>
</file>

<file path=ppt/tags/tag6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  p(\vy ; \vtheta) \nonumber&#10;\end{equation}&#10;\end{document}&#10;"/>
  <p:tag name="FILENAME" val="TP_tmp"/>
  <p:tag name="FORMAT" val="png16m"/>
  <p:tag name="RES" val="2400"/>
  <p:tag name="BLEND" val="0"/>
  <p:tag name="TRANSPARENT" val="0"/>
  <p:tag name="TBUG" val="0"/>
  <p:tag name="ALLOWFS" val="0"/>
  <p:tag name="ORIGWIDTH" val="30"/>
  <p:tag name="PICTUREFILESIZE" val="7033"/>
</p:tagLst>
</file>

<file path=ppt/tags/tag6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DeclareMathOperator*{\argmax}{arg\,max}&#10;\begin{document}&#10;\begin{equation}&#10;\vtheta \in \underline{\Theta} \nonumber&#10;\end{equation}&#10;\end{document}&#10;"/>
  <p:tag name="FILENAME" val="TP_tmp"/>
  <p:tag name="FORMAT" val="png16m"/>
  <p:tag name="RES" val="2400"/>
  <p:tag name="BLEND" val="0"/>
  <p:tag name="TRANSPARENT" val="0"/>
  <p:tag name="TBUG" val="0"/>
  <p:tag name="ALLOWFS" val="0"/>
  <p:tag name="ORIGWIDTH" val="26"/>
  <p:tag name="PICTUREFILESIZE" val="4584"/>
</p:tagLst>
</file>

<file path=ppt/tags/tag6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x}{\bm{x}}&#10;\newcommand{\vy}{\bm{y}}&#10;\newcommand{\vs}{\bm{s}}&#10;\DeclareMathOperator*{\argmax}{arg\,max}&#10;\begin{document}&#10;\begin{equation}&#10;\theta_{ik}(y_i,y_k) \sim \mathcal{N}(0,\sigma_{ik}^2)  \nonumber&#10;\end{equation}&#10;\end{document}&#10;"/>
  <p:tag name="FILENAME" val="TP_tmp"/>
  <p:tag name="FORMAT" val="png16m"/>
  <p:tag name="RES" val="2400"/>
  <p:tag name="BLEND" val="0"/>
  <p:tag name="TRANSPARENT" val="0"/>
  <p:tag name="TBUG" val="0"/>
  <p:tag name="ALLOWFS" val="0"/>
  <p:tag name="ORIGWIDTH" val="96"/>
  <p:tag name="PICTUREFILESIZE" val="19367"/>
</p:tagLst>
</file>

<file path=ppt/tags/tag67.xml><?xml version="1.0" encoding="utf-8"?>
<p:tagLst xmlns:a="http://schemas.openxmlformats.org/drawingml/2006/main" xmlns:r="http://schemas.openxmlformats.org/officeDocument/2006/relationships" xmlns:p="http://schemas.openxmlformats.org/presentationml/2006/main">
  <p:tag name="TEXPOINT" val="template"/>
  <p:tag name="SOURCE" val="TPT1  equation {\bf x}^{\mbox{\scriptsize tst}} =  template TPT1  env TPENV1  fore 0  back 16777215  eqnno 1"/>
  <p:tag name="FILENAME" val="TP_tmp"/>
  <p:tag name="ORIGWIDTH" val="27"/>
  <p:tag name="PICTUREFILESIZE" val="9081"/>
</p:tagLst>
</file>

<file path=ppt/tags/tag68.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mbox{\tiny tst}} ; \hat{{\bf \theta}})  template TPT1  env TPENV1  fore 0  back 16777215  eqnno 1"/>
  <p:tag name="FILENAME" val="TP_tmp"/>
  <p:tag name="ORIGWIDTH" val="46"/>
  <p:tag name="PICTUREFILESIZE" val="24657"/>
</p:tagLst>
</file>

<file path=ppt/tags/tag69.xml><?xml version="1.0" encoding="utf-8"?>
<p:tagLst xmlns:a="http://schemas.openxmlformats.org/drawingml/2006/main" xmlns:r="http://schemas.openxmlformats.org/officeDocument/2006/relationships" xmlns:p="http://schemas.openxmlformats.org/presentationml/2006/main">
  <p:tag name="TEXPOINT" val="template"/>
  <p:tag name="SOURCE" val="TPT1  equation \hat{{\bf y}}^{\mbox{\scriptsize tst}}  template TPT1  env TPENV1  fore 0  back 16777215  eqnno 1"/>
  <p:tag name="FILENAME" val="TP_tmp"/>
  <p:tag name="ORIGWIDTH" val="16"/>
  <p:tag name="PICTUREFILESIZE" val="9453"/>
</p:tagLst>
</file>

<file path=ppt/tags/tag7.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 \propto \prod\limits_{i \in V} \psi_{i}(y_i,{\bf x}) \prod\limits_{(i,j) \in E} \psi_{ij}(y_i,y_j,{\bf x})  template TPT1  env TPENV1  fore 0  back 16777215  eqnno 1"/>
  <p:tag name="FILENAME" val="TP_tmp"/>
  <p:tag name="ORIGWIDTH" val="177"/>
  <p:tag name="PICTUREFILESIZE" val="102050"/>
</p:tagLst>
</file>

<file path=ppt/tags/tag70.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Error}_{\mbox{pred}} (\hat{{\bf y}}^{\mbox{\tiny tst}}, {\bf y}^{\mbox{\tiny tst}}) = \frac{1}{|V|} \sum\limits_{i \in V} I\left[\hat{y}^{\mbox{\tiny tst}}_i = y^{\mbox{\tiny tst}}_i \right]  template TPT1  env TPENV1  fore 0  back 16777215  eqnno 1"/>
  <p:tag name="FILENAME" val="TP_tmp"/>
  <p:tag name="ORIGWIDTH" val="182"/>
  <p:tag name="PICTUREFILESIZE" val="95561"/>
</p:tagLst>
</file>

<file path=ppt/tags/tag71.xml><?xml version="1.0" encoding="utf-8"?>
<p:tagLst xmlns:a="http://schemas.openxmlformats.org/drawingml/2006/main" xmlns:r="http://schemas.openxmlformats.org/officeDocument/2006/relationships" xmlns:p="http://schemas.openxmlformats.org/presentationml/2006/main">
  <p:tag name="TEXPOINT" val="template"/>
  <p:tag name="SOURCE" val="TPT1  equation {\bf \theta}^\star  template TPT1  env TPENV1  fore 0  back 16777215  eqnno 1"/>
  <p:tag name="FILENAME" val="TP_tmp"/>
  <p:tag name="ORIGWIDTH" val="9"/>
  <p:tag name="PICTUREFILESIZE" val="5777"/>
</p:tagLst>
</file>

<file path=ppt/tags/tag72.xml><?xml version="1.0" encoding="utf-8"?>
<p:tagLst xmlns:a="http://schemas.openxmlformats.org/drawingml/2006/main" xmlns:r="http://schemas.openxmlformats.org/officeDocument/2006/relationships" xmlns:p="http://schemas.openxmlformats.org/presentationml/2006/main">
  <p:tag name="TEXPOINT" val="template"/>
  <p:tag name="SOURCE" val="TPT1  equation \mbox{Error}_{\mbox{pred}} (\hat{{\bf y}}^{\mbox{\tiny tst}}, {\bf y}^{\mbox{\tiny tst}}) = \frac{1}{|V|} \sum\limits_{i \in V} I\left[\hat{y}^{\mbox{\tiny tst}}_i \neq y^{\mbox{\tiny tst}}_i \right]  template TPT1  env TPENV1  fore 0  back 16777215  eqnno 1"/>
  <p:tag name="FILENAME" val="TP_tmp"/>
  <p:tag name="ORIGWIDTH" val="182"/>
  <p:tag name="PICTUREFILESIZE" val="97134"/>
</p:tagLst>
</file>

<file path=ppt/tags/tag73.xml><?xml version="1.0" encoding="utf-8"?>
<p:tagLst xmlns:a="http://schemas.openxmlformats.org/drawingml/2006/main" xmlns:r="http://schemas.openxmlformats.org/officeDocument/2006/relationships" xmlns:p="http://schemas.openxmlformats.org/presentationml/2006/main">
  <p:tag name="TEXPOINT" val="template"/>
  <p:tag name="SOURCE" val="TPT1  equation =  template TPT1  env TPENV1  fore 0  back 16777215  eqnno 1"/>
  <p:tag name="FILENAME" val="TP_tmp"/>
  <p:tag name="ORIGWIDTH" val="7"/>
  <p:tag name="PICTUREFILESIZE" val="1042"/>
</p:tagLst>
</file>

<file path=ppt/tags/tag7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amsmath}&#10;\usepackage{amsfonts}&#10;\usepackage{bm}&#10;\newcommand{\vtheta}  {\bm{\theta}}&#10;\newcommand{\vmu}  {\bm{\mu}}&#10;\newcommand{\vx}{\bm{x}}&#10;\newcommand{\vy}{\bm{y}}&#10;\DeclareMathOperator*{\argmax}{arg\,max}&#10;\begin{document}&#10;\begin{equation}&#10;\ell_N(\vtheta) \approx \tilde{\ell}_N(\vtheta) = \bar{\vmu}_N \cdot \vtheta - \log \tilde{Z}(\vtheta) \nonumber \nonumber&#10;\end{equation}&#10;\end{document}&#10;"/>
  <p:tag name="FILENAME" val="TP_tmp"/>
  <p:tag name="FORMAT" val="png16m"/>
  <p:tag name="RES" val="2400"/>
  <p:tag name="BLEND" val="0"/>
  <p:tag name="TRANSPARENT" val="0"/>
  <p:tag name="TBUG" val="0"/>
  <p:tag name="ALLOWFS" val="0"/>
  <p:tag name="ORIGWIDTH" val="153"/>
  <p:tag name="PICTUREFILESIZE" val="25326"/>
</p:tagLst>
</file>

<file path=ppt/tags/tag75.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amsfonts,amsmath}&#10;\usepackage{xcolor}&#10;\begin{document}&#10;&#10;\begin{equation}&#10;  \mathbin{\textcolor[rgb]{0,0.1,0.4}{f_u (y_i, x_i)}} = \begin{cases}&#10;    \text{color($x_i$)}, &amp; \text{if $y_i =$ 'horse'}.\\&#10;    0, &amp; \text{otherwise}.&#10;  \end{cases} \nonumber&#10;\end{equation}&#10;&#10;\end{document}&#10;"/>
  <p:tag name="FILENAME" val="TP_tmp"/>
  <p:tag name="FORMAT" val="png16m"/>
  <p:tag name="RES" val="2400"/>
  <p:tag name="BLEND" val="0"/>
  <p:tag name="TRANSPARENT" val="0"/>
  <p:tag name="TBUG" val="0"/>
  <p:tag name="ALLOWFS" val="0"/>
  <p:tag name="ORIGWIDTH" val="173"/>
  <p:tag name="PICTUREFILESIZE" val="48360"/>
</p:tagLst>
</file>

<file path=ppt/tags/tag76.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amsfonts,amsmath}&#10;\usepackage{xcolor}&#10;\begin{document}&#10;&#10;\begin{equation}&#10;  \mathbin{\textcolor[rgb]{0,0.4,0.1}{f_p (y_i, y_j ,{\bf x} )}} = \begin{cases}&#10;    1, &amp; \text{if $y_i = y_j$ , $||x_i - x_j|| &lt; \epsilon$ } \\&#10;    0, &amp; \text{otherwise}.&#10;  \end{cases} \nonumber&#10;\end{equation}&#10;&#10;\end{document}&#10;"/>
  <p:tag name="FILENAME" val="TP_tmp"/>
  <p:tag name="FORMAT" val="png16m"/>
  <p:tag name="RES" val="2400"/>
  <p:tag name="BLEND" val="0"/>
  <p:tag name="TRANSPARENT" val="0"/>
  <p:tag name="TBUG" val="0"/>
  <p:tag name="ALLOWFS" val="0"/>
  <p:tag name="ORIGWIDTH" val="197"/>
  <p:tag name="PICTUREFILESIZE" val="50030"/>
</p:tagLst>
</file>

<file path=ppt/tags/tag77.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vert {\bf x} ; \theta) \propto \exp \left( \sum\limits_{i \in V} \sum_u \theta_u \mathbin{\textcolor[rgb]{0,0.1,0.4}{f_u(y_i,{\bf x})}} + \sum\limits_{(i,j) \in E} \sum_p \theta_p \mathbin{\textcolor[rgb]{0,0.4,0.1}{f_p(y_i,y_j,{\bf x})}} \right)  template TPT1  env TPENV1  fore 0  back 16777215  eqnno 1"/>
  <p:tag name="FILENAME" val="TP_tmp"/>
  <p:tag name="ORIGWIDTH" val="280"/>
  <p:tag name="PICTUREFILESIZE" val="228613"/>
</p:tagLst>
</file>

<file path=ppt/tags/tag78.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propto \psi_{12}(y_1,y_2) \psi_{13}(y_1,y_3) \cdots  template TPT1  env TPENV1  fore 0  back 16777215  eqnno 5"/>
  <p:tag name="FILENAME" val="TP_tmp"/>
  <p:tag name="ORIGWIDTH" val="137"/>
  <p:tag name="PICTUREFILESIZE" val="57416"/>
</p:tagLst>
</file>

<file path=ppt/tags/tag79.xml><?xml version="1.0" encoding="utf-8"?>
<p:tagLst xmlns:a="http://schemas.openxmlformats.org/drawingml/2006/main" xmlns:r="http://schemas.openxmlformats.org/officeDocument/2006/relationships" xmlns:p="http://schemas.openxmlformats.org/presentationml/2006/main">
  <p:tag name="TEXPOINT" val="template"/>
  <p:tag name="SOURCE" val="TPT1  equation p(y_2 = \mbox{'grass'})  template TPT1  env TPENV1  fore 0  back 16777215  eqnno 5"/>
  <p:tag name="FILENAME" val="TP_tmp"/>
  <p:tag name="ORIGWIDTH" val="63"/>
  <p:tag name="PICTUREFILESIZE" val="29865"/>
</p:tagLst>
</file>

<file path=ppt/tags/tag8.xml><?xml version="1.0" encoding="utf-8"?>
<p:tagLst xmlns:a="http://schemas.openxmlformats.org/drawingml/2006/main" xmlns:r="http://schemas.openxmlformats.org/officeDocument/2006/relationships" xmlns:p="http://schemas.openxmlformats.org/presentationml/2006/main">
  <p:tag name="TEXPOINT" val="template"/>
  <p:tag name="SOURCE" val="TPT1  equation |V|K + |E| K^2  template TPT1  env TPENV1  fore 0  back 16777215  eqnno 1"/>
  <p:tag name="FILENAME" val="TP_tmp"/>
  <p:tag name="ORIGWIDTH" val="61"/>
  <p:tag name="PICTUREFILESIZE" val="23253"/>
</p:tagLst>
</file>

<file path=ppt/tags/tag80.xml><?xml version="1.0" encoding="utf-8"?>
<p:tagLst xmlns:a="http://schemas.openxmlformats.org/drawingml/2006/main" xmlns:r="http://schemas.openxmlformats.org/officeDocument/2006/relationships" xmlns:p="http://schemas.openxmlformats.org/presentationml/2006/main">
  <p:tag name="TEXPOINT" val="template"/>
  <p:tag name="SOURCE" val="TPT1  equation p(y_5 = \mbox{'cow'})  template TPT1  env TPENV1  fore 0  back 16777215  eqnno 5"/>
  <p:tag name="FILENAME" val="TP_tmp"/>
  <p:tag name="ORIGWIDTH" val="57"/>
  <p:tag name="PICTUREFILESIZE" val="25947"/>
</p:tagLst>
</file>

<file path=ppt/tags/tag81.xml><?xml version="1.0" encoding="utf-8"?>
<p:tagLst xmlns:a="http://schemas.openxmlformats.org/drawingml/2006/main" xmlns:r="http://schemas.openxmlformats.org/officeDocument/2006/relationships" xmlns:p="http://schemas.openxmlformats.org/presentationml/2006/main">
  <p:tag name="TEXPOINT" val="template"/>
  <p:tag name="SOURCE" val="TPT1  equation \log Z = \log \sum_{{\bf y} \in \mathcal{{\bf Y}} } \prod\limits_{i \in V} \psi_{i}(y_i) \prod\limits_{(i,j) \in E} \psi_{ij}(y_i,y_j)  template TPT1  env TPENV1  fore 0  back 16777215  eqnno 5"/>
  <p:tag name="FILENAME" val="TP_tmp"/>
  <p:tag name="ORIGWIDTH" val="194"/>
  <p:tag name="PICTUREFILESIZE" val="110752"/>
</p:tagLst>
</file>

<file path=ppt/tags/tag8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begin{document}&#10;&#10;$\log Z = \max\limits_{b \in \mathbb{P}}\left[ E_b \left[ \log \psi({\bf y}) \right] + H({\bf y} ; b)\right]$&#10;&#10;&#10;\end{document}&#10;"/>
  <p:tag name="FILENAME" val="TP_tmp"/>
  <p:tag name="FORMAT" val="png16m"/>
  <p:tag name="RES" val="2400"/>
  <p:tag name="BLEND" val="0"/>
  <p:tag name="TRANSPARENT" val="0"/>
  <p:tag name="TBUG" val="0"/>
  <p:tag name="ALLOWFS" val="0"/>
  <p:tag name="ORIGWIDTH" val="158"/>
  <p:tag name="PICTUREFILESIZE" val="27634"/>
</p:tagLst>
</file>

<file path=ppt/tags/tag8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usepackage{amssymb}&#10;\usepackage{xcolor}&#10;\begin{document}&#10;&#10;$\log Z = \max\limits_{\mathbin{\textcolor{red}{ b \in  \mathbb{L} }} }\left[ E_b \left[ \log \psi({\bf y}) \right] + \mathbin{\textcolor[rgb]{0,0.4,0}{\tilde{H}({\bf y} ; b)}}\right]$&#10;&#10;&#10;\end{document}&#10;"/>
  <p:tag name="FILENAME" val="TP_tmp"/>
  <p:tag name="FORMAT" val="png16m"/>
  <p:tag name="RES" val="2400"/>
  <p:tag name="BLEND" val="0"/>
  <p:tag name="TRANSPARENT" val="0"/>
  <p:tag name="TBUG" val="0"/>
  <p:tag name="ALLOWFS" val="0"/>
  <p:tag name="ORIGWIDTH" val="161"/>
  <p:tag name="PICTUREFILESIZE" val="32468"/>
</p:tagLst>
</file>

<file path=ppt/tags/tag84.xml><?xml version="1.0" encoding="utf-8"?>
<p:tagLst xmlns:a="http://schemas.openxmlformats.org/drawingml/2006/main" xmlns:r="http://schemas.openxmlformats.org/officeDocument/2006/relationships" xmlns:p="http://schemas.openxmlformats.org/presentationml/2006/main">
  <p:tag name="TEXPOINT" val="template"/>
  <p:tag name="SOURCE" val="TPT1  equation \tilde{H}_{\mbox{\tiny GBP}}({\bf y} ; b) = - \sum\limits_{R \in \mathcal{R}} c_{R} H({\bf y}_R ; b) = - \sum\limits_{R \in \mathcal{R}} c_{R} \sum_{{\bf y}_R} b_R({\bf y}_R) \log b_R({\bf y}_R)  template TPT1  env TPENV1  fore 0  back 16777215  eqnno 1"/>
  <p:tag name="FILENAME" val="TP_tmp"/>
  <p:tag name="ORIGWIDTH" val="293"/>
  <p:tag name="PICTUREFILESIZE" val="158048"/>
</p:tagLst>
</file>

<file path=ppt/tags/tag85.xml><?xml version="1.0" encoding="utf-8"?>
<p:tagLst xmlns:a="http://schemas.openxmlformats.org/drawingml/2006/main" xmlns:r="http://schemas.openxmlformats.org/officeDocument/2006/relationships" xmlns:p="http://schemas.openxmlformats.org/presentationml/2006/main">
  <p:tag name="TEXPOINT" val="template"/>
  <p:tag name="SOURCE" val="TPT1  equation {\bf y}_R \subset {\bf y}  template TPT1  env TPENV1  fore 0  back 16777215  eqnno 1"/>
  <p:tag name="FILENAME" val="TP_tmp"/>
  <p:tag name="ORIGWIDTH" val="33"/>
  <p:tag name="PICTUREFILESIZE" val="12301"/>
</p:tagLst>
</file>

<file path=ppt/tags/tag86.xml><?xml version="1.0" encoding="utf-8"?>
<p:tagLst xmlns:a="http://schemas.openxmlformats.org/drawingml/2006/main" xmlns:r="http://schemas.openxmlformats.org/officeDocument/2006/relationships" xmlns:p="http://schemas.openxmlformats.org/presentationml/2006/main">
  <p:tag name="TEXPOINT" val="template"/>
  <p:tag name="SOURCE" val="TPT1  equation \tilde{H}_{\mbox{\tiny GBP}}({\bf y} ; b)  template TPT1  env TPENV1  fore 0  back 16777215  eqnno 1"/>
  <p:tag name="FILENAME" val="TP_tmp"/>
  <p:tag name="ORIGWIDTH" val="45"/>
  <p:tag name="PICTUREFILESIZE" val="22426"/>
</p:tagLst>
</file>

<file path=ppt/tags/tag87.xml><?xml version="1.0" encoding="utf-8"?>
<p:tagLst xmlns:a="http://schemas.openxmlformats.org/drawingml/2006/main" xmlns:r="http://schemas.openxmlformats.org/officeDocument/2006/relationships" xmlns:p="http://schemas.openxmlformats.org/presentationml/2006/main">
  <p:tag name="TEXPOINT" val="template"/>
  <p:tag name="SOURCE" val="TPT1  equation \tilde{H}_{\mbox{\tiny GBP}}({\bf y} ; b)  template TPT1  env TPENV1  fore 0  back 16777215  eqnno 1"/>
  <p:tag name="FILENAME" val="TP_tmp"/>
  <p:tag name="ORIGWIDTH" val="45"/>
  <p:tag name="PICTUREFILESIZE" val="22426"/>
</p:tagLst>
</file>

<file path=ppt/tags/tag88.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propto \prod\limits_{(i,j) \in E} \psi_{ij}(y_i,y_j)  template TPT1  env TPENV1  fore 0  back 16777215  eqnno 5"/>
  <p:tag name="FILENAME" val="TP_tmp"/>
  <p:tag name="ORIGWIDTH" val="104"/>
  <p:tag name="PICTUREFILESIZE" val="61975"/>
</p:tagLst>
</file>

<file path=ppt/tags/tag89.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propto \prod\limits_{(i,j) \in E} \psi_{ij}(y_i,y_j)  template TPT1  env TPENV1  fore 0  back 16777215  eqnno 5"/>
  <p:tag name="FILENAME" val="TP_tmp"/>
  <p:tag name="ORIGWIDTH" val="104"/>
  <p:tag name="PICTUREFILESIZE" val="61975"/>
</p:tagLst>
</file>

<file path=ppt/tags/tag9.xml><?xml version="1.0" encoding="utf-8"?>
<p:tagLst xmlns:a="http://schemas.openxmlformats.org/drawingml/2006/main" xmlns:r="http://schemas.openxmlformats.org/officeDocument/2006/relationships" xmlns:p="http://schemas.openxmlformats.org/presentationml/2006/main">
  <p:tag name="TEXPOINT" val="template"/>
  <p:tag name="SOURCE" val="TPT1  equation y_i = \{\mbox{sky},\mbox{plane},...,\mbox{car} \}  template TPT1  env TPENV1  fore 0  back 16777215  eqnno 1"/>
  <p:tag name="FILENAME" val="TP_tmp"/>
  <p:tag name="ORIGWIDTH" val="105"/>
  <p:tag name="PICTUREFILESIZE" val="41306"/>
</p:tagLst>
</file>

<file path=ppt/tags/tag90.xml><?xml version="1.0" encoding="utf-8"?>
<p:tagLst xmlns:a="http://schemas.openxmlformats.org/drawingml/2006/main" xmlns:r="http://schemas.openxmlformats.org/officeDocument/2006/relationships" xmlns:p="http://schemas.openxmlformats.org/presentationml/2006/main">
  <p:tag name="TEXPOINT" val="template"/>
  <p:tag name="SOURCE" val="TPT1  equation T \subseteq E  template TPT1  env TPENV1  fore 0  back 16777215  eqnno 5"/>
  <p:tag name="FILENAME" val="TP_tmp"/>
  <p:tag name="ORIGWIDTH" val="29"/>
  <p:tag name="PICTUREFILESIZE" val="10546"/>
</p:tagLst>
</file>

<file path=ppt/tags/tag91.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propto \prod\limits_{(i,j) \in E} \psi_{ij}(y_i,y_j)  template TPT1  env TPENV1  fore 0  back 16777215  eqnno 5"/>
  <p:tag name="FILENAME" val="TP_tmp"/>
  <p:tag name="ORIGWIDTH" val="104"/>
  <p:tag name="PICTUREFILESIZE" val="61975"/>
</p:tagLst>
</file>

<file path=ppt/tags/tag92.xml><?xml version="1.0" encoding="utf-8"?>
<p:tagLst xmlns:a="http://schemas.openxmlformats.org/drawingml/2006/main" xmlns:r="http://schemas.openxmlformats.org/officeDocument/2006/relationships" xmlns:p="http://schemas.openxmlformats.org/presentationml/2006/main">
  <p:tag name="TEXPOINT" val="template"/>
  <p:tag name="SOURCE" val="TPT1  equation T \subseteq E  template TPT1  env TPENV1  fore 0  back 16777215  eqnno 5"/>
  <p:tag name="FILENAME" val="TP_tmp"/>
  <p:tag name="ORIGWIDTH" val="29"/>
  <p:tag name="PICTUREFILESIZE" val="10546"/>
</p:tagLst>
</file>

<file path=ppt/tags/tag93.xml><?xml version="1.0" encoding="utf-8"?>
<p:tagLst xmlns:a="http://schemas.openxmlformats.org/drawingml/2006/main" xmlns:r="http://schemas.openxmlformats.org/officeDocument/2006/relationships" xmlns:p="http://schemas.openxmlformats.org/presentationml/2006/main">
  <p:tag name="TEXPOINT" val="template"/>
  <p:tag name="SOURCE" val="TPT1  equation \psi_{ij}(y_i,y_j) = {\bf 1}  template TPT1  env TPENV1  fore 0  back 16777215  eqnno 5"/>
  <p:tag name="FILENAME" val="TP_tmp"/>
  <p:tag name="ORIGWIDTH" val="62"/>
  <p:tag name="PICTUREFILESIZE" val="25754"/>
</p:tagLst>
</file>

<file path=ppt/tags/tag94.xml><?xml version="1.0" encoding="utf-8"?>
<p:tagLst xmlns:a="http://schemas.openxmlformats.org/drawingml/2006/main" xmlns:r="http://schemas.openxmlformats.org/officeDocument/2006/relationships" xmlns:p="http://schemas.openxmlformats.org/presentationml/2006/main">
  <p:tag name="TEXPOINT" val="template"/>
  <p:tag name="SOURCE" val="TPT1  equation p({\bf y}) \propto \prod\limits_{(i,j) \in E} \psi_{ij}(y_i,y_j)  template TPT1  env TPENV1  fore 0  back 16777215  eqnno 5"/>
  <p:tag name="FILENAME" val="TP_tmp"/>
  <p:tag name="ORIGWIDTH" val="104"/>
  <p:tag name="PICTUREFILESIZE" val="61975"/>
</p:tagLst>
</file>

<file path=ppt/tags/tag95.xml><?xml version="1.0" encoding="utf-8"?>
<p:tagLst xmlns:a="http://schemas.openxmlformats.org/drawingml/2006/main" xmlns:r="http://schemas.openxmlformats.org/officeDocument/2006/relationships" xmlns:p="http://schemas.openxmlformats.org/presentationml/2006/main">
  <p:tag name="TEXPOINT" val="template"/>
  <p:tag name="SOURCE" val="TPT1  equation T \subseteq E  template TPT1  env TPENV1  fore 0  back 16777215  eqnno 5"/>
  <p:tag name="FILENAME" val="TP_tmp"/>
  <p:tag name="ORIGWIDTH" val="29"/>
  <p:tag name="PICTUREFILESIZE" val="10546"/>
</p:tagLst>
</file>

<file path=ppt/tags/tag96.xml><?xml version="1.0" encoding="utf-8"?>
<p:tagLst xmlns:a="http://schemas.openxmlformats.org/drawingml/2006/main" xmlns:r="http://schemas.openxmlformats.org/officeDocument/2006/relationships" xmlns:p="http://schemas.openxmlformats.org/presentationml/2006/main">
  <p:tag name="TEXPOINT" val="template"/>
  <p:tag name="SOURCE" val="TPT1  equation \psi_{ij}(y_i,y_j) = {\bf 1}  template TPT1  env TPENV1  fore 0  back 16777215  eqnno 5"/>
  <p:tag name="FILENAME" val="TP_tmp"/>
  <p:tag name="ORIGWIDTH" val="62"/>
  <p:tag name="PICTUREFILESIZE" val="25754"/>
</p:tagLst>
</file>

<file path=ppt/tags/tag97.xml><?xml version="1.0" encoding="utf-8"?>
<p:tagLst xmlns:a="http://schemas.openxmlformats.org/drawingml/2006/main" xmlns:r="http://schemas.openxmlformats.org/officeDocument/2006/relationships" xmlns:p="http://schemas.openxmlformats.org/presentationml/2006/main">
  <p:tag name="TEXPOINT" val="template"/>
  <p:tag name="SOURCE" val="TPT1  equation \tilde{H}_{\mbox{\tiny GBP}}({\bf y} ; b)  template TPT1  env TPENV1  fore 0  back 16777215  eqnno 1"/>
  <p:tag name="FILENAME" val="TP_tmp"/>
  <p:tag name="ORIGWIDTH" val="45"/>
  <p:tag name="PICTUREFILESIZE" val="22426"/>
</p:tagLst>
</file>

<file path=ppt/tags/tag98.xml><?xml version="1.0" encoding="utf-8"?>
<p:tagLst xmlns:a="http://schemas.openxmlformats.org/drawingml/2006/main" xmlns:r="http://schemas.openxmlformats.org/officeDocument/2006/relationships" xmlns:p="http://schemas.openxmlformats.org/presentationml/2006/main">
  <p:tag name="TEXPOINT" val="template"/>
  <p:tag name="SOURCE" val="TPT1  equation p_T({\bf y})  template TPT1  env TPENV1  fore 0  back 16777215  eqnno 5"/>
  <p:tag name="FILENAME" val="TP_tmp"/>
  <p:tag name="ORIGWIDTH" val="25"/>
  <p:tag name="PICTUREFILESIZE" val="13400"/>
</p:tagLst>
</file>

<file path=ppt/tags/tag99.xml><?xml version="1.0" encoding="utf-8"?>
<p:tagLst xmlns:a="http://schemas.openxmlformats.org/drawingml/2006/main" xmlns:r="http://schemas.openxmlformats.org/officeDocument/2006/relationships" xmlns:p="http://schemas.openxmlformats.org/presentationml/2006/main">
  <p:tag name="TEXPOINT" val="template"/>
  <p:tag name="SOURCE" val="TPT1  equation b_{12}(y_1,y_2)  template TPT1  env TPENV1  fore 0  back 16777215  eqnno 5"/>
  <p:tag name="FILENAME" val="TP_tmp"/>
  <p:tag name="ORIGWIDTH" val="43"/>
  <p:tag name="PICTUREFILESIZE" val="20570"/>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31154</TotalTime>
  <Words>7073</Words>
  <Application>Microsoft Office PowerPoint</Application>
  <PresentationFormat>On-screen Show (4:3)</PresentationFormat>
  <Paragraphs>1139</Paragraphs>
  <Slides>86</Slides>
  <Notes>58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86</vt:i4>
      </vt:variant>
    </vt:vector>
  </HeadingPairs>
  <TitlesOfParts>
    <vt:vector size="94" baseType="lpstr">
      <vt:lpstr>Arial</vt:lpstr>
      <vt:lpstr>Lucida Sans Unicode</vt:lpstr>
      <vt:lpstr>Wingdings</vt:lpstr>
      <vt:lpstr>Arial Black</vt:lpstr>
      <vt:lpstr>Times New Roman</vt:lpstr>
      <vt:lpstr>Calibri</vt:lpstr>
      <vt:lpstr>Office Theme</vt:lpstr>
      <vt:lpstr>Office Theme</vt:lpstr>
      <vt:lpstr>Bottom-up Approaches to Approximate Inference and Learning</vt:lpstr>
      <vt:lpstr>Acknowledgements</vt:lpstr>
      <vt:lpstr>Statistical Modeling</vt:lpstr>
      <vt:lpstr>Graphical Models</vt:lpstr>
      <vt:lpstr>Complexity of Graphical Models</vt:lpstr>
      <vt:lpstr>Are richer models more accurate?</vt:lpstr>
      <vt:lpstr>Thesis Statement</vt:lpstr>
      <vt:lpstr>The “Bottom-up” approach</vt:lpstr>
      <vt:lpstr>The “Bottom-up” approach</vt:lpstr>
      <vt:lpstr>The “Bottom-up” approach</vt:lpstr>
      <vt:lpstr>Overview of Thesis</vt:lpstr>
      <vt:lpstr>Outline of this Talk</vt:lpstr>
      <vt:lpstr>Outline of this Talk</vt:lpstr>
      <vt:lpstr>Parameter Estimation &amp; Prediction</vt:lpstr>
      <vt:lpstr>Parameter Estimation &amp; Prediction</vt:lpstr>
      <vt:lpstr>Max Likelihood Estimation</vt:lpstr>
      <vt:lpstr>Surrogate Likelihood [Wainwright ‘06]</vt:lpstr>
      <vt:lpstr>Surrogate Likelihood [Wainwright ‘06]</vt:lpstr>
      <vt:lpstr>Surrogate Likelihood [Wainwright ‘06]</vt:lpstr>
      <vt:lpstr>Errors in Approximate Learning</vt:lpstr>
      <vt:lpstr>Errors in Approximate Learning</vt:lpstr>
      <vt:lpstr>Errors in Approximate Learning</vt:lpstr>
      <vt:lpstr>Errors in Approximate Learning</vt:lpstr>
      <vt:lpstr>Empirical Study (I) – Estimation</vt:lpstr>
      <vt:lpstr>Experimental Setup</vt:lpstr>
      <vt:lpstr>Grid Experiments</vt:lpstr>
      <vt:lpstr>Bias–Variance Trade-off</vt:lpstr>
      <vt:lpstr>Model Error Experiments</vt:lpstr>
      <vt:lpstr>Model Error Experiments</vt:lpstr>
      <vt:lpstr>Empirical Study (II) – Prediction</vt:lpstr>
      <vt:lpstr>MRF De-Noising Experiments</vt:lpstr>
      <vt:lpstr>MRF De-Noising Experiments</vt:lpstr>
      <vt:lpstr>Foreground/Background Segmentation</vt:lpstr>
      <vt:lpstr>Foreground/Background Segmentation</vt:lpstr>
      <vt:lpstr>Conditional Random Field Model</vt:lpstr>
      <vt:lpstr>Quantitative Results</vt:lpstr>
      <vt:lpstr>Qualitative Results</vt:lpstr>
      <vt:lpstr>Summary of Experimental Study</vt:lpstr>
      <vt:lpstr>The Dream Scenario…</vt:lpstr>
      <vt:lpstr>Outline of this Talk</vt:lpstr>
      <vt:lpstr>Computing Marginals</vt:lpstr>
      <vt:lpstr>Variational Perspective [Wainwright &amp; Jordan ‘08]</vt:lpstr>
      <vt:lpstr>Variational Approximations</vt:lpstr>
      <vt:lpstr>Which Regions do we choose?</vt:lpstr>
      <vt:lpstr>Region choice is important!</vt:lpstr>
      <vt:lpstr>Existing Guidance on Region Choice</vt:lpstr>
      <vt:lpstr>Tree-Robustness [Gelfand &amp; Welling ‘12]</vt:lpstr>
      <vt:lpstr>Tree-Robustness [Gelfand &amp; Welling ‘12]</vt:lpstr>
      <vt:lpstr>Tree-Robustness [Gelfand &amp; Welling ‘12]</vt:lpstr>
      <vt:lpstr>Tree-Robustness [Gelfand &amp; Welling ‘12]</vt:lpstr>
      <vt:lpstr>Is Tree Robustness Desirable?</vt:lpstr>
      <vt:lpstr>Bottom-Up Region Selection</vt:lpstr>
      <vt:lpstr>Bottom-Up Region Selection</vt:lpstr>
      <vt:lpstr>Bottom-Up Region Selection</vt:lpstr>
      <vt:lpstr>Bottom-Up Region Selection</vt:lpstr>
      <vt:lpstr>Identifying Tree-Robust Regions</vt:lpstr>
      <vt:lpstr>Experimental Results</vt:lpstr>
      <vt:lpstr>Experimental Results</vt:lpstr>
      <vt:lpstr>Outline of this Talk</vt:lpstr>
      <vt:lpstr>Summary</vt:lpstr>
      <vt:lpstr>PowerPoint Presentation</vt:lpstr>
      <vt:lpstr>Belief Propagation (BP) [Pearl ‘88]</vt:lpstr>
      <vt:lpstr>Belief Propagation (BP) [Pearl ‘88]</vt:lpstr>
      <vt:lpstr>Belief Propagation (BP) [Pearl ‘88]</vt:lpstr>
      <vt:lpstr>Generalized BP [Yedidia, Freeman, Weiss ‘00]</vt:lpstr>
      <vt:lpstr>Generalized BP [Yedidia, Freeman, Weiss ‘00]</vt:lpstr>
      <vt:lpstr>Generalized BP [Yedidia, Freeman, Weiss ‘00]</vt:lpstr>
      <vt:lpstr>Generalized BP [Yedidia, Freeman, Weiss ‘00]</vt:lpstr>
      <vt:lpstr>Domain Size Experiments</vt:lpstr>
      <vt:lpstr>Domain Size Experiments</vt:lpstr>
      <vt:lpstr>Domain Size Experiments</vt:lpstr>
      <vt:lpstr>Weighted Matching Problem</vt:lpstr>
      <vt:lpstr>Solving Weighted Matching Problems</vt:lpstr>
      <vt:lpstr>Solving Weighted Matching Problems</vt:lpstr>
      <vt:lpstr>Matching as an Integer Program (IP)</vt:lpstr>
      <vt:lpstr>Linear Programming (LP) Relaxation</vt:lpstr>
      <vt:lpstr>Matching as MAP Inference</vt:lpstr>
      <vt:lpstr>Relationship between polytopes </vt:lpstr>
      <vt:lpstr>Relationship between polytopes </vt:lpstr>
      <vt:lpstr>What if match-LP is loose?</vt:lpstr>
      <vt:lpstr>What if match-LP is loose?</vt:lpstr>
      <vt:lpstr>What if match-LP is loose?</vt:lpstr>
      <vt:lpstr>Edmonds and Blossom Constraints</vt:lpstr>
      <vt:lpstr>Edmonds and Blossom Constraints</vt:lpstr>
      <vt:lpstr>Solving Weighted Matching Problems</vt:lpstr>
      <vt:lpstr>Overview of Results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Message Passing on Factor Graphs,Cluster Graphs and Region Graphs</dc:title>
  <dc:creator>Andrew Gelfand</dc:creator>
  <cp:lastModifiedBy>agelfand</cp:lastModifiedBy>
  <cp:revision>1466</cp:revision>
  <cp:lastPrinted>1601-01-01T00:00:00Z</cp:lastPrinted>
  <dcterms:created xsi:type="dcterms:W3CDTF">2010-06-29T17:52:32Z</dcterms:created>
  <dcterms:modified xsi:type="dcterms:W3CDTF">2014-04-10T16:07:20Z</dcterms:modified>
</cp:coreProperties>
</file>